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30"/>
  </p:notesMasterIdLst>
  <p:sldIdLst>
    <p:sldId id="256" r:id="rId5"/>
    <p:sldId id="2103813266" r:id="rId6"/>
    <p:sldId id="471" r:id="rId7"/>
    <p:sldId id="280" r:id="rId8"/>
    <p:sldId id="378" r:id="rId9"/>
    <p:sldId id="2103813267" r:id="rId10"/>
    <p:sldId id="393" r:id="rId11"/>
    <p:sldId id="2103813252" r:id="rId12"/>
    <p:sldId id="2103813258" r:id="rId13"/>
    <p:sldId id="2103813259" r:id="rId14"/>
    <p:sldId id="2103813278" r:id="rId15"/>
    <p:sldId id="324" r:id="rId16"/>
    <p:sldId id="2103813253" r:id="rId17"/>
    <p:sldId id="2103813254" r:id="rId18"/>
    <p:sldId id="2103813260" r:id="rId19"/>
    <p:sldId id="2103813255" r:id="rId20"/>
    <p:sldId id="2103813292" r:id="rId21"/>
    <p:sldId id="395" r:id="rId22"/>
    <p:sldId id="2103813276" r:id="rId23"/>
    <p:sldId id="363" r:id="rId24"/>
    <p:sldId id="2103813293" r:id="rId25"/>
    <p:sldId id="2103813294" r:id="rId26"/>
    <p:sldId id="2103813268" r:id="rId27"/>
    <p:sldId id="332" r:id="rId28"/>
    <p:sldId id="2103813277" r:id="rId29"/>
    <p:sldId id="2103813261" r:id="rId30"/>
    <p:sldId id="2103813262" r:id="rId31"/>
    <p:sldId id="2103813263" r:id="rId32"/>
    <p:sldId id="459" r:id="rId33"/>
    <p:sldId id="2103813296" r:id="rId34"/>
    <p:sldId id="315" r:id="rId35"/>
    <p:sldId id="383" r:id="rId36"/>
    <p:sldId id="375" r:id="rId37"/>
    <p:sldId id="323" r:id="rId38"/>
    <p:sldId id="388" r:id="rId39"/>
    <p:sldId id="319" r:id="rId40"/>
    <p:sldId id="260" r:id="rId41"/>
    <p:sldId id="2103813322" r:id="rId42"/>
    <p:sldId id="2103813323" r:id="rId43"/>
    <p:sldId id="2103813324" r:id="rId44"/>
    <p:sldId id="2103813325" r:id="rId45"/>
    <p:sldId id="2103813321" r:id="rId46"/>
    <p:sldId id="2103813320" r:id="rId47"/>
    <p:sldId id="478" r:id="rId48"/>
    <p:sldId id="477" r:id="rId49"/>
    <p:sldId id="398" r:id="rId50"/>
    <p:sldId id="364" r:id="rId51"/>
    <p:sldId id="270" r:id="rId52"/>
    <p:sldId id="360" r:id="rId53"/>
    <p:sldId id="367" r:id="rId54"/>
    <p:sldId id="368" r:id="rId55"/>
    <p:sldId id="369" r:id="rId56"/>
    <p:sldId id="370" r:id="rId57"/>
    <p:sldId id="371" r:id="rId58"/>
    <p:sldId id="372" r:id="rId59"/>
    <p:sldId id="361" r:id="rId60"/>
    <p:sldId id="362" r:id="rId61"/>
    <p:sldId id="387" r:id="rId62"/>
    <p:sldId id="385" r:id="rId63"/>
    <p:sldId id="467" r:id="rId64"/>
    <p:sldId id="460" r:id="rId65"/>
    <p:sldId id="261" r:id="rId66"/>
    <p:sldId id="258" r:id="rId67"/>
    <p:sldId id="262" r:id="rId68"/>
    <p:sldId id="264" r:id="rId69"/>
    <p:sldId id="470" r:id="rId70"/>
    <p:sldId id="473" r:id="rId71"/>
    <p:sldId id="474" r:id="rId72"/>
    <p:sldId id="475" r:id="rId73"/>
    <p:sldId id="476" r:id="rId74"/>
    <p:sldId id="479" r:id="rId75"/>
    <p:sldId id="2103813239" r:id="rId76"/>
    <p:sldId id="2103813242" r:id="rId77"/>
    <p:sldId id="2103813243" r:id="rId78"/>
    <p:sldId id="2103813244" r:id="rId79"/>
    <p:sldId id="2103813247" r:id="rId80"/>
    <p:sldId id="2103813303" r:id="rId81"/>
    <p:sldId id="2103813304" r:id="rId82"/>
    <p:sldId id="2103813248" r:id="rId83"/>
    <p:sldId id="2103813245" r:id="rId84"/>
    <p:sldId id="2103813246" r:id="rId85"/>
    <p:sldId id="2103813249" r:id="rId86"/>
    <p:sldId id="2103813250" r:id="rId87"/>
    <p:sldId id="2103813240" r:id="rId88"/>
    <p:sldId id="2103813256" r:id="rId89"/>
    <p:sldId id="2103813257" r:id="rId90"/>
    <p:sldId id="377" r:id="rId91"/>
    <p:sldId id="2103813269" r:id="rId92"/>
    <p:sldId id="2103813270" r:id="rId93"/>
    <p:sldId id="2103813271" r:id="rId94"/>
    <p:sldId id="2103813272" r:id="rId95"/>
    <p:sldId id="2103813295" r:id="rId96"/>
    <p:sldId id="2103813310" r:id="rId97"/>
    <p:sldId id="2103813311" r:id="rId98"/>
    <p:sldId id="2103813319" r:id="rId99"/>
    <p:sldId id="2103813314" r:id="rId100"/>
    <p:sldId id="2103813298" r:id="rId101"/>
    <p:sldId id="2103813300" r:id="rId102"/>
    <p:sldId id="2103813302" r:id="rId103"/>
    <p:sldId id="2103813301" r:id="rId104"/>
    <p:sldId id="2103813313" r:id="rId105"/>
    <p:sldId id="2103813315" r:id="rId106"/>
    <p:sldId id="2103813273" r:id="rId107"/>
    <p:sldId id="2103813274" r:id="rId108"/>
    <p:sldId id="2103813285" r:id="rId109"/>
    <p:sldId id="2103813280" r:id="rId110"/>
    <p:sldId id="2103813275" r:id="rId111"/>
    <p:sldId id="2103813279" r:id="rId112"/>
    <p:sldId id="2103813281" r:id="rId113"/>
    <p:sldId id="2103813282" r:id="rId114"/>
    <p:sldId id="2103813283" r:id="rId115"/>
    <p:sldId id="2103813291" r:id="rId116"/>
    <p:sldId id="2103813286" r:id="rId117"/>
    <p:sldId id="2103813305" r:id="rId118"/>
    <p:sldId id="2103813306" r:id="rId119"/>
    <p:sldId id="2103813316" r:id="rId120"/>
    <p:sldId id="2103813318" r:id="rId121"/>
    <p:sldId id="2103813307" r:id="rId122"/>
    <p:sldId id="2103813308" r:id="rId123"/>
    <p:sldId id="2103813309" r:id="rId124"/>
    <p:sldId id="2103813287" r:id="rId125"/>
    <p:sldId id="2103813290" r:id="rId126"/>
    <p:sldId id="2103813288" r:id="rId127"/>
    <p:sldId id="2103813289" r:id="rId128"/>
    <p:sldId id="2103813297"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0AF7CB-3422-4B5A-80A9-6CADA3AF04F2}" v="100" dt="2022-11-07T02:50:49.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070" autoAdjust="0"/>
  </p:normalViewPr>
  <p:slideViewPr>
    <p:cSldViewPr snapToGrid="0">
      <p:cViewPr varScale="1">
        <p:scale>
          <a:sx n="112" d="100"/>
          <a:sy n="112" d="100"/>
        </p:scale>
        <p:origin x="552" y="102"/>
      </p:cViewPr>
      <p:guideLst>
        <p:guide orient="horz" pos="1392"/>
        <p:guide pos="7056"/>
        <p:guide orient="horz" pos="3168"/>
      </p:guideLst>
    </p:cSldViewPr>
  </p:slideViewPr>
  <p:outlineViewPr>
    <p:cViewPr>
      <p:scale>
        <a:sx n="33" d="100"/>
        <a:sy n="33" d="100"/>
      </p:scale>
      <p:origin x="0" y="-13095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notesMaster" Target="notesMasters/notesMaster1.xml"/><Relationship Id="rId13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Alan" userId="d2471340-f6a0-49ff-a07f-1c9ccf04117d" providerId="ADAL" clId="{950AF7CB-3422-4B5A-80A9-6CADA3AF04F2}"/>
    <pc:docChg chg="undo custSel addSld modSld">
      <pc:chgData name="Zhang, Alan" userId="d2471340-f6a0-49ff-a07f-1c9ccf04117d" providerId="ADAL" clId="{950AF7CB-3422-4B5A-80A9-6CADA3AF04F2}" dt="2022-11-14T03:04:34.562" v="717" actId="14100"/>
      <pc:docMkLst>
        <pc:docMk/>
      </pc:docMkLst>
      <pc:sldChg chg="modSp mod modNotesTx">
        <pc:chgData name="Zhang, Alan" userId="d2471340-f6a0-49ff-a07f-1c9ccf04117d" providerId="ADAL" clId="{950AF7CB-3422-4B5A-80A9-6CADA3AF04F2}" dt="2022-10-27T08:22:00.345" v="44"/>
        <pc:sldMkLst>
          <pc:docMk/>
          <pc:sldMk cId="0" sldId="260"/>
        </pc:sldMkLst>
        <pc:spChg chg="mod">
          <ac:chgData name="Zhang, Alan" userId="d2471340-f6a0-49ff-a07f-1c9ccf04117d" providerId="ADAL" clId="{950AF7CB-3422-4B5A-80A9-6CADA3AF04F2}" dt="2022-10-25T02:18:58.037" v="43"/>
          <ac:spMkLst>
            <pc:docMk/>
            <pc:sldMk cId="0" sldId="260"/>
            <ac:spMk id="3" creationId="{00000000-0000-0000-0000-000000000000}"/>
          </ac:spMkLst>
        </pc:spChg>
      </pc:sldChg>
      <pc:sldChg chg="modSp mod">
        <pc:chgData name="Zhang, Alan" userId="d2471340-f6a0-49ff-a07f-1c9ccf04117d" providerId="ADAL" clId="{950AF7CB-3422-4B5A-80A9-6CADA3AF04F2}" dt="2022-11-14T03:04:34.562" v="717" actId="14100"/>
        <pc:sldMkLst>
          <pc:docMk/>
          <pc:sldMk cId="0" sldId="398"/>
        </pc:sldMkLst>
        <pc:spChg chg="mod">
          <ac:chgData name="Zhang, Alan" userId="d2471340-f6a0-49ff-a07f-1c9ccf04117d" providerId="ADAL" clId="{950AF7CB-3422-4B5A-80A9-6CADA3AF04F2}" dt="2022-11-14T03:04:34.562" v="717" actId="14100"/>
          <ac:spMkLst>
            <pc:docMk/>
            <pc:sldMk cId="0" sldId="398"/>
            <ac:spMk id="3" creationId="{00000000-0000-0000-0000-000000000000}"/>
          </ac:spMkLst>
        </pc:spChg>
      </pc:sldChg>
      <pc:sldChg chg="addSp delSp modSp new mod">
        <pc:chgData name="Zhang, Alan" userId="d2471340-f6a0-49ff-a07f-1c9ccf04117d" providerId="ADAL" clId="{950AF7CB-3422-4B5A-80A9-6CADA3AF04F2}" dt="2022-10-27T08:22:48.131" v="53" actId="255"/>
        <pc:sldMkLst>
          <pc:docMk/>
          <pc:sldMk cId="1648495924" sldId="2103813320"/>
        </pc:sldMkLst>
        <pc:spChg chg="del">
          <ac:chgData name="Zhang, Alan" userId="d2471340-f6a0-49ff-a07f-1c9ccf04117d" providerId="ADAL" clId="{950AF7CB-3422-4B5A-80A9-6CADA3AF04F2}" dt="2022-10-27T08:22:36.014" v="51" actId="478"/>
          <ac:spMkLst>
            <pc:docMk/>
            <pc:sldMk cId="1648495924" sldId="2103813320"/>
            <ac:spMk id="2" creationId="{F490733C-AED7-46BE-94F7-C5F33EF276EC}"/>
          </ac:spMkLst>
        </pc:spChg>
        <pc:spChg chg="del">
          <ac:chgData name="Zhang, Alan" userId="d2471340-f6a0-49ff-a07f-1c9ccf04117d" providerId="ADAL" clId="{950AF7CB-3422-4B5A-80A9-6CADA3AF04F2}" dt="2022-10-27T08:22:20.438" v="46"/>
          <ac:spMkLst>
            <pc:docMk/>
            <pc:sldMk cId="1648495924" sldId="2103813320"/>
            <ac:spMk id="3" creationId="{1FDA275E-A68F-49C3-88C1-AA5BDB6E94D1}"/>
          </ac:spMkLst>
        </pc:spChg>
        <pc:graphicFrameChg chg="add mod modGraphic">
          <ac:chgData name="Zhang, Alan" userId="d2471340-f6a0-49ff-a07f-1c9ccf04117d" providerId="ADAL" clId="{950AF7CB-3422-4B5A-80A9-6CADA3AF04F2}" dt="2022-10-27T08:22:48.131" v="53" actId="255"/>
          <ac:graphicFrameMkLst>
            <pc:docMk/>
            <pc:sldMk cId="1648495924" sldId="2103813320"/>
            <ac:graphicFrameMk id="5" creationId="{139AE6B0-1FA0-493C-BB92-CAE0DD1D07A8}"/>
          </ac:graphicFrameMkLst>
        </pc:graphicFrameChg>
      </pc:sldChg>
      <pc:sldChg chg="addSp modSp new mod">
        <pc:chgData name="Zhang, Alan" userId="d2471340-f6a0-49ff-a07f-1c9ccf04117d" providerId="ADAL" clId="{950AF7CB-3422-4B5A-80A9-6CADA3AF04F2}" dt="2022-10-31T15:06:44.992" v="329" actId="1035"/>
        <pc:sldMkLst>
          <pc:docMk/>
          <pc:sldMk cId="3671485316" sldId="2103813321"/>
        </pc:sldMkLst>
        <pc:spChg chg="mod">
          <ac:chgData name="Zhang, Alan" userId="d2471340-f6a0-49ff-a07f-1c9ccf04117d" providerId="ADAL" clId="{950AF7CB-3422-4B5A-80A9-6CADA3AF04F2}" dt="2022-10-30T13:02:40.665" v="106" actId="255"/>
          <ac:spMkLst>
            <pc:docMk/>
            <pc:sldMk cId="3671485316" sldId="2103813321"/>
            <ac:spMk id="2" creationId="{5ADDD084-4ECE-44D2-ABA4-718B317B9702}"/>
          </ac:spMkLst>
        </pc:spChg>
        <pc:spChg chg="mod">
          <ac:chgData name="Zhang, Alan" userId="d2471340-f6a0-49ff-a07f-1c9ccf04117d" providerId="ADAL" clId="{950AF7CB-3422-4B5A-80A9-6CADA3AF04F2}" dt="2022-10-30T13:11:54.243" v="222" actId="27636"/>
          <ac:spMkLst>
            <pc:docMk/>
            <pc:sldMk cId="3671485316" sldId="2103813321"/>
            <ac:spMk id="3" creationId="{686D45FE-F5B3-4954-81E0-EA0D6746C504}"/>
          </ac:spMkLst>
        </pc:spChg>
        <pc:picChg chg="add mod">
          <ac:chgData name="Zhang, Alan" userId="d2471340-f6a0-49ff-a07f-1c9ccf04117d" providerId="ADAL" clId="{950AF7CB-3422-4B5A-80A9-6CADA3AF04F2}" dt="2022-10-31T15:06:34.305" v="253" actId="1035"/>
          <ac:picMkLst>
            <pc:docMk/>
            <pc:sldMk cId="3671485316" sldId="2103813321"/>
            <ac:picMk id="5" creationId="{F6540FA8-9582-4029-942B-146E99E51C03}"/>
          </ac:picMkLst>
        </pc:picChg>
        <pc:picChg chg="add mod">
          <ac:chgData name="Zhang, Alan" userId="d2471340-f6a0-49ff-a07f-1c9ccf04117d" providerId="ADAL" clId="{950AF7CB-3422-4B5A-80A9-6CADA3AF04F2}" dt="2022-10-31T15:06:36.207" v="274" actId="1035"/>
          <ac:picMkLst>
            <pc:docMk/>
            <pc:sldMk cId="3671485316" sldId="2103813321"/>
            <ac:picMk id="6" creationId="{87BAC3AA-29AE-4A61-9547-D9D9A7959648}"/>
          </ac:picMkLst>
        </pc:picChg>
        <pc:picChg chg="add mod">
          <ac:chgData name="Zhang, Alan" userId="d2471340-f6a0-49ff-a07f-1c9ccf04117d" providerId="ADAL" clId="{950AF7CB-3422-4B5A-80A9-6CADA3AF04F2}" dt="2022-10-31T15:06:41.472" v="310" actId="1035"/>
          <ac:picMkLst>
            <pc:docMk/>
            <pc:sldMk cId="3671485316" sldId="2103813321"/>
            <ac:picMk id="1026" creationId="{8B0A7A28-43A1-4F44-93DF-22370EFE3F5A}"/>
          </ac:picMkLst>
        </pc:picChg>
        <pc:picChg chg="add mod">
          <ac:chgData name="Zhang, Alan" userId="d2471340-f6a0-49ff-a07f-1c9ccf04117d" providerId="ADAL" clId="{950AF7CB-3422-4B5A-80A9-6CADA3AF04F2}" dt="2022-10-31T15:06:44.992" v="329" actId="1035"/>
          <ac:picMkLst>
            <pc:docMk/>
            <pc:sldMk cId="3671485316" sldId="2103813321"/>
            <ac:picMk id="1028" creationId="{58A155F8-84B0-4B0D-A9AA-066219A309B6}"/>
          </ac:picMkLst>
        </pc:picChg>
      </pc:sldChg>
      <pc:sldChg chg="addSp modSp new mod modNotesTx">
        <pc:chgData name="Zhang, Alan" userId="d2471340-f6a0-49ff-a07f-1c9ccf04117d" providerId="ADAL" clId="{950AF7CB-3422-4B5A-80A9-6CADA3AF04F2}" dt="2022-11-06T14:30:48.871" v="362" actId="255"/>
        <pc:sldMkLst>
          <pc:docMk/>
          <pc:sldMk cId="912092216" sldId="2103813322"/>
        </pc:sldMkLst>
        <pc:spChg chg="mod">
          <ac:chgData name="Zhang, Alan" userId="d2471340-f6a0-49ff-a07f-1c9ccf04117d" providerId="ADAL" clId="{950AF7CB-3422-4B5A-80A9-6CADA3AF04F2}" dt="2022-11-06T14:30:48.871" v="362" actId="255"/>
          <ac:spMkLst>
            <pc:docMk/>
            <pc:sldMk cId="912092216" sldId="2103813322"/>
            <ac:spMk id="2" creationId="{16071E03-07EA-4C01-8BF6-C64EFA6ACD21}"/>
          </ac:spMkLst>
        </pc:spChg>
        <pc:spChg chg="mod">
          <ac:chgData name="Zhang, Alan" userId="d2471340-f6a0-49ff-a07f-1c9ccf04117d" providerId="ADAL" clId="{950AF7CB-3422-4B5A-80A9-6CADA3AF04F2}" dt="2022-11-06T14:28:55.563" v="357" actId="27636"/>
          <ac:spMkLst>
            <pc:docMk/>
            <pc:sldMk cId="912092216" sldId="2103813322"/>
            <ac:spMk id="3" creationId="{65467933-132A-4D41-8459-6DC93042924D}"/>
          </ac:spMkLst>
        </pc:spChg>
        <pc:picChg chg="add mod">
          <ac:chgData name="Zhang, Alan" userId="d2471340-f6a0-49ff-a07f-1c9ccf04117d" providerId="ADAL" clId="{950AF7CB-3422-4B5A-80A9-6CADA3AF04F2}" dt="2022-11-06T14:25:15.225" v="342" actId="14100"/>
          <ac:picMkLst>
            <pc:docMk/>
            <pc:sldMk cId="912092216" sldId="2103813322"/>
            <ac:picMk id="2050" creationId="{DBDF2D0E-8DE6-4F35-9294-EB6AA8BD7E1B}"/>
          </ac:picMkLst>
        </pc:picChg>
        <pc:picChg chg="add mod">
          <ac:chgData name="Zhang, Alan" userId="d2471340-f6a0-49ff-a07f-1c9ccf04117d" providerId="ADAL" clId="{950AF7CB-3422-4B5A-80A9-6CADA3AF04F2}" dt="2022-11-06T14:25:37.866" v="347" actId="14100"/>
          <ac:picMkLst>
            <pc:docMk/>
            <pc:sldMk cId="912092216" sldId="2103813322"/>
            <ac:picMk id="2052" creationId="{EA865475-1CEB-4F88-9429-E8436E28BB49}"/>
          </ac:picMkLst>
        </pc:picChg>
      </pc:sldChg>
      <pc:sldChg chg="addSp modSp new mod">
        <pc:chgData name="Zhang, Alan" userId="d2471340-f6a0-49ff-a07f-1c9ccf04117d" providerId="ADAL" clId="{950AF7CB-3422-4B5A-80A9-6CADA3AF04F2}" dt="2022-11-07T02:17:43.139" v="407" actId="14100"/>
        <pc:sldMkLst>
          <pc:docMk/>
          <pc:sldMk cId="2111446700" sldId="2103813323"/>
        </pc:sldMkLst>
        <pc:spChg chg="mod">
          <ac:chgData name="Zhang, Alan" userId="d2471340-f6a0-49ff-a07f-1c9ccf04117d" providerId="ADAL" clId="{950AF7CB-3422-4B5A-80A9-6CADA3AF04F2}" dt="2022-11-07T02:16:55.865" v="398" actId="20577"/>
          <ac:spMkLst>
            <pc:docMk/>
            <pc:sldMk cId="2111446700" sldId="2103813323"/>
            <ac:spMk id="2" creationId="{91C8371A-3B9D-4B09-B51D-92ED98367CC9}"/>
          </ac:spMkLst>
        </pc:spChg>
        <pc:spChg chg="mod">
          <ac:chgData name="Zhang, Alan" userId="d2471340-f6a0-49ff-a07f-1c9ccf04117d" providerId="ADAL" clId="{950AF7CB-3422-4B5A-80A9-6CADA3AF04F2}" dt="2022-11-07T02:02:44.697" v="394" actId="27636"/>
          <ac:spMkLst>
            <pc:docMk/>
            <pc:sldMk cId="2111446700" sldId="2103813323"/>
            <ac:spMk id="3" creationId="{80DFED98-72EC-46A1-AABC-07524D6E944F}"/>
          </ac:spMkLst>
        </pc:spChg>
        <pc:picChg chg="add mod">
          <ac:chgData name="Zhang, Alan" userId="d2471340-f6a0-49ff-a07f-1c9ccf04117d" providerId="ADAL" clId="{950AF7CB-3422-4B5A-80A9-6CADA3AF04F2}" dt="2022-11-07T02:17:43.139" v="407" actId="14100"/>
          <ac:picMkLst>
            <pc:docMk/>
            <pc:sldMk cId="2111446700" sldId="2103813323"/>
            <ac:picMk id="3074" creationId="{72A34C0E-145A-4A03-9089-EECAFB9C10FB}"/>
          </ac:picMkLst>
        </pc:picChg>
      </pc:sldChg>
      <pc:sldChg chg="addSp modSp mod">
        <pc:chgData name="Zhang, Alan" userId="d2471340-f6a0-49ff-a07f-1c9ccf04117d" providerId="ADAL" clId="{950AF7CB-3422-4B5A-80A9-6CADA3AF04F2}" dt="2022-11-07T02:41:05.311" v="438" actId="20577"/>
        <pc:sldMkLst>
          <pc:docMk/>
          <pc:sldMk cId="3037405643" sldId="2103813324"/>
        </pc:sldMkLst>
        <pc:spChg chg="mod">
          <ac:chgData name="Zhang, Alan" userId="d2471340-f6a0-49ff-a07f-1c9ccf04117d" providerId="ADAL" clId="{950AF7CB-3422-4B5A-80A9-6CADA3AF04F2}" dt="2022-11-07T02:17:02.280" v="402" actId="20577"/>
          <ac:spMkLst>
            <pc:docMk/>
            <pc:sldMk cId="3037405643" sldId="2103813324"/>
            <ac:spMk id="2" creationId="{91C8371A-3B9D-4B09-B51D-92ED98367CC9}"/>
          </ac:spMkLst>
        </pc:spChg>
        <pc:spChg chg="mod">
          <ac:chgData name="Zhang, Alan" userId="d2471340-f6a0-49ff-a07f-1c9ccf04117d" providerId="ADAL" clId="{950AF7CB-3422-4B5A-80A9-6CADA3AF04F2}" dt="2022-11-07T02:41:05.311" v="438" actId="20577"/>
          <ac:spMkLst>
            <pc:docMk/>
            <pc:sldMk cId="3037405643" sldId="2103813324"/>
            <ac:spMk id="3" creationId="{80DFED98-72EC-46A1-AABC-07524D6E944F}"/>
          </ac:spMkLst>
        </pc:spChg>
        <pc:graphicFrameChg chg="add mod modGraphic">
          <ac:chgData name="Zhang, Alan" userId="d2471340-f6a0-49ff-a07f-1c9ccf04117d" providerId="ADAL" clId="{950AF7CB-3422-4B5A-80A9-6CADA3AF04F2}" dt="2022-11-07T02:34:03.479" v="415" actId="14100"/>
          <ac:graphicFrameMkLst>
            <pc:docMk/>
            <pc:sldMk cId="3037405643" sldId="2103813324"/>
            <ac:graphicFrameMk id="5" creationId="{6564089B-7FAD-4235-851B-DFCFD0628FBE}"/>
          </ac:graphicFrameMkLst>
        </pc:graphicFrameChg>
        <pc:picChg chg="add mod">
          <ac:chgData name="Zhang, Alan" userId="d2471340-f6a0-49ff-a07f-1c9ccf04117d" providerId="ADAL" clId="{950AF7CB-3422-4B5A-80A9-6CADA3AF04F2}" dt="2022-11-07T02:38:45.209" v="431" actId="14100"/>
          <ac:picMkLst>
            <pc:docMk/>
            <pc:sldMk cId="3037405643" sldId="2103813324"/>
            <ac:picMk id="4098" creationId="{2B8401F5-D521-41DA-A6C0-EC4DE234CBD6}"/>
          </ac:picMkLst>
        </pc:picChg>
      </pc:sldChg>
      <pc:sldChg chg="addSp delSp modSp add mod modNotesTx">
        <pc:chgData name="Zhang, Alan" userId="d2471340-f6a0-49ff-a07f-1c9ccf04117d" providerId="ADAL" clId="{950AF7CB-3422-4B5A-80A9-6CADA3AF04F2}" dt="2022-11-08T05:55:55.858" v="716" actId="20577"/>
        <pc:sldMkLst>
          <pc:docMk/>
          <pc:sldMk cId="3108994150" sldId="2103813325"/>
        </pc:sldMkLst>
        <pc:spChg chg="mod">
          <ac:chgData name="Zhang, Alan" userId="d2471340-f6a0-49ff-a07f-1c9ccf04117d" providerId="ADAL" clId="{950AF7CB-3422-4B5A-80A9-6CADA3AF04F2}" dt="2022-11-07T02:40:11.776" v="434" actId="20577"/>
          <ac:spMkLst>
            <pc:docMk/>
            <pc:sldMk cId="3108994150" sldId="2103813325"/>
            <ac:spMk id="2" creationId="{91C8371A-3B9D-4B09-B51D-92ED98367CC9}"/>
          </ac:spMkLst>
        </pc:spChg>
        <pc:spChg chg="mod">
          <ac:chgData name="Zhang, Alan" userId="d2471340-f6a0-49ff-a07f-1c9ccf04117d" providerId="ADAL" clId="{950AF7CB-3422-4B5A-80A9-6CADA3AF04F2}" dt="2022-11-07T02:49:46.024" v="472" actId="27636"/>
          <ac:spMkLst>
            <pc:docMk/>
            <pc:sldMk cId="3108994150" sldId="2103813325"/>
            <ac:spMk id="3" creationId="{80DFED98-72EC-46A1-AABC-07524D6E944F}"/>
          </ac:spMkLst>
        </pc:spChg>
        <pc:graphicFrameChg chg="del modGraphic">
          <ac:chgData name="Zhang, Alan" userId="d2471340-f6a0-49ff-a07f-1c9ccf04117d" providerId="ADAL" clId="{950AF7CB-3422-4B5A-80A9-6CADA3AF04F2}" dt="2022-11-07T02:50:23.665" v="474" actId="478"/>
          <ac:graphicFrameMkLst>
            <pc:docMk/>
            <pc:sldMk cId="3108994150" sldId="2103813325"/>
            <ac:graphicFrameMk id="5" creationId="{6564089B-7FAD-4235-851B-DFCFD0628FBE}"/>
          </ac:graphicFrameMkLst>
        </pc:graphicFrameChg>
        <pc:picChg chg="del">
          <ac:chgData name="Zhang, Alan" userId="d2471340-f6a0-49ff-a07f-1c9ccf04117d" providerId="ADAL" clId="{950AF7CB-3422-4B5A-80A9-6CADA3AF04F2}" dt="2022-11-07T02:50:24.837" v="475" actId="478"/>
          <ac:picMkLst>
            <pc:docMk/>
            <pc:sldMk cId="3108994150" sldId="2103813325"/>
            <ac:picMk id="4098" creationId="{2B8401F5-D521-41DA-A6C0-EC4DE234CBD6}"/>
          </ac:picMkLst>
        </pc:picChg>
        <pc:picChg chg="add mod">
          <ac:chgData name="Zhang, Alan" userId="d2471340-f6a0-49ff-a07f-1c9ccf04117d" providerId="ADAL" clId="{950AF7CB-3422-4B5A-80A9-6CADA3AF04F2}" dt="2022-11-07T02:50:49.735" v="480" actId="14100"/>
          <ac:picMkLst>
            <pc:docMk/>
            <pc:sldMk cId="3108994150" sldId="2103813325"/>
            <ac:picMk id="5122" creationId="{37F610D1-7AC7-492D-91F2-B98F5FA03751}"/>
          </ac:picMkLst>
        </pc:picChg>
      </pc:sldChg>
    </pc:docChg>
  </pc:docChgLst>
  <pc:docChgLst>
    <pc:chgData name="Zhang, Alan" userId="d2471340-f6a0-49ff-a07f-1c9ccf04117d" providerId="ADAL" clId="{FDEBF572-D9A6-4244-A957-1DCE550C8F75}"/>
    <pc:docChg chg="custSel modSld">
      <pc:chgData name="Zhang, Alan" userId="d2471340-f6a0-49ff-a07f-1c9ccf04117d" providerId="ADAL" clId="{FDEBF572-D9A6-4244-A957-1DCE550C8F75}" dt="2022-10-22T03:33:25.233" v="8" actId="255"/>
      <pc:docMkLst>
        <pc:docMk/>
      </pc:docMkLst>
      <pc:sldChg chg="modSp mod">
        <pc:chgData name="Zhang, Alan" userId="d2471340-f6a0-49ff-a07f-1c9ccf04117d" providerId="ADAL" clId="{FDEBF572-D9A6-4244-A957-1DCE550C8F75}" dt="2022-10-22T01:41:16.758" v="6" actId="1035"/>
        <pc:sldMkLst>
          <pc:docMk/>
          <pc:sldMk cId="0" sldId="360"/>
        </pc:sldMkLst>
        <pc:spChg chg="mod">
          <ac:chgData name="Zhang, Alan" userId="d2471340-f6a0-49ff-a07f-1c9ccf04117d" providerId="ADAL" clId="{FDEBF572-D9A6-4244-A957-1DCE550C8F75}" dt="2022-10-22T01:41:16.758" v="6" actId="1035"/>
          <ac:spMkLst>
            <pc:docMk/>
            <pc:sldMk cId="0" sldId="360"/>
            <ac:spMk id="2" creationId="{00000000-0000-0000-0000-000000000000}"/>
          </ac:spMkLst>
        </pc:spChg>
      </pc:sldChg>
      <pc:sldChg chg="modSp">
        <pc:chgData name="Zhang, Alan" userId="d2471340-f6a0-49ff-a07f-1c9ccf04117d" providerId="ADAL" clId="{FDEBF572-D9A6-4244-A957-1DCE550C8F75}" dt="2022-10-22T02:45:04.694" v="7" actId="14100"/>
        <pc:sldMkLst>
          <pc:docMk/>
          <pc:sldMk cId="0" sldId="368"/>
        </pc:sldMkLst>
        <pc:picChg chg="mod">
          <ac:chgData name="Zhang, Alan" userId="d2471340-f6a0-49ff-a07f-1c9ccf04117d" providerId="ADAL" clId="{FDEBF572-D9A6-4244-A957-1DCE550C8F75}" dt="2022-10-22T02:45:04.694" v="7" actId="14100"/>
          <ac:picMkLst>
            <pc:docMk/>
            <pc:sldMk cId="0" sldId="368"/>
            <ac:picMk id="2050" creationId="{00000000-0000-0000-0000-000000000000}"/>
          </ac:picMkLst>
        </pc:picChg>
      </pc:sldChg>
      <pc:sldChg chg="modSp mod">
        <pc:chgData name="Zhang, Alan" userId="d2471340-f6a0-49ff-a07f-1c9ccf04117d" providerId="ADAL" clId="{FDEBF572-D9A6-4244-A957-1DCE550C8F75}" dt="2022-10-22T03:33:25.233" v="8" actId="255"/>
        <pc:sldMkLst>
          <pc:docMk/>
          <pc:sldMk cId="0" sldId="369"/>
        </pc:sldMkLst>
        <pc:spChg chg="mod">
          <ac:chgData name="Zhang, Alan" userId="d2471340-f6a0-49ff-a07f-1c9ccf04117d" providerId="ADAL" clId="{FDEBF572-D9A6-4244-A957-1DCE550C8F75}" dt="2022-10-22T03:33:25.233" v="8" actId="255"/>
          <ac:spMkLst>
            <pc:docMk/>
            <pc:sldMk cId="0" sldId="369"/>
            <ac:spMk id="3" creationId="{00000000-0000-0000-0000-000000000000}"/>
          </ac:spMkLst>
        </pc:spChg>
      </pc:sldChg>
      <pc:sldChg chg="modSp mod">
        <pc:chgData name="Zhang, Alan" userId="d2471340-f6a0-49ff-a07f-1c9ccf04117d" providerId="ADAL" clId="{FDEBF572-D9A6-4244-A957-1DCE550C8F75}" dt="2022-10-22T01:26:43.985" v="1" actId="27636"/>
        <pc:sldMkLst>
          <pc:docMk/>
          <pc:sldMk cId="3497306986" sldId="2103813277"/>
        </pc:sldMkLst>
        <pc:spChg chg="mod">
          <ac:chgData name="Zhang, Alan" userId="d2471340-f6a0-49ff-a07f-1c9ccf04117d" providerId="ADAL" clId="{FDEBF572-D9A6-4244-A957-1DCE550C8F75}" dt="2022-10-22T01:26:43.985" v="1" actId="27636"/>
          <ac:spMkLst>
            <pc:docMk/>
            <pc:sldMk cId="3497306986" sldId="2103813277"/>
            <ac:spMk id="3" creationId="{9A77616B-538C-47D6-A69D-BA8E53B2BF6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11/14/2022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ceph.com/en/latest/dev/blki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ceph.com/en/latest/%5C/cephadm/services/mo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lists.ceph.io/hyperkitty/list/ceph-users@ceph.io/thread/BWTCFZXETWTO65QWER25V26ZJMAP7LAI/"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ceph-users.ceph.narkive.com/Cj7WY4LI/nvme-ssd-hdd-rbd-replicas-with-bluestore"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Linux interfaces for virtual networking:</a:t>
            </a:r>
            <a:r>
              <a:rPr lang="zh-CN" altLang="en-US" dirty="0"/>
              <a:t> </a:t>
            </a:r>
            <a:endParaRPr lang="en-US" dirty="0"/>
          </a:p>
          <a:p>
            <a:r>
              <a:rPr lang="en-US" dirty="0"/>
              <a:t>https://developers.redhat.com/blog/2018/10/22/introduction-to-linux-interfaces-for-virtual-networking#</a:t>
            </a:r>
          </a:p>
          <a:p>
            <a:r>
              <a:rPr lang="en-US" dirty="0"/>
              <a:t>https://www.toutiao.com/article/7124333128663302663/?log_from=04dfda5c67b17_1658923703690</a:t>
            </a:r>
          </a:p>
          <a:p>
            <a:r>
              <a:rPr lang="zh-CN" altLang="en-US" dirty="0"/>
              <a:t>底层逻辑</a:t>
            </a:r>
            <a:r>
              <a:rPr lang="en-US" altLang="zh-CN" dirty="0"/>
              <a:t>: </a:t>
            </a:r>
            <a:r>
              <a:rPr lang="zh-CN" altLang="en-US" dirty="0"/>
              <a:t>云业务系统的建立分几个阶段。阶段一</a:t>
            </a:r>
            <a:r>
              <a:rPr lang="en-US" altLang="zh-CN" dirty="0"/>
              <a:t>: </a:t>
            </a:r>
            <a:r>
              <a:rPr lang="zh-CN" altLang="en-US" dirty="0"/>
              <a:t>安装。通过安装一个</a:t>
            </a:r>
            <a:r>
              <a:rPr lang="en-US" altLang="zh-CN" dirty="0"/>
              <a:t>master node</a:t>
            </a:r>
            <a:r>
              <a:rPr lang="zh-CN" altLang="en-US" dirty="0"/>
              <a:t>，以及相关管理功能，能通过</a:t>
            </a:r>
            <a:r>
              <a:rPr lang="en-US" altLang="zh-CN" dirty="0"/>
              <a:t>web</a:t>
            </a:r>
            <a:r>
              <a:rPr lang="zh-CN" altLang="en-US" dirty="0"/>
              <a:t>方式，添加</a:t>
            </a:r>
            <a:r>
              <a:rPr lang="en-US" altLang="zh-CN" dirty="0"/>
              <a:t>worker node</a:t>
            </a:r>
            <a:r>
              <a:rPr lang="zh-CN" altLang="en-US" dirty="0"/>
              <a:t>，并部署相应的基础软件；阶段二</a:t>
            </a:r>
            <a:r>
              <a:rPr lang="en-US" altLang="zh-CN" dirty="0"/>
              <a:t>: </a:t>
            </a:r>
            <a:r>
              <a:rPr lang="zh-CN" altLang="en-US" dirty="0"/>
              <a:t>提供类似</a:t>
            </a:r>
            <a:r>
              <a:rPr lang="en-US" altLang="zh-CN" dirty="0"/>
              <a:t>amazon</a:t>
            </a:r>
            <a:r>
              <a:rPr lang="zh-CN" altLang="en-US" dirty="0"/>
              <a:t>的用户业务服务界面，向用户提供诸如：申请计算</a:t>
            </a:r>
            <a:r>
              <a:rPr lang="en-US" altLang="zh-CN" dirty="0"/>
              <a:t>node</a:t>
            </a:r>
            <a:r>
              <a:rPr lang="zh-CN" altLang="en-US" dirty="0"/>
              <a:t>、带加速器的</a:t>
            </a:r>
            <a:r>
              <a:rPr lang="en-US" altLang="zh-CN" dirty="0"/>
              <a:t>node</a:t>
            </a:r>
            <a:r>
              <a:rPr lang="zh-CN" altLang="en-US" dirty="0"/>
              <a:t>、数据库服务、存储服务、</a:t>
            </a:r>
            <a:endParaRPr lang="en-US" altLang="zh-CN"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1775862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SDPK, ISA-L and DPDK and RDMA all merged in </a:t>
            </a:r>
            <a:r>
              <a:rPr lang="en-US" dirty="0" err="1"/>
              <a:t>Ceph</a:t>
            </a:r>
            <a:r>
              <a:rPr lang="en-US" dirty="0"/>
              <a:t>.  -DWITH_DPDK=ON -DWITH_SPDK=ON to build</a:t>
            </a:r>
          </a:p>
        </p:txBody>
      </p:sp>
      <p:sp>
        <p:nvSpPr>
          <p:cNvPr id="4" name="Slide Number Placeholder 3"/>
          <p:cNvSpPr>
            <a:spLocks noGrp="1"/>
          </p:cNvSpPr>
          <p:nvPr>
            <p:ph type="sldNum" sz="quarter" idx="5"/>
          </p:nvPr>
        </p:nvSpPr>
        <p:spPr/>
        <p:txBody>
          <a:bodyPr/>
          <a:lstStyle/>
          <a:p>
            <a:fld id="{225E141B-F66C-41DD-B76B-49EED6802728}" type="slidenum">
              <a:rPr lang="en-US" smtClean="0"/>
              <a:t>13</a:t>
            </a:fld>
            <a:endParaRPr lang="en-US"/>
          </a:p>
        </p:txBody>
      </p:sp>
    </p:spTree>
    <p:extLst>
      <p:ext uri="{BB962C8B-B14F-4D97-AF65-F5344CB8AC3E}">
        <p14:creationId xmlns:p14="http://schemas.microsoft.com/office/powerpoint/2010/main" val="2312580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Tracing </a:t>
            </a:r>
            <a:r>
              <a:rPr lang="en-US" dirty="0" err="1">
                <a:hlinkClick r:id="rId3"/>
              </a:rPr>
              <a:t>Ceph</a:t>
            </a:r>
            <a:r>
              <a:rPr lang="en-US" dirty="0">
                <a:hlinkClick r:id="rId3"/>
              </a:rPr>
              <a:t> With </a:t>
            </a:r>
            <a:r>
              <a:rPr lang="en-US" dirty="0" err="1">
                <a:hlinkClick r:id="rId3"/>
              </a:rPr>
              <a:t>LTTng</a:t>
            </a:r>
            <a:r>
              <a:rPr lang="en-US" dirty="0">
                <a:hlinkClick r:id="rId3"/>
              </a:rPr>
              <a:t> — </a:t>
            </a:r>
            <a:r>
              <a:rPr lang="en-US" dirty="0" err="1">
                <a:hlinkClick r:id="rId3"/>
              </a:rPr>
              <a:t>Ceph</a:t>
            </a:r>
            <a:r>
              <a:rPr lang="en-US" dirty="0">
                <a:hlinkClick r:id="rId3"/>
              </a:rPr>
              <a:t> Documentation</a:t>
            </a:r>
            <a:endParaRPr lang="en-US" dirty="0"/>
          </a:p>
          <a:p>
            <a:r>
              <a:rPr lang="en-US" dirty="0" err="1"/>
              <a:t>ceph</a:t>
            </a:r>
            <a:r>
              <a:rPr lang="en-US" dirty="0"/>
              <a:t> </a:t>
            </a:r>
            <a:r>
              <a:rPr lang="en-US" dirty="0" err="1"/>
              <a:t>osd</a:t>
            </a:r>
            <a:r>
              <a:rPr lang="en-US" dirty="0"/>
              <a:t> perf</a:t>
            </a:r>
          </a:p>
        </p:txBody>
      </p:sp>
      <p:sp>
        <p:nvSpPr>
          <p:cNvPr id="4" name="Slide Number Placeholder 3"/>
          <p:cNvSpPr>
            <a:spLocks noGrp="1"/>
          </p:cNvSpPr>
          <p:nvPr>
            <p:ph type="sldNum" sz="quarter" idx="5"/>
          </p:nvPr>
        </p:nvSpPr>
        <p:spPr/>
        <p:txBody>
          <a:bodyPr/>
          <a:lstStyle/>
          <a:p>
            <a:fld id="{225E141B-F66C-41DD-B76B-49EED6802728}" type="slidenum">
              <a:rPr lang="en-US" smtClean="0"/>
              <a:t>15</a:t>
            </a:fld>
            <a:endParaRPr lang="en-US"/>
          </a:p>
        </p:txBody>
      </p:sp>
    </p:spTree>
    <p:extLst>
      <p:ext uri="{BB962C8B-B14F-4D97-AF65-F5344CB8AC3E}">
        <p14:creationId xmlns:p14="http://schemas.microsoft.com/office/powerpoint/2010/main" val="3132650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SDPK, ISA-L and DPDK and RDMA all merged in </a:t>
            </a:r>
            <a:r>
              <a:rPr lang="en-US" dirty="0" err="1"/>
              <a:t>Ceph</a:t>
            </a:r>
            <a:r>
              <a:rPr lang="en-US" dirty="0"/>
              <a:t>.  -DWITH_DPDK=ON -DWITH_SPDK=ON to build</a:t>
            </a:r>
          </a:p>
        </p:txBody>
      </p:sp>
      <p:sp>
        <p:nvSpPr>
          <p:cNvPr id="4" name="Slide Number Placeholder 3"/>
          <p:cNvSpPr>
            <a:spLocks noGrp="1"/>
          </p:cNvSpPr>
          <p:nvPr>
            <p:ph type="sldNum" sz="quarter" idx="5"/>
          </p:nvPr>
        </p:nvSpPr>
        <p:spPr/>
        <p:txBody>
          <a:bodyPr/>
          <a:lstStyle/>
          <a:p>
            <a:fld id="{225E141B-F66C-41DD-B76B-49EED6802728}" type="slidenum">
              <a:rPr lang="en-US" smtClean="0"/>
              <a:t>16</a:t>
            </a:fld>
            <a:endParaRPr lang="en-US"/>
          </a:p>
        </p:txBody>
      </p:sp>
    </p:spTree>
    <p:extLst>
      <p:ext uri="{BB962C8B-B14F-4D97-AF65-F5344CB8AC3E}">
        <p14:creationId xmlns:p14="http://schemas.microsoft.com/office/powerpoint/2010/main" val="3261692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如何在</a:t>
            </a:r>
            <a:r>
              <a:rPr lang="en-US" altLang="zh-CN" dirty="0"/>
              <a:t>POS</a:t>
            </a:r>
            <a:r>
              <a:rPr lang="zh-CN" altLang="en-US" dirty="0"/>
              <a:t>中使用</a:t>
            </a:r>
            <a:r>
              <a:rPr lang="en-US" altLang="zh-CN" dirty="0"/>
              <a:t>NFS: https://www.toutiao.com/article/7135949048539873831/?log_from=a366ab69fe37_1661645268817</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1018743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https://www.qikqiak.com/k8strain/storage/csi/</a:t>
            </a:r>
          </a:p>
        </p:txBody>
      </p:sp>
      <p:sp>
        <p:nvSpPr>
          <p:cNvPr id="4" name="Slide Number Placeholder 3"/>
          <p:cNvSpPr>
            <a:spLocks noGrp="1"/>
          </p:cNvSpPr>
          <p:nvPr>
            <p:ph type="sldNum" sz="quarter" idx="5"/>
          </p:nvPr>
        </p:nvSpPr>
        <p:spPr/>
        <p:txBody>
          <a:bodyPr/>
          <a:lstStyle/>
          <a:p>
            <a:fld id="{225E141B-F66C-41DD-B76B-49EED6802728}" type="slidenum">
              <a:rPr lang="en-US" smtClean="0"/>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Kubernetes</a:t>
            </a:r>
            <a:r>
              <a:rPr lang="zh-CN" altLang="en-US" dirty="0"/>
              <a:t>的目标是让部署容器化的应用简单并且高效，</a:t>
            </a:r>
            <a:r>
              <a:rPr lang="en-US" altLang="zh-CN" dirty="0"/>
              <a:t>Kubernetes</a:t>
            </a:r>
            <a:r>
              <a:rPr lang="zh-CN" altLang="en-US" dirty="0"/>
              <a:t>提供了应用部署、规划、更新、维护的一种机制。</a:t>
            </a:r>
          </a:p>
          <a:p>
            <a:endParaRPr lang="zh-CN" altLang="en-US" dirty="0"/>
          </a:p>
          <a:p>
            <a:r>
              <a:rPr lang="zh-CN" altLang="en-US" dirty="0"/>
              <a:t>对应用开发者而言，可以把</a:t>
            </a:r>
            <a:r>
              <a:rPr lang="en-US" altLang="zh-CN" dirty="0"/>
              <a:t>Kubernetes</a:t>
            </a:r>
            <a:r>
              <a:rPr lang="zh-CN" altLang="en-US" dirty="0"/>
              <a:t>看成一个集群操作系统。</a:t>
            </a:r>
            <a:r>
              <a:rPr lang="en-US" altLang="zh-CN" dirty="0"/>
              <a:t>Kubernetes</a:t>
            </a:r>
            <a:r>
              <a:rPr lang="zh-CN" altLang="en-US" dirty="0"/>
              <a:t>提供服务发现、伸缩、负载均衡、自愈甚至选举等功能，让开发者从基础设施相关配置等解脱出来。</a:t>
            </a:r>
            <a:endParaRPr lang="en-US" altLang="zh-CN" dirty="0"/>
          </a:p>
          <a:p>
            <a:r>
              <a:rPr lang="zh-CN" altLang="en-US" dirty="0"/>
              <a:t>如何使用</a:t>
            </a:r>
            <a:r>
              <a:rPr lang="en-US" altLang="zh-CN" dirty="0" err="1"/>
              <a:t>pv</a:t>
            </a:r>
            <a:r>
              <a:rPr lang="en-US" altLang="zh-CN" dirty="0"/>
              <a:t>, </a:t>
            </a:r>
            <a:r>
              <a:rPr lang="en-US" altLang="zh-CN" dirty="0" err="1"/>
              <a:t>pvc</a:t>
            </a:r>
            <a:r>
              <a:rPr lang="en-US" altLang="zh-CN" dirty="0"/>
              <a:t>, </a:t>
            </a:r>
            <a:r>
              <a:rPr lang="en-US" altLang="zh-CN" dirty="0" err="1"/>
              <a:t>storageclass</a:t>
            </a:r>
            <a:r>
              <a:rPr lang="zh-CN" altLang="en-US" dirty="0"/>
              <a:t>来支持</a:t>
            </a:r>
            <a:r>
              <a:rPr lang="en-US" altLang="zh-CN" dirty="0"/>
              <a:t>pod</a:t>
            </a:r>
            <a:r>
              <a:rPr lang="zh-CN" altLang="en-US" dirty="0"/>
              <a:t>对持久层的需求</a:t>
            </a:r>
            <a:r>
              <a:rPr lang="en-US" altLang="zh-CN" dirty="0"/>
              <a:t>: https://www.toutiao.com/article/7135949048539873831/?log_from=a366ab69fe37_1661645268817</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1674192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altLang="zh-CN" dirty="0"/>
              <a:t>eference:</a:t>
            </a:r>
          </a:p>
          <a:p>
            <a:r>
              <a:rPr lang="en-US" altLang="zh-CN" dirty="0"/>
              <a:t>https://cloud.tencent.com/developer/article/1475675</a:t>
            </a:r>
          </a:p>
        </p:txBody>
      </p:sp>
      <p:sp>
        <p:nvSpPr>
          <p:cNvPr id="4" name="Slide Number Placeholder 3"/>
          <p:cNvSpPr>
            <a:spLocks noGrp="1"/>
          </p:cNvSpPr>
          <p:nvPr>
            <p:ph type="sldNum" sz="quarter" idx="5"/>
          </p:nvPr>
        </p:nvSpPr>
        <p:spPr/>
        <p:txBody>
          <a:bodyPr/>
          <a:lstStyle/>
          <a:p>
            <a:fld id="{225E141B-F66C-41DD-B76B-49EED6802728}" type="slidenum">
              <a:rPr lang="en-US" smtClean="0"/>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r>
              <a:rPr lang="en-US" altLang="zh-CN" dirty="0"/>
              <a:t>: https://www.toutiao.com/article/7136606516609958435/?log_from=442dcac350182_1661738210492</a:t>
            </a:r>
          </a:p>
          <a:p>
            <a:r>
              <a:rPr lang="en-US" altLang="zh-CN" dirty="0"/>
              <a:t>Kubernetes</a:t>
            </a:r>
            <a:r>
              <a:rPr lang="zh-CN" altLang="en-US" dirty="0"/>
              <a:t>系列讲座</a:t>
            </a:r>
            <a:r>
              <a:rPr lang="en-US" altLang="zh-CN" dirty="0"/>
              <a:t>: https://www.toutiao.com/c/user/token/MS4wLjABAAAA6V35NrE_KHanD_-pGqa80RSiLXrRVkv0lbFlk_28hetfuIdr6E6yPMV5MWRVPRNM/?source=tuwen_detail&amp;log_from=ebba231622c2e_1661645250588</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711489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KBUILD_CFLAGS:=$(filter-out –</a:t>
            </a:r>
            <a:r>
              <a:rPr lang="en-US" dirty="0" err="1"/>
              <a:t>Werror</a:t>
            </a:r>
            <a:r>
              <a:rPr lang="en-US" dirty="0"/>
              <a:t>=implicit-function-declaration, $(KBUILD_CFLAGS))</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648944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https://www.cnblogs.com/alisystemsoftware/p/13176199.html</a:t>
            </a:r>
          </a:p>
        </p:txBody>
      </p:sp>
      <p:sp>
        <p:nvSpPr>
          <p:cNvPr id="4" name="Slide Number Placeholder 3"/>
          <p:cNvSpPr>
            <a:spLocks noGrp="1"/>
          </p:cNvSpPr>
          <p:nvPr>
            <p:ph type="sldNum" sz="quarter" idx="5"/>
          </p:nvPr>
        </p:nvSpPr>
        <p:spPr/>
        <p:txBody>
          <a:bodyPr/>
          <a:lstStyle/>
          <a:p>
            <a:fld id="{D5939589-3E79-4C82-AA4A-FE78234FAA59}" type="slidenum">
              <a:rPr lang="en-US" smtClean="0"/>
              <a:t>30</a:t>
            </a:fld>
            <a:endParaRPr lang="en-US" dirty="0"/>
          </a:p>
        </p:txBody>
      </p:sp>
    </p:spTree>
    <p:extLst>
      <p:ext uri="{BB962C8B-B14F-4D97-AF65-F5344CB8AC3E}">
        <p14:creationId xmlns:p14="http://schemas.microsoft.com/office/powerpoint/2010/main" val="2650316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https://www.qikqiak.com/k8strain/storage/ceph/</a:t>
            </a:r>
          </a:p>
          <a:p>
            <a:r>
              <a:rPr lang="en-US" dirty="0" err="1"/>
              <a:t>Ceph</a:t>
            </a:r>
            <a:r>
              <a:rPr lang="en-US" dirty="0"/>
              <a:t> User Survey 2018 results: https://ceph.io/en/news/blog/2018/ceph-user-survey-2018-results/</a:t>
            </a:r>
          </a:p>
          <a:p>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https://www.cnblogs.com/Alysa-lrr/p/6027194.html</a:t>
            </a:r>
          </a:p>
          <a:p>
            <a:r>
              <a:rPr lang="en-US" dirty="0"/>
              <a:t>Test Case Examples:</a:t>
            </a:r>
          </a:p>
          <a:p>
            <a:r>
              <a:rPr lang="en-US" dirty="0" err="1"/>
              <a:t>rados</a:t>
            </a:r>
            <a:r>
              <a:rPr lang="en-US" dirty="0"/>
              <a:t> bench -p </a:t>
            </a:r>
            <a:r>
              <a:rPr lang="en-US" dirty="0" err="1"/>
              <a:t>cephrbd_data</a:t>
            </a:r>
            <a:r>
              <a:rPr lang="en-US" dirty="0"/>
              <a:t> 10 write</a:t>
            </a:r>
          </a:p>
          <a:p>
            <a:r>
              <a:rPr lang="en-US" dirty="0" err="1"/>
              <a:t>rbd</a:t>
            </a:r>
            <a:r>
              <a:rPr lang="en-US" dirty="0"/>
              <a:t> bench-write </a:t>
            </a:r>
            <a:r>
              <a:rPr lang="en-US" dirty="0" err="1"/>
              <a:t>cephrbd_data</a:t>
            </a:r>
            <a:r>
              <a:rPr lang="en-US" dirty="0"/>
              <a:t>/rbd01 --io-total 171997300</a:t>
            </a:r>
          </a:p>
        </p:txBody>
      </p:sp>
      <p:sp>
        <p:nvSpPr>
          <p:cNvPr id="4" name="Slide Number Placeholder 3"/>
          <p:cNvSpPr>
            <a:spLocks noGrp="1"/>
          </p:cNvSpPr>
          <p:nvPr>
            <p:ph type="sldNum" sz="quarter" idx="5"/>
          </p:nvPr>
        </p:nvSpPr>
        <p:spPr/>
        <p:txBody>
          <a:bodyPr/>
          <a:lstStyle/>
          <a:p>
            <a:fld id="{225E141B-F66C-41DD-B76B-49EED6802728}" type="slidenum">
              <a:rPr lang="en-US" smtClean="0"/>
              <a:t>32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https://louwrentius.com/understanding-storage-performance-iops-and-latency.html</a:t>
            </a:r>
            <a:endParaRPr lang="en-US" b="1" dirty="0"/>
          </a:p>
          <a:p>
            <a:endParaRPr lang="en-US" dirty="0"/>
          </a:p>
          <a:p>
            <a:r>
              <a:rPr lang="en-US" dirty="0"/>
              <a:t>Latency: Latency is the time it takes for the I/O request to be completed. We start our measurement from the moment the request is issued to the storage layer and stop measuring when either we get the requested data, or get confirmation that the data is stored on disk.</a:t>
            </a:r>
          </a:p>
          <a:p>
            <a:r>
              <a:rPr lang="en-US" dirty="0"/>
              <a:t>For hard drives, an average latency somewhere between 10 to 20 </a:t>
            </a:r>
            <a:r>
              <a:rPr lang="en-US" dirty="0" err="1"/>
              <a:t>ms</a:t>
            </a:r>
            <a:r>
              <a:rPr lang="en-US" dirty="0"/>
              <a:t> is considered acceptable (20 </a:t>
            </a:r>
            <a:r>
              <a:rPr lang="en-US" dirty="0" err="1"/>
              <a:t>ms</a:t>
            </a:r>
            <a:r>
              <a:rPr lang="en-US" dirty="0"/>
              <a:t> is the upper limit).</a:t>
            </a:r>
          </a:p>
          <a:p>
            <a:r>
              <a:rPr lang="en-US" dirty="0"/>
              <a:t>For solid state drives, depending on the workload it should never reach higher than 1-3 </a:t>
            </a:r>
            <a:r>
              <a:rPr lang="en-US" dirty="0" err="1"/>
              <a:t>ms.</a:t>
            </a:r>
            <a:r>
              <a:rPr lang="en-US" dirty="0"/>
              <a:t> In most cases, workloads will experience less than 1ms latency numbers.</a:t>
            </a:r>
          </a:p>
          <a:p>
            <a:endParaRPr lang="en-US" dirty="0"/>
          </a:p>
          <a:p>
            <a:r>
              <a:rPr lang="en-US" dirty="0"/>
              <a:t>IOPS and Latency</a:t>
            </a:r>
          </a:p>
          <a:p>
            <a:r>
              <a:rPr lang="en-US" dirty="0"/>
              <a:t>This is a very important concept to understand. The IOPS metric is meaningless without a statement about latency. You must understand how long each I/O operation will take because latency dictates the responsiveness of individual I/O operations.</a:t>
            </a:r>
          </a:p>
          <a:p>
            <a:r>
              <a:rPr lang="en-US" dirty="0"/>
              <a:t>If a storage solution can reach 10,000 IOPS but only at an average latency of 50 </a:t>
            </a:r>
            <a:r>
              <a:rPr lang="en-US" dirty="0" err="1"/>
              <a:t>ms</a:t>
            </a:r>
            <a:r>
              <a:rPr lang="en-US" dirty="0"/>
              <a:t> that could result in very bad application performance. If we want to hit an upper latency target of 10 </a:t>
            </a:r>
            <a:r>
              <a:rPr lang="en-US" dirty="0" err="1"/>
              <a:t>ms</a:t>
            </a:r>
            <a:r>
              <a:rPr lang="en-US" dirty="0"/>
              <a:t> the storage solution may only be capable of 2,000 IOPS.</a:t>
            </a:r>
          </a:p>
          <a:p>
            <a:r>
              <a:rPr lang="en-US" dirty="0"/>
              <a:t>For more details on this topic I would recommend this blog and this blog.</a:t>
            </a:r>
          </a:p>
        </p:txBody>
      </p:sp>
      <p:sp>
        <p:nvSpPr>
          <p:cNvPr id="4" name="Slide Number Placeholder 3"/>
          <p:cNvSpPr>
            <a:spLocks noGrp="1"/>
          </p:cNvSpPr>
          <p:nvPr>
            <p:ph type="sldNum" sz="quarter" idx="5"/>
          </p:nvPr>
        </p:nvSpPr>
        <p:spPr/>
        <p:txBody>
          <a:bodyPr/>
          <a:lstStyle/>
          <a:p>
            <a:fld id="{225E141B-F66C-41DD-B76B-49EED6802728}" type="slidenum">
              <a:rPr lang="en-US" smtClean="0"/>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t>
            </a:r>
          </a:p>
          <a:p>
            <a:r>
              <a:rPr lang="en-US" dirty="0"/>
              <a:t>[</a:t>
            </a:r>
            <a:r>
              <a:rPr lang="en-US" dirty="0" err="1"/>
              <a:t>root@dlp</a:t>
            </a:r>
            <a:r>
              <a:rPr lang="en-US" dirty="0"/>
              <a:t> ~]# </a:t>
            </a:r>
            <a:r>
              <a:rPr lang="en-US" dirty="0" err="1"/>
              <a:t>rbd</a:t>
            </a:r>
            <a:r>
              <a:rPr lang="en-US" dirty="0"/>
              <a:t> </a:t>
            </a:r>
            <a:r>
              <a:rPr lang="en-US" dirty="0" err="1"/>
              <a:t>showmapped</a:t>
            </a:r>
            <a:endParaRPr lang="en-US" dirty="0"/>
          </a:p>
          <a:p>
            <a:r>
              <a:rPr lang="en-US" dirty="0"/>
              <a:t>id  pool  namespace  image  snap  device</a:t>
            </a:r>
          </a:p>
          <a:p>
            <a:r>
              <a:rPr lang="en-US" dirty="0"/>
              <a:t>0   </a:t>
            </a:r>
            <a:r>
              <a:rPr lang="en-US" dirty="0" err="1"/>
              <a:t>rbd</a:t>
            </a:r>
            <a:r>
              <a:rPr lang="en-US" dirty="0"/>
              <a:t>                        rbd01   -        /dev/rbd0</a:t>
            </a:r>
          </a:p>
          <a:p>
            <a:endParaRPr lang="en-US" dirty="0"/>
          </a:p>
          <a:p>
            <a:r>
              <a:rPr lang="en-US" dirty="0" err="1"/>
              <a:t>Ceph</a:t>
            </a:r>
            <a:r>
              <a:rPr lang="en-US" dirty="0"/>
              <a:t> view scope:</a:t>
            </a:r>
          </a:p>
          <a:p>
            <a:r>
              <a:rPr lang="en-US" dirty="0" err="1"/>
              <a:t>Ceph</a:t>
            </a:r>
            <a:r>
              <a:rPr lang="en-US" dirty="0"/>
              <a:t> </a:t>
            </a:r>
            <a:r>
              <a:rPr lang="en-US" dirty="0" err="1"/>
              <a:t>mgr</a:t>
            </a:r>
            <a:r>
              <a:rPr lang="en-US" dirty="0"/>
              <a:t> 1 ------- * OSD Nodes</a:t>
            </a:r>
          </a:p>
          <a:p>
            <a:r>
              <a:rPr lang="en-US" dirty="0" err="1"/>
              <a:t>Ceph</a:t>
            </a:r>
            <a:r>
              <a:rPr lang="en-US" dirty="0"/>
              <a:t> </a:t>
            </a:r>
            <a:r>
              <a:rPr lang="en-US" dirty="0" err="1"/>
              <a:t>mgr</a:t>
            </a:r>
            <a:r>
              <a:rPr lang="en-US" dirty="0"/>
              <a:t> 1 ------- * pool</a:t>
            </a:r>
          </a:p>
          <a:p>
            <a:r>
              <a:rPr lang="en-US" dirty="0" err="1"/>
              <a:t>Ceph</a:t>
            </a:r>
            <a:r>
              <a:rPr lang="en-US" dirty="0"/>
              <a:t> pool 1 ------ * </a:t>
            </a:r>
            <a:r>
              <a:rPr lang="en-US" dirty="0" err="1"/>
              <a:t>rbd</a:t>
            </a:r>
            <a:r>
              <a:rPr lang="en-US" dirty="0"/>
              <a:t> image</a:t>
            </a:r>
          </a:p>
          <a:p>
            <a:endParaRPr lang="en-US" dirty="0"/>
          </a:p>
          <a:p>
            <a:r>
              <a:rPr lang="en-US" dirty="0"/>
              <a:t>--------------------------------------------------</a:t>
            </a:r>
          </a:p>
        </p:txBody>
      </p:sp>
      <p:sp>
        <p:nvSpPr>
          <p:cNvPr id="4" name="Slide Number Placeholder 3"/>
          <p:cNvSpPr>
            <a:spLocks noGrp="1"/>
          </p:cNvSpPr>
          <p:nvPr>
            <p:ph type="sldNum" sz="quarter" idx="5"/>
          </p:nvPr>
        </p:nvSpPr>
        <p:spPr/>
        <p:txBody>
          <a:bodyPr/>
          <a:lstStyle/>
          <a:p>
            <a:fld id="{225E141B-F66C-41DD-B76B-49EED6802728}" type="slidenum">
              <a:rPr lang="en-US" smtClean="0"/>
              <a:t>35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pPr marL="0" marR="0" lvl="0" indent="0" algn="l" defTabSz="914400" rtl="0" eaLnBrk="1" fontAlgn="auto" latinLnBrk="0" hangingPunct="1">
              <a:lnSpc>
                <a:spcPct val="100000"/>
              </a:lnSpc>
              <a:spcBef>
                <a:spcPts val="0"/>
              </a:spcBef>
              <a:spcAft>
                <a:spcPts val="0"/>
              </a:spcAft>
              <a:buClrTx/>
              <a:buSzTx/>
              <a:buFontTx/>
              <a:buNone/>
              <a:defRPr/>
            </a:pPr>
            <a:r>
              <a:rPr lang="en-US" b="1" i="0" dirty="0" err="1">
                <a:solidFill>
                  <a:srgbClr val="000000"/>
                </a:solidFill>
                <a:effectLst/>
                <a:latin typeface="Verdana" panose="020B0604030504040204" pitchFamily="34" charset="0"/>
              </a:rPr>
              <a:t>Ceph</a:t>
            </a:r>
            <a:r>
              <a:rPr lang="en-US" b="1" i="0" dirty="0">
                <a:solidFill>
                  <a:srgbClr val="000000"/>
                </a:solidFill>
                <a:effectLst/>
                <a:latin typeface="Verdana" panose="020B0604030504040204" pitchFamily="34" charset="0"/>
              </a:rPr>
              <a:t> RADOS Block Device (RBD): </a:t>
            </a:r>
            <a:r>
              <a:rPr lang="en-US" dirty="0"/>
              <a:t>https://docs.openstack.org/kilo/config-reference/content/ceph-rados.html</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How to create RBD drive manually: https://www.server-world.info/en/note?os=CentOS_8&amp;p=ceph15&amp;f=3</a:t>
            </a:r>
          </a:p>
          <a:p>
            <a:pPr marL="0" marR="0" lvl="0" indent="0" algn="l" defTabSz="914400" rtl="0" eaLnBrk="1" fontAlgn="auto" latinLnBrk="0" hangingPunct="1">
              <a:lnSpc>
                <a:spcPct val="100000"/>
              </a:lnSpc>
              <a:spcBef>
                <a:spcPts val="0"/>
              </a:spcBef>
              <a:spcAft>
                <a:spcPts val="0"/>
              </a:spcAft>
              <a:buClrTx/>
              <a:buSzTx/>
              <a:buFontTx/>
              <a:buNone/>
              <a:defRPr/>
            </a:pPr>
            <a:r>
              <a:rPr lang="en-US" dirty="0"/>
              <a:t>https://www.snia.org/sites/default/orig/SDC2012/presentations/File_Systems/SageWeil_Scaling_Storage_Cloud_Ceph-2.pdf</a:t>
            </a:r>
          </a:p>
        </p:txBody>
      </p:sp>
      <p:sp>
        <p:nvSpPr>
          <p:cNvPr id="4" name="Slide Number Placeholder 3"/>
          <p:cNvSpPr>
            <a:spLocks noGrp="1"/>
          </p:cNvSpPr>
          <p:nvPr>
            <p:ph type="sldNum" sz="quarter" idx="5"/>
          </p:nvPr>
        </p:nvSpPr>
        <p:spPr/>
        <p:txBody>
          <a:bodyPr/>
          <a:lstStyle/>
          <a:p>
            <a:fld id="{225E141B-F66C-41DD-B76B-49EED6802728}" type="slidenum">
              <a:rPr lang="en-US" smtClean="0"/>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DengXian" panose="02010600030101010101" pitchFamily="2" charset="-122"/>
              </a:rPr>
              <a:t>Master</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BMCA4BF0174FB55.pd.intel.com (10.240.121.110)</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root/root@123</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Worker-1</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BMCA4BF0135A394.pd.intel.com (10.240.120.53)</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root/root@123</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Worker-2</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BMCA4BF0148B1AC.pd.intel.com (10.240.120.252)</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root/root@123</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Worker-3</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BMCA4BF0174E1AF.pd.intel.com (10.240.121.109)</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root/root@123</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Worker-4</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iDRAC-2RYLG53.pd.intel.com (10.240.120.250)</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root/root@123</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 </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37</a:t>
            </a:fld>
            <a:endParaRPr lang="en-US" dirty="0"/>
          </a:p>
        </p:txBody>
      </p:sp>
    </p:spTree>
    <p:extLst>
      <p:ext uri="{BB962C8B-B14F-4D97-AF65-F5344CB8AC3E}">
        <p14:creationId xmlns:p14="http://schemas.microsoft.com/office/powerpoint/2010/main" val="2967855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深入浅出</a:t>
            </a:r>
            <a:r>
              <a:rPr lang="en-US" altLang="zh-CN" dirty="0"/>
              <a:t>RBAC</a:t>
            </a:r>
            <a:r>
              <a:rPr lang="zh-CN" altLang="en-US" dirty="0"/>
              <a:t>权限设计</a:t>
            </a:r>
            <a:r>
              <a:rPr lang="en-US" altLang="zh-CN" dirty="0"/>
              <a:t>: </a:t>
            </a:r>
            <a:r>
              <a:rPr lang="en-US" dirty="0"/>
              <a:t>https://www.toutiao.com/article/7135743514373489186/?channel=&amp;source=search_tab</a:t>
            </a:r>
          </a:p>
        </p:txBody>
      </p:sp>
      <p:sp>
        <p:nvSpPr>
          <p:cNvPr id="4" name="Slide Number Placeholder 3"/>
          <p:cNvSpPr>
            <a:spLocks noGrp="1"/>
          </p:cNvSpPr>
          <p:nvPr>
            <p:ph type="sldNum" sz="quarter" idx="5"/>
          </p:nvPr>
        </p:nvSpPr>
        <p:spPr/>
        <p:txBody>
          <a:bodyPr/>
          <a:lstStyle/>
          <a:p>
            <a:fld id="{D5939589-3E79-4C82-AA4A-FE78234FAA59}" type="slidenum">
              <a:rPr lang="en-US" smtClean="0"/>
              <a:t>38</a:t>
            </a:fld>
            <a:endParaRPr lang="en-US" dirty="0"/>
          </a:p>
        </p:txBody>
      </p:sp>
    </p:spTree>
    <p:extLst>
      <p:ext uri="{BB962C8B-B14F-4D97-AF65-F5344CB8AC3E}">
        <p14:creationId xmlns:p14="http://schemas.microsoft.com/office/powerpoint/2010/main" val="2000745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https://www.cnblogs.com/alisystemsoftware/p/12082646.html</a:t>
            </a:r>
          </a:p>
          <a:p>
            <a:r>
              <a:rPr lang="en-US" dirty="0"/>
              <a:t>Apt </a:t>
            </a:r>
            <a:r>
              <a:rPr lang="zh-CN" altLang="en-US" dirty="0"/>
              <a:t>安全机制</a:t>
            </a:r>
            <a:r>
              <a:rPr lang="en-US" altLang="zh-CN" dirty="0"/>
              <a:t>: </a:t>
            </a:r>
            <a:r>
              <a:rPr lang="zh-CN" altLang="en-US" dirty="0"/>
              <a:t>情形参考如</a:t>
            </a:r>
            <a:r>
              <a:rPr lang="en-US" altLang="zh-CN" dirty="0"/>
              <a:t>install docker inside ubuntu. Adopt </a:t>
            </a:r>
            <a:r>
              <a:rPr lang="en-US" altLang="zh-CN" dirty="0" err="1"/>
              <a:t>pgp</a:t>
            </a:r>
            <a:r>
              <a:rPr lang="en-US" altLang="zh-CN" dirty="0"/>
              <a:t> key, then update and install.</a:t>
            </a:r>
          </a:p>
          <a:p>
            <a:r>
              <a:rPr lang="en-US" dirty="0" err="1"/>
              <a:t>Github</a:t>
            </a:r>
            <a:r>
              <a:rPr lang="zh-CN" altLang="en-US" dirty="0"/>
              <a:t>安全机制</a:t>
            </a:r>
            <a:r>
              <a:rPr lang="en-US" altLang="zh-CN" dirty="0"/>
              <a:t>: Generate token, and add into .</a:t>
            </a:r>
            <a:r>
              <a:rPr lang="en-US" altLang="zh-CN" dirty="0" err="1"/>
              <a:t>gitconfig’s</a:t>
            </a:r>
            <a:r>
              <a:rPr lang="en-US" altLang="zh-CN" dirty="0"/>
              <a:t> </a:t>
            </a:r>
            <a:r>
              <a:rPr lang="en-US" altLang="zh-CN"/>
              <a:t>credential item.</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41</a:t>
            </a:fld>
            <a:endParaRPr lang="en-US" dirty="0"/>
          </a:p>
        </p:txBody>
      </p:sp>
    </p:spTree>
    <p:extLst>
      <p:ext uri="{BB962C8B-B14F-4D97-AF65-F5344CB8AC3E}">
        <p14:creationId xmlns:p14="http://schemas.microsoft.com/office/powerpoint/2010/main" val="267650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err="1"/>
              <a:t>Ceph</a:t>
            </a:r>
            <a:r>
              <a:rPr lang="en-US" dirty="0"/>
              <a:t> Cluster</a:t>
            </a:r>
            <a:r>
              <a:rPr lang="zh-CN" altLang="en-US" dirty="0"/>
              <a:t>的常用操作</a:t>
            </a:r>
            <a:r>
              <a:rPr lang="en-US" altLang="zh-CN" dirty="0"/>
              <a:t>: </a:t>
            </a:r>
            <a:r>
              <a:rPr lang="zh-CN" altLang="en-US" dirty="0"/>
              <a:t>增加</a:t>
            </a:r>
            <a:r>
              <a:rPr lang="en-US" altLang="zh-CN" dirty="0"/>
              <a:t>/</a:t>
            </a:r>
            <a:r>
              <a:rPr lang="zh-CN" altLang="en-US" dirty="0"/>
              <a:t>删除节点，扩展集群等</a:t>
            </a:r>
            <a:endParaRPr lang="en-US" altLang="zh-CN" dirty="0"/>
          </a:p>
          <a:p>
            <a:r>
              <a:rPr lang="en-US" altLang="zh-CN" dirty="0"/>
              <a:t>http://www.dbaselife.com/project-3/doc-752/</a:t>
            </a:r>
          </a:p>
          <a:p>
            <a:r>
              <a:rPr lang="en-US" dirty="0">
                <a:hlinkClick r:id="rId3"/>
              </a:rPr>
              <a:t>MON Service — </a:t>
            </a:r>
            <a:r>
              <a:rPr lang="en-US" dirty="0" err="1">
                <a:hlinkClick r:id="rId3"/>
              </a:rPr>
              <a:t>Ceph</a:t>
            </a:r>
            <a:r>
              <a:rPr lang="en-US">
                <a:hlinkClick r:id="rId3"/>
              </a:rPr>
              <a:t> Documentation</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46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https://ru-ru.facebook.com/pg/4iglance/posts/</a:t>
            </a:r>
          </a:p>
          <a:p>
            <a:r>
              <a:rPr lang="en-US" dirty="0"/>
              <a:t>http://dbaselife.com/project-3/doc-753/</a:t>
            </a:r>
          </a:p>
          <a:p>
            <a:endParaRPr lang="en-US" dirty="0"/>
          </a:p>
          <a:p>
            <a:r>
              <a:rPr lang="en-US" dirty="0" err="1"/>
              <a:t>systemctl</a:t>
            </a:r>
            <a:r>
              <a:rPr lang="en-US" dirty="0"/>
              <a:t> list-units	/* Check current running daemon services */</a:t>
            </a:r>
          </a:p>
          <a:p>
            <a:r>
              <a:rPr lang="en-US" dirty="0" err="1"/>
              <a:t>systemctl</a:t>
            </a:r>
            <a:r>
              <a:rPr lang="en-US" dirty="0"/>
              <a:t> list-sockets 	/* Check what ports occupied by what daemon */</a:t>
            </a:r>
          </a:p>
          <a:p>
            <a:r>
              <a:rPr lang="en-US" dirty="0" err="1"/>
              <a:t>sudo</a:t>
            </a:r>
            <a:r>
              <a:rPr lang="en-US" dirty="0"/>
              <a:t> </a:t>
            </a:r>
            <a:r>
              <a:rPr lang="en-US" dirty="0" err="1"/>
              <a:t>lsof</a:t>
            </a:r>
            <a:r>
              <a:rPr lang="en-US" dirty="0"/>
              <a:t> -</a:t>
            </a:r>
            <a:r>
              <a:rPr lang="en-US" dirty="0" err="1"/>
              <a:t>i</a:t>
            </a:r>
            <a:r>
              <a:rPr lang="en-US" dirty="0"/>
              <a:t> :9090</a:t>
            </a:r>
          </a:p>
          <a:p>
            <a:r>
              <a:rPr lang="en-US" dirty="0" err="1"/>
              <a:t>sudo</a:t>
            </a:r>
            <a:r>
              <a:rPr lang="en-US" dirty="0"/>
              <a:t> ss –</a:t>
            </a:r>
            <a:r>
              <a:rPr lang="en-US" dirty="0" err="1"/>
              <a:t>ntpulo</a:t>
            </a:r>
            <a:endParaRPr lang="en-US" dirty="0"/>
          </a:p>
          <a:p>
            <a:r>
              <a:rPr lang="en-US" dirty="0" err="1"/>
              <a:t>sudo</a:t>
            </a:r>
            <a:r>
              <a:rPr lang="en-US" dirty="0"/>
              <a:t> netstat -</a:t>
            </a:r>
            <a:r>
              <a:rPr lang="en-US" dirty="0" err="1"/>
              <a:t>ntpul</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47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https://docs.ceph.com/en/latest/rados/operations/monitoring/</a:t>
            </a:r>
          </a:p>
        </p:txBody>
      </p:sp>
      <p:sp>
        <p:nvSpPr>
          <p:cNvPr id="4" name="Slide Number Placeholder 3"/>
          <p:cNvSpPr>
            <a:spLocks noGrp="1"/>
          </p:cNvSpPr>
          <p:nvPr>
            <p:ph type="sldNum" sz="quarter" idx="5"/>
          </p:nvPr>
        </p:nvSpPr>
        <p:spPr/>
        <p:txBody>
          <a:bodyPr/>
          <a:lstStyle/>
          <a:p>
            <a:fld id="{225E141B-F66C-41DD-B76B-49EED6802728}" type="slidenum">
              <a:rPr lang="en-US" smtClean="0"/>
              <a:t>48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server can be a commodity hardware server.</a:t>
            </a:r>
          </a:p>
          <a:p>
            <a:r>
              <a:rPr lang="en-US" dirty="0" err="1"/>
              <a:t>Ceph</a:t>
            </a:r>
            <a:r>
              <a:rPr lang="en-US" dirty="0"/>
              <a:t> can be regarded as storage domain “Kubernetes” role.</a:t>
            </a:r>
          </a:p>
        </p:txBody>
      </p:sp>
      <p:sp>
        <p:nvSpPr>
          <p:cNvPr id="4" name="Slide Number Placeholder 3"/>
          <p:cNvSpPr>
            <a:spLocks noGrp="1"/>
          </p:cNvSpPr>
          <p:nvPr>
            <p:ph type="sldNum" sz="quarter" idx="5"/>
          </p:nvPr>
        </p:nvSpPr>
        <p:spPr/>
        <p:txBody>
          <a:bodyPr/>
          <a:lstStyle/>
          <a:p>
            <a:fld id="{225E141B-F66C-41DD-B76B-49EED6802728}" type="slidenum">
              <a:rPr lang="en-US" smtClean="0"/>
              <a:t>5</a:t>
            </a:fld>
            <a:endParaRPr lang="en-US"/>
          </a:p>
        </p:txBody>
      </p:sp>
    </p:spTree>
    <p:extLst>
      <p:ext uri="{BB962C8B-B14F-4D97-AF65-F5344CB8AC3E}">
        <p14:creationId xmlns:p14="http://schemas.microsoft.com/office/powerpoint/2010/main" val="1723120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 </a:t>
            </a:r>
            <a:r>
              <a:rPr lang="en-US" dirty="0" err="1"/>
              <a:t>role.yaml</a:t>
            </a:r>
            <a:endParaRPr lang="en-US" dirty="0"/>
          </a:p>
          <a:p>
            <a:endParaRPr lang="en-US" dirty="0"/>
          </a:p>
          <a:p>
            <a:r>
              <a:rPr lang="en-US" dirty="0"/>
              <a:t>---</a:t>
            </a:r>
          </a:p>
          <a:p>
            <a:r>
              <a:rPr lang="en-US" dirty="0" err="1"/>
              <a:t>apiVersion</a:t>
            </a:r>
            <a:r>
              <a:rPr lang="en-US" dirty="0"/>
              <a:t>: rbac.authorization.k8s.io/v1</a:t>
            </a:r>
          </a:p>
          <a:p>
            <a:r>
              <a:rPr lang="en-US" dirty="0"/>
              <a:t>kind: Role</a:t>
            </a:r>
          </a:p>
          <a:p>
            <a:r>
              <a:rPr lang="en-US" dirty="0"/>
              <a:t>metadata:</a:t>
            </a:r>
          </a:p>
          <a:p>
            <a:r>
              <a:rPr lang="en-US" dirty="0"/>
              <a:t>  namespace: default   &lt;=== </a:t>
            </a:r>
            <a:r>
              <a:rPr lang="en-US" dirty="0" err="1"/>
              <a:t>定義在</a:t>
            </a:r>
            <a:r>
              <a:rPr lang="en-US" dirty="0"/>
              <a:t> default </a:t>
            </a:r>
            <a:r>
              <a:rPr lang="en-US" dirty="0" err="1"/>
              <a:t>命名空間中</a:t>
            </a:r>
            <a:endParaRPr lang="en-US" dirty="0"/>
          </a:p>
          <a:p>
            <a:r>
              <a:rPr lang="en-US" dirty="0"/>
              <a:t>  name: </a:t>
            </a:r>
            <a:r>
              <a:rPr lang="en-US" dirty="0" err="1"/>
              <a:t>configmap</a:t>
            </a:r>
            <a:r>
              <a:rPr lang="en-US" dirty="0"/>
              <a:t>-editor   &lt;=== Role </a:t>
            </a:r>
            <a:r>
              <a:rPr lang="en-US" dirty="0" err="1"/>
              <a:t>的名稱</a:t>
            </a:r>
            <a:endParaRPr lang="en-US" dirty="0"/>
          </a:p>
          <a:p>
            <a:r>
              <a:rPr lang="en-US" dirty="0"/>
              <a:t>rules:</a:t>
            </a:r>
          </a:p>
          <a:p>
            <a:r>
              <a:rPr lang="en-US" dirty="0"/>
              <a:t>- </a:t>
            </a:r>
            <a:r>
              <a:rPr lang="en-US" dirty="0" err="1"/>
              <a:t>apiGroups</a:t>
            </a:r>
            <a:r>
              <a:rPr lang="en-US" dirty="0"/>
              <a:t>: [""]   &lt;=== "" </a:t>
            </a:r>
            <a:r>
              <a:rPr lang="en-US" dirty="0" err="1"/>
              <a:t>表示</a:t>
            </a:r>
            <a:r>
              <a:rPr lang="en-US" dirty="0"/>
              <a:t> /</a:t>
            </a:r>
            <a:r>
              <a:rPr lang="en-US" dirty="0" err="1"/>
              <a:t>api</a:t>
            </a:r>
            <a:r>
              <a:rPr lang="en-US" dirty="0"/>
              <a:t>/vi 即 apiVersion:v1</a:t>
            </a:r>
          </a:p>
          <a:p>
            <a:r>
              <a:rPr lang="en-US" dirty="0"/>
              <a:t>  resources: ["</a:t>
            </a:r>
            <a:r>
              <a:rPr lang="en-US" dirty="0" err="1"/>
              <a:t>configmap</a:t>
            </a:r>
            <a:r>
              <a:rPr lang="en-US" dirty="0"/>
              <a:t>"]</a:t>
            </a:r>
          </a:p>
          <a:p>
            <a:r>
              <a:rPr lang="en-US" dirty="0"/>
              <a:t>  verbs: ["get", "list", "watch", "create", "update", "patch", "delete"]</a:t>
            </a:r>
          </a:p>
          <a:p>
            <a:endParaRPr lang="en-US" dirty="0"/>
          </a:p>
          <a:p>
            <a:r>
              <a:rPr lang="en-US" dirty="0"/>
              <a:t># </a:t>
            </a:r>
            <a:r>
              <a:rPr lang="en-US" dirty="0" err="1"/>
              <a:t>clusterrole.yaml</a:t>
            </a:r>
            <a:endParaRPr lang="en-US" dirty="0"/>
          </a:p>
          <a:p>
            <a:endParaRPr lang="en-US" dirty="0"/>
          </a:p>
          <a:p>
            <a:r>
              <a:rPr lang="en-US" dirty="0"/>
              <a:t>---</a:t>
            </a:r>
          </a:p>
          <a:p>
            <a:r>
              <a:rPr lang="en-US" dirty="0" err="1"/>
              <a:t>apiVersion</a:t>
            </a:r>
            <a:r>
              <a:rPr lang="en-US" dirty="0"/>
              <a:t>: rbac.authorization.k8s.io/v1</a:t>
            </a:r>
          </a:p>
          <a:p>
            <a:r>
              <a:rPr lang="en-US" dirty="0"/>
              <a:t>kind: </a:t>
            </a:r>
            <a:r>
              <a:rPr lang="en-US" dirty="0" err="1"/>
              <a:t>ClusterRole</a:t>
            </a:r>
            <a:endParaRPr lang="en-US" dirty="0"/>
          </a:p>
          <a:p>
            <a:r>
              <a:rPr lang="en-US" dirty="0"/>
              <a:t>metadata:</a:t>
            </a:r>
          </a:p>
          <a:p>
            <a:r>
              <a:rPr lang="en-US" dirty="0"/>
              <a:t>  name: secret-reader</a:t>
            </a:r>
          </a:p>
          <a:p>
            <a:r>
              <a:rPr lang="en-US" dirty="0"/>
              <a:t>rules:</a:t>
            </a:r>
          </a:p>
          <a:p>
            <a:r>
              <a:rPr lang="en-US" dirty="0"/>
              <a:t>- </a:t>
            </a:r>
            <a:r>
              <a:rPr lang="en-US" dirty="0" err="1"/>
              <a:t>apiGroups</a:t>
            </a:r>
            <a:r>
              <a:rPr lang="en-US" dirty="0"/>
              <a:t>: [""]   &lt;=== "" </a:t>
            </a:r>
            <a:r>
              <a:rPr lang="en-US" dirty="0" err="1"/>
              <a:t>表示</a:t>
            </a:r>
            <a:r>
              <a:rPr lang="en-US" dirty="0"/>
              <a:t> /</a:t>
            </a:r>
            <a:r>
              <a:rPr lang="en-US" dirty="0" err="1"/>
              <a:t>api</a:t>
            </a:r>
            <a:r>
              <a:rPr lang="en-US" dirty="0"/>
              <a:t>/vi 即 apiVersion:v1</a:t>
            </a:r>
          </a:p>
          <a:p>
            <a:r>
              <a:rPr lang="en-US" dirty="0"/>
              <a:t>  resources: ["secrets"]</a:t>
            </a:r>
          </a:p>
          <a:p>
            <a:r>
              <a:rPr lang="en-US" dirty="0"/>
              <a:t>  verbs: ["get", "list", "watch"]  &lt;=== </a:t>
            </a:r>
            <a:r>
              <a:rPr lang="en-US" dirty="0" err="1"/>
              <a:t>允許讀取</a:t>
            </a:r>
            <a:r>
              <a:rPr lang="en-US" dirty="0"/>
              <a:t> Secret</a:t>
            </a:r>
          </a:p>
          <a:p>
            <a:endParaRPr lang="en-US" dirty="0"/>
          </a:p>
          <a:p>
            <a:r>
              <a:rPr lang="en-US" dirty="0"/>
              <a:t>For user</a:t>
            </a:r>
          </a:p>
          <a:p>
            <a:r>
              <a:rPr lang="en-US" dirty="0"/>
              <a:t>----------</a:t>
            </a:r>
          </a:p>
          <a:p>
            <a:r>
              <a:rPr lang="en-US" dirty="0"/>
              <a:t>subjects:</a:t>
            </a:r>
          </a:p>
          <a:p>
            <a:r>
              <a:rPr lang="en-US" dirty="0"/>
              <a:t>- kind: User   &lt;=== </a:t>
            </a:r>
            <a:r>
              <a:rPr lang="en-US" dirty="0" err="1"/>
              <a:t>指定對象為</a:t>
            </a:r>
            <a:r>
              <a:rPr lang="en-US" dirty="0"/>
              <a:t> User</a:t>
            </a:r>
          </a:p>
          <a:p>
            <a:r>
              <a:rPr lang="en-US" dirty="0"/>
              <a:t>  name: "james@example.com"   &lt;=== User </a:t>
            </a:r>
            <a:r>
              <a:rPr lang="en-US" dirty="0" err="1"/>
              <a:t>名稱</a:t>
            </a:r>
            <a:endParaRPr lang="en-US" dirty="0"/>
          </a:p>
          <a:p>
            <a:r>
              <a:rPr lang="en-US" dirty="0"/>
              <a:t>  </a:t>
            </a:r>
            <a:r>
              <a:rPr lang="en-US" dirty="0" err="1"/>
              <a:t>apiGroup</a:t>
            </a:r>
            <a:r>
              <a:rPr lang="en-US" dirty="0"/>
              <a:t>: rbac.authorization.k8s.io</a:t>
            </a:r>
          </a:p>
          <a:p>
            <a:endParaRPr lang="en-US" dirty="0"/>
          </a:p>
          <a:p>
            <a:r>
              <a:rPr lang="en-US" dirty="0"/>
              <a:t>For group</a:t>
            </a:r>
          </a:p>
          <a:p>
            <a:r>
              <a:rPr lang="en-US" dirty="0"/>
              <a:t>-----------</a:t>
            </a:r>
          </a:p>
          <a:p>
            <a:r>
              <a:rPr lang="en-US" dirty="0"/>
              <a:t>subjects:</a:t>
            </a:r>
          </a:p>
          <a:p>
            <a:r>
              <a:rPr lang="en-US" dirty="0"/>
              <a:t>- kind: Group   &lt;=== </a:t>
            </a:r>
            <a:r>
              <a:rPr lang="en-US" dirty="0" err="1"/>
              <a:t>指定對象為</a:t>
            </a:r>
            <a:r>
              <a:rPr lang="en-US" dirty="0"/>
              <a:t> Group</a:t>
            </a:r>
          </a:p>
          <a:p>
            <a:r>
              <a:rPr lang="en-US" dirty="0"/>
              <a:t>  name: "frontend-admins"   &lt;=== Group </a:t>
            </a:r>
            <a:r>
              <a:rPr lang="en-US" dirty="0" err="1"/>
              <a:t>名稱</a:t>
            </a:r>
            <a:endParaRPr lang="en-US" dirty="0"/>
          </a:p>
          <a:p>
            <a:r>
              <a:rPr lang="en-US" dirty="0"/>
              <a:t>  </a:t>
            </a:r>
            <a:r>
              <a:rPr lang="en-US" dirty="0" err="1"/>
              <a:t>apiGroup</a:t>
            </a:r>
            <a:r>
              <a:rPr lang="en-US" dirty="0"/>
              <a:t>: rbac.authorization.k8s.io</a:t>
            </a:r>
          </a:p>
          <a:p>
            <a:endParaRPr lang="en-US" dirty="0"/>
          </a:p>
          <a:p>
            <a:r>
              <a:rPr lang="en-US" dirty="0"/>
              <a:t>For Service Account</a:t>
            </a:r>
          </a:p>
          <a:p>
            <a:r>
              <a:rPr lang="en-US" dirty="0"/>
              <a:t>------------------------</a:t>
            </a:r>
          </a:p>
          <a:p>
            <a:r>
              <a:rPr lang="en-US" dirty="0"/>
              <a:t>subjects:</a:t>
            </a:r>
          </a:p>
          <a:p>
            <a:r>
              <a:rPr lang="en-US" dirty="0"/>
              <a:t>- kind: </a:t>
            </a:r>
            <a:r>
              <a:rPr lang="en-US" dirty="0" err="1"/>
              <a:t>ServiceAccount</a:t>
            </a:r>
            <a:r>
              <a:rPr lang="en-US" dirty="0"/>
              <a:t>   &lt;=== </a:t>
            </a:r>
            <a:r>
              <a:rPr lang="en-US" dirty="0" err="1"/>
              <a:t>指定對象為</a:t>
            </a:r>
            <a:r>
              <a:rPr lang="en-US" dirty="0"/>
              <a:t> Service Account</a:t>
            </a:r>
          </a:p>
          <a:p>
            <a:r>
              <a:rPr lang="en-US" dirty="0"/>
              <a:t>  name: default   &lt;=== Service Account </a:t>
            </a:r>
            <a:r>
              <a:rPr lang="en-US" dirty="0" err="1"/>
              <a:t>名稱</a:t>
            </a:r>
            <a:endParaRPr lang="en-US" dirty="0"/>
          </a:p>
          <a:p>
            <a:r>
              <a:rPr lang="en-US" dirty="0"/>
              <a:t>  namespace: </a:t>
            </a:r>
            <a:r>
              <a:rPr lang="en-US" dirty="0" err="1"/>
              <a:t>kube</a:t>
            </a:r>
            <a:r>
              <a:rPr lang="en-US" dirty="0"/>
              <a:t>-system   &lt;=== </a:t>
            </a:r>
            <a:r>
              <a:rPr lang="en-US" dirty="0" err="1"/>
              <a:t>命名空間</a:t>
            </a:r>
            <a:endParaRPr lang="en-US" dirty="0"/>
          </a:p>
          <a:p>
            <a:endParaRPr lang="en-US" dirty="0"/>
          </a:p>
          <a:p>
            <a:r>
              <a:rPr lang="en-US" dirty="0"/>
              <a:t>#  </a:t>
            </a:r>
            <a:r>
              <a:rPr lang="en-US" dirty="0" err="1"/>
              <a:t>clusterrolebinding.yaml</a:t>
            </a:r>
            <a:endParaRPr lang="en-US" dirty="0"/>
          </a:p>
          <a:p>
            <a:endParaRPr lang="en-US" dirty="0"/>
          </a:p>
          <a:p>
            <a:r>
              <a:rPr lang="en-US" dirty="0"/>
              <a:t>---</a:t>
            </a:r>
          </a:p>
          <a:p>
            <a:r>
              <a:rPr lang="en-US" dirty="0" err="1"/>
              <a:t>apiVersion</a:t>
            </a:r>
            <a:r>
              <a:rPr lang="en-US" dirty="0"/>
              <a:t>: rbac.authorization.k8s.io/v1</a:t>
            </a:r>
          </a:p>
          <a:p>
            <a:r>
              <a:rPr lang="en-US" dirty="0"/>
              <a:t>kind: </a:t>
            </a:r>
            <a:r>
              <a:rPr lang="en-US" dirty="0" err="1"/>
              <a:t>ClusterRoleBinding</a:t>
            </a:r>
            <a:endParaRPr lang="en-US" dirty="0"/>
          </a:p>
          <a:p>
            <a:r>
              <a:rPr lang="en-US" dirty="0"/>
              <a:t>metadata:</a:t>
            </a:r>
          </a:p>
          <a:p>
            <a:r>
              <a:rPr lang="en-US" dirty="0"/>
              <a:t>  name: secret-reader</a:t>
            </a:r>
          </a:p>
          <a:p>
            <a:r>
              <a:rPr lang="en-US" dirty="0"/>
              <a:t>subjects:</a:t>
            </a:r>
          </a:p>
          <a:p>
            <a:r>
              <a:rPr lang="en-US" dirty="0"/>
              <a:t>- kind: </a:t>
            </a:r>
            <a:r>
              <a:rPr lang="en-US" dirty="0" err="1"/>
              <a:t>ServiceAccount</a:t>
            </a:r>
            <a:r>
              <a:rPr lang="en-US" dirty="0"/>
              <a:t>   &lt;=== </a:t>
            </a:r>
            <a:r>
              <a:rPr lang="en-US" dirty="0" err="1"/>
              <a:t>指定為</a:t>
            </a:r>
            <a:r>
              <a:rPr lang="en-US" dirty="0"/>
              <a:t> </a:t>
            </a:r>
            <a:r>
              <a:rPr lang="en-US" dirty="0" err="1"/>
              <a:t>jenkins</a:t>
            </a:r>
            <a:r>
              <a:rPr lang="en-US" dirty="0"/>
              <a:t> </a:t>
            </a:r>
            <a:r>
              <a:rPr lang="en-US" dirty="0" err="1"/>
              <a:t>底下的</a:t>
            </a:r>
            <a:r>
              <a:rPr lang="en-US" dirty="0"/>
              <a:t> default</a:t>
            </a:r>
          </a:p>
          <a:p>
            <a:r>
              <a:rPr lang="en-US" dirty="0"/>
              <a:t>  name: default</a:t>
            </a:r>
          </a:p>
          <a:p>
            <a:r>
              <a:rPr lang="en-US" dirty="0"/>
              <a:t>  namespace: </a:t>
            </a:r>
            <a:r>
              <a:rPr lang="en-US" dirty="0" err="1"/>
              <a:t>jenkins</a:t>
            </a:r>
            <a:endParaRPr lang="en-US" dirty="0"/>
          </a:p>
          <a:p>
            <a:r>
              <a:rPr lang="en-US" dirty="0" err="1"/>
              <a:t>roleRef</a:t>
            </a:r>
            <a:r>
              <a:rPr lang="en-US" dirty="0"/>
              <a:t>:</a:t>
            </a:r>
          </a:p>
          <a:p>
            <a:r>
              <a:rPr lang="en-US" dirty="0"/>
              <a:t>  kind: </a:t>
            </a:r>
            <a:r>
              <a:rPr lang="en-US" dirty="0" err="1"/>
              <a:t>ClusterRole</a:t>
            </a:r>
            <a:r>
              <a:rPr lang="en-US" dirty="0"/>
              <a:t>      &lt;=== </a:t>
            </a:r>
            <a:r>
              <a:rPr lang="en-US" dirty="0" err="1"/>
              <a:t>綁定</a:t>
            </a:r>
            <a:r>
              <a:rPr lang="en-US" dirty="0"/>
              <a:t> </a:t>
            </a:r>
            <a:r>
              <a:rPr lang="en-US" dirty="0" err="1"/>
              <a:t>ClusterRole</a:t>
            </a:r>
            <a:endParaRPr lang="en-US" dirty="0"/>
          </a:p>
          <a:p>
            <a:r>
              <a:rPr lang="en-US" dirty="0"/>
              <a:t>  name: secret-reader</a:t>
            </a:r>
          </a:p>
          <a:p>
            <a:r>
              <a:rPr lang="en-US" dirty="0"/>
              <a:t>  </a:t>
            </a:r>
            <a:r>
              <a:rPr lang="en-US" dirty="0" err="1"/>
              <a:t>apiGroup</a:t>
            </a:r>
            <a:r>
              <a:rPr lang="en-US" dirty="0"/>
              <a:t>: rbac.authorization.k8s.io</a:t>
            </a:r>
          </a:p>
          <a:p>
            <a:endParaRPr lang="en-US" dirty="0"/>
          </a:p>
          <a:p>
            <a:r>
              <a:rPr lang="zh-CN" altLang="en-US" dirty="0">
                <a:ea typeface="SimSun" charset="0"/>
              </a:rPr>
              <a:t>或者用命令行</a:t>
            </a:r>
            <a:r>
              <a:rPr lang="en-US" altLang="zh-CN" dirty="0">
                <a:ea typeface="SimSun" charset="0"/>
              </a:rPr>
              <a:t>:</a:t>
            </a:r>
          </a:p>
          <a:p>
            <a:r>
              <a:rPr lang="en-US" altLang="zh-CN" dirty="0">
                <a:ea typeface="SimSun" charset="0"/>
              </a:rPr>
              <a:t>$ </a:t>
            </a:r>
            <a:r>
              <a:rPr lang="en-US" altLang="zh-CN" dirty="0" err="1">
                <a:ea typeface="SimSun" charset="0"/>
              </a:rPr>
              <a:t>kubectl</a:t>
            </a:r>
            <a:r>
              <a:rPr lang="en-US" altLang="zh-CN" dirty="0">
                <a:ea typeface="SimSun" charset="0"/>
              </a:rPr>
              <a:t> create </a:t>
            </a:r>
            <a:r>
              <a:rPr lang="en-US" altLang="zh-CN" dirty="0" err="1">
                <a:ea typeface="SimSun" charset="0"/>
              </a:rPr>
              <a:t>clusterrolebinding</a:t>
            </a:r>
            <a:r>
              <a:rPr lang="en-US" altLang="zh-CN" dirty="0">
                <a:ea typeface="SimSun" charset="0"/>
              </a:rPr>
              <a:t> </a:t>
            </a:r>
            <a:r>
              <a:rPr lang="en-US" altLang="zh-CN" dirty="0" err="1">
                <a:ea typeface="SimSun" charset="0"/>
              </a:rPr>
              <a:t>jenkins</a:t>
            </a:r>
            <a:r>
              <a:rPr lang="en-US" altLang="zh-CN" dirty="0">
                <a:ea typeface="SimSun" charset="0"/>
              </a:rPr>
              <a:t>-admin \</a:t>
            </a:r>
          </a:p>
          <a:p>
            <a:r>
              <a:rPr lang="en-US" altLang="zh-CN" dirty="0">
                <a:ea typeface="SimSun" charset="0"/>
              </a:rPr>
              <a:t>--</a:t>
            </a:r>
            <a:r>
              <a:rPr lang="en-US" altLang="zh-CN" dirty="0" err="1">
                <a:ea typeface="SimSun" charset="0"/>
              </a:rPr>
              <a:t>clusterrole</a:t>
            </a:r>
            <a:r>
              <a:rPr lang="en-US" altLang="zh-CN" dirty="0">
                <a:ea typeface="SimSun" charset="0"/>
              </a:rPr>
              <a:t>=admin \</a:t>
            </a:r>
          </a:p>
          <a:p>
            <a:r>
              <a:rPr lang="en-US" altLang="zh-CN" dirty="0">
                <a:ea typeface="SimSun" charset="0"/>
              </a:rPr>
              <a:t>--</a:t>
            </a:r>
            <a:r>
              <a:rPr lang="en-US" altLang="zh-CN" dirty="0" err="1">
                <a:ea typeface="SimSun" charset="0"/>
              </a:rPr>
              <a:t>serviceaccount</a:t>
            </a:r>
            <a:r>
              <a:rPr lang="en-US" altLang="zh-CN" dirty="0">
                <a:ea typeface="SimSun" charset="0"/>
              </a:rPr>
              <a:t>=</a:t>
            </a:r>
            <a:r>
              <a:rPr lang="en-US" altLang="zh-CN" dirty="0" err="1">
                <a:ea typeface="SimSun" charset="0"/>
              </a:rPr>
              <a:t>jenkins:default</a:t>
            </a:r>
            <a:endParaRPr lang="en-US" altLang="zh-CN" dirty="0">
              <a:ea typeface="SimSun" charset="0"/>
            </a:endParaRPr>
          </a:p>
          <a:p>
            <a:endParaRPr lang="en-US" altLang="zh-CN" dirty="0">
              <a:ea typeface="SimSun" charset="0"/>
            </a:endParaRPr>
          </a:p>
          <a:p>
            <a:r>
              <a:rPr lang="en-US" altLang="zh-CN" dirty="0" err="1">
                <a:ea typeface="SimSun" charset="0"/>
              </a:rPr>
              <a:t>clusterrolebinding</a:t>
            </a:r>
            <a:r>
              <a:rPr lang="en-US" altLang="zh-CN" dirty="0">
                <a:ea typeface="SimSun" charset="0"/>
              </a:rPr>
              <a:t> </a:t>
            </a:r>
            <a:r>
              <a:rPr lang="en-US" altLang="zh-CN" dirty="0" err="1">
                <a:ea typeface="SimSun" charset="0"/>
              </a:rPr>
              <a:t>jenkins-admin：建立一個</a:t>
            </a:r>
            <a:r>
              <a:rPr lang="en-US" altLang="zh-CN" dirty="0">
                <a:ea typeface="SimSun" charset="0"/>
              </a:rPr>
              <a:t> </a:t>
            </a:r>
            <a:r>
              <a:rPr lang="en-US" altLang="zh-CN" dirty="0" err="1">
                <a:ea typeface="SimSun" charset="0"/>
              </a:rPr>
              <a:t>ClusterRoleBinding</a:t>
            </a:r>
            <a:endParaRPr lang="en-US" altLang="zh-CN" dirty="0">
              <a:ea typeface="SimSun" charset="0"/>
            </a:endParaRPr>
          </a:p>
          <a:p>
            <a:r>
              <a:rPr lang="en-US" altLang="zh-CN" dirty="0">
                <a:ea typeface="SimSun" charset="0"/>
              </a:rPr>
              <a:t>--</a:t>
            </a:r>
            <a:r>
              <a:rPr lang="en-US" altLang="zh-CN" dirty="0" err="1">
                <a:ea typeface="SimSun" charset="0"/>
              </a:rPr>
              <a:t>clusterrole</a:t>
            </a:r>
            <a:r>
              <a:rPr lang="en-US" altLang="zh-CN" dirty="0">
                <a:ea typeface="SimSun" charset="0"/>
              </a:rPr>
              <a:t>=</a:t>
            </a:r>
            <a:r>
              <a:rPr lang="en-US" altLang="zh-CN" dirty="0" err="1">
                <a:ea typeface="SimSun" charset="0"/>
              </a:rPr>
              <a:t>admin：指定權限為</a:t>
            </a:r>
            <a:r>
              <a:rPr lang="en-US" altLang="zh-CN" dirty="0">
                <a:ea typeface="SimSun" charset="0"/>
              </a:rPr>
              <a:t> admin</a:t>
            </a:r>
          </a:p>
          <a:p>
            <a:r>
              <a:rPr lang="en-US" altLang="zh-CN" dirty="0">
                <a:ea typeface="SimSun" charset="0"/>
              </a:rPr>
              <a:t>--</a:t>
            </a:r>
            <a:r>
              <a:rPr lang="en-US" altLang="zh-CN" dirty="0" err="1">
                <a:ea typeface="SimSun" charset="0"/>
              </a:rPr>
              <a:t>serviceaccount</a:t>
            </a:r>
            <a:r>
              <a:rPr lang="en-US" altLang="zh-CN" dirty="0">
                <a:ea typeface="SimSun" charset="0"/>
              </a:rPr>
              <a:t>=</a:t>
            </a:r>
            <a:r>
              <a:rPr lang="en-US" altLang="zh-CN" dirty="0" err="1">
                <a:ea typeface="SimSun" charset="0"/>
              </a:rPr>
              <a:t>jenkins:default：綁定</a:t>
            </a:r>
            <a:r>
              <a:rPr lang="en-US" altLang="zh-CN" dirty="0">
                <a:ea typeface="SimSun" charset="0"/>
              </a:rPr>
              <a:t> </a:t>
            </a:r>
            <a:r>
              <a:rPr lang="en-US" altLang="zh-CN" dirty="0" err="1">
                <a:ea typeface="SimSun" charset="0"/>
              </a:rPr>
              <a:t>jenkins</a:t>
            </a:r>
            <a:r>
              <a:rPr lang="en-US" altLang="zh-CN" dirty="0">
                <a:ea typeface="SimSun" charset="0"/>
              </a:rPr>
              <a:t> </a:t>
            </a:r>
            <a:r>
              <a:rPr lang="en-US" altLang="zh-CN" dirty="0" err="1">
                <a:ea typeface="SimSun" charset="0"/>
              </a:rPr>
              <a:t>的下的</a:t>
            </a:r>
            <a:r>
              <a:rPr lang="en-US" altLang="zh-CN" dirty="0">
                <a:ea typeface="SimSun" charset="0"/>
              </a:rPr>
              <a:t> default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51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52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53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p:txBody>
      </p:sp>
      <p:sp>
        <p:nvSpPr>
          <p:cNvPr id="4" name="Slide Number Placeholder 3"/>
          <p:cNvSpPr>
            <a:spLocks noGrp="1"/>
          </p:cNvSpPr>
          <p:nvPr>
            <p:ph type="sldNum" sz="quarter" idx="5"/>
          </p:nvPr>
        </p:nvSpPr>
        <p:spPr/>
        <p:txBody>
          <a:bodyPr/>
          <a:lstStyle/>
          <a:p>
            <a:fld id="{225E141B-F66C-41DD-B76B-49EED6802728}" type="slidenum">
              <a:rPr lang="en-US" smtClean="0"/>
              <a:t>54</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http://www.yangguanjun.com/2019/02/14/kubernetes-csi-intro/#more</a:t>
            </a:r>
          </a:p>
          <a:p>
            <a:r>
              <a:rPr lang="en-US" dirty="0" err="1"/>
              <a:t>Ceph</a:t>
            </a:r>
            <a:r>
              <a:rPr lang="en-US" dirty="0"/>
              <a:t> SP Example</a:t>
            </a:r>
          </a:p>
          <a:p>
            <a:r>
              <a:rPr lang="en-US" dirty="0" err="1"/>
              <a:t>Ceph</a:t>
            </a:r>
            <a:r>
              <a:rPr lang="zh-CN" altLang="en-US" dirty="0"/>
              <a:t>提供了</a:t>
            </a:r>
            <a:r>
              <a:rPr lang="en-US" dirty="0"/>
              <a:t>RBD</a:t>
            </a:r>
            <a:r>
              <a:rPr lang="zh-CN" altLang="en-US" dirty="0"/>
              <a:t>和</a:t>
            </a:r>
            <a:r>
              <a:rPr lang="en-US" dirty="0" err="1"/>
              <a:t>CephFS</a:t>
            </a:r>
            <a:r>
              <a:rPr lang="zh-CN" altLang="en-US" dirty="0"/>
              <a:t>两种</a:t>
            </a:r>
            <a:r>
              <a:rPr lang="en-US" dirty="0"/>
              <a:t>CSI</a:t>
            </a:r>
            <a:r>
              <a:rPr lang="zh-CN" altLang="en-US" dirty="0"/>
              <a:t>接口的存储。</a:t>
            </a:r>
          </a:p>
          <a:p>
            <a:r>
              <a:rPr lang="zh-CN" altLang="en-US" dirty="0"/>
              <a:t>源码：</a:t>
            </a:r>
            <a:r>
              <a:rPr lang="en-US" dirty="0"/>
              <a:t>https://github.com/ceph/ceph-csi</a:t>
            </a:r>
          </a:p>
          <a:p>
            <a:endParaRPr lang="en-US" dirty="0"/>
          </a:p>
          <a:p>
            <a:r>
              <a:rPr lang="en-US" dirty="0"/>
              <a:t>Docker image：</a:t>
            </a:r>
          </a:p>
          <a:p>
            <a:r>
              <a:rPr lang="en-US" dirty="0"/>
              <a:t>https://quay.io/organization/cephcsi</a:t>
            </a:r>
          </a:p>
          <a:p>
            <a:endParaRPr lang="en-US" dirty="0"/>
          </a:p>
          <a:p>
            <a:r>
              <a:rPr lang="en-US" dirty="0" err="1"/>
              <a:t>Ceph</a:t>
            </a:r>
            <a:r>
              <a:rPr lang="en-US" dirty="0"/>
              <a:t> CSI</a:t>
            </a:r>
            <a:r>
              <a:rPr lang="zh-CN" altLang="en-US" dirty="0"/>
              <a:t>部署</a:t>
            </a:r>
          </a:p>
          <a:p>
            <a:r>
              <a:rPr lang="en-US" dirty="0"/>
              <a:t>Controller Plugin</a:t>
            </a:r>
            <a:r>
              <a:rPr lang="zh-CN" altLang="en-US" dirty="0"/>
              <a:t>在哪里？</a:t>
            </a:r>
          </a:p>
          <a:p>
            <a:endParaRPr lang="zh-CN" altLang="en-US" dirty="0"/>
          </a:p>
          <a:p>
            <a:r>
              <a:rPr lang="zh-CN" altLang="en-US" dirty="0"/>
              <a:t>在各个组件的</a:t>
            </a:r>
            <a:r>
              <a:rPr lang="en-US" dirty="0"/>
              <a:t>plugin</a:t>
            </a:r>
            <a:r>
              <a:rPr lang="zh-CN" altLang="en-US" dirty="0"/>
              <a:t>里！（</a:t>
            </a:r>
            <a:r>
              <a:rPr lang="en-US" dirty="0" err="1"/>
              <a:t>rbdplugin</a:t>
            </a:r>
            <a:r>
              <a:rPr lang="en-US" dirty="0"/>
              <a:t>/</a:t>
            </a:r>
            <a:r>
              <a:rPr lang="en-US" dirty="0" err="1"/>
              <a:t>cephfsplugin</a:t>
            </a:r>
            <a:r>
              <a:rPr lang="en-US" dirty="0"/>
              <a:t>）</a:t>
            </a:r>
          </a:p>
        </p:txBody>
      </p:sp>
      <p:sp>
        <p:nvSpPr>
          <p:cNvPr id="4" name="Slide Number Placeholder 3"/>
          <p:cNvSpPr>
            <a:spLocks noGrp="1"/>
          </p:cNvSpPr>
          <p:nvPr>
            <p:ph type="sldNum" sz="quarter" idx="5"/>
          </p:nvPr>
        </p:nvSpPr>
        <p:spPr/>
        <p:txBody>
          <a:bodyPr/>
          <a:lstStyle/>
          <a:p>
            <a:fld id="{225E141B-F66C-41DD-B76B-49EED6802728}" type="slidenum">
              <a:rPr lang="en-US" smtClean="0"/>
              <a:t>55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p>
          <a:p>
            <a:r>
              <a:rPr lang="en-US"/>
              <a:t>https://www.inwinstack.com/blog-en/blog_kubernetes-en/4844/</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快速安装</a:t>
            </a:r>
            <a:r>
              <a:rPr lang="en-US" altLang="zh-CN" dirty="0" err="1"/>
              <a:t>ceph</a:t>
            </a:r>
            <a:r>
              <a:rPr lang="zh-CN" altLang="en-US" dirty="0"/>
              <a:t>指导</a:t>
            </a:r>
            <a:r>
              <a:rPr lang="en-US" altLang="zh-CN" dirty="0"/>
              <a:t>: https://mandem.medium.com/cephadm-best-practices-for-deploy-ceph-octopus-v15-2-dd38a5edbe3</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57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rados</a:t>
            </a:r>
            <a:r>
              <a:rPr lang="en-US" dirty="0"/>
              <a:t> bench --  The command will execute a write test and two types of read tests.</a:t>
            </a:r>
          </a:p>
        </p:txBody>
      </p:sp>
      <p:sp>
        <p:nvSpPr>
          <p:cNvPr id="4" name="Slide Number Placeholder 3"/>
          <p:cNvSpPr>
            <a:spLocks noGrp="1"/>
          </p:cNvSpPr>
          <p:nvPr>
            <p:ph type="sldNum" sz="quarter" idx="5"/>
          </p:nvPr>
        </p:nvSpPr>
        <p:spPr/>
        <p:txBody>
          <a:bodyPr/>
          <a:lstStyle/>
          <a:p>
            <a:fld id="{225E141B-F66C-41DD-B76B-49EED6802728}" type="slidenum">
              <a:rPr lang="en-US" smtClean="0"/>
              <a:t>59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picture can show that all </a:t>
            </a:r>
            <a:r>
              <a:rPr lang="en-US" altLang="zh-CN" dirty="0" err="1"/>
              <a:t>Ceph</a:t>
            </a:r>
            <a:r>
              <a:rPr lang="en-US" altLang="zh-CN" dirty="0"/>
              <a:t> File/Block/Object access are based on RADOS, what the components inside </a:t>
            </a:r>
            <a:r>
              <a:rPr lang="en-US" altLang="zh-CN" dirty="0" err="1"/>
              <a:t>Ceph</a:t>
            </a:r>
            <a:r>
              <a:rPr lang="en-US" altLang="zh-CN" dirty="0"/>
              <a:t> implement is to wrap the low level RADOS storage to show different faces.</a:t>
            </a:r>
          </a:p>
          <a:p>
            <a:endParaRPr lang="en-US" altLang="zh-CN" dirty="0"/>
          </a:p>
          <a:p>
            <a:r>
              <a:rPr lang="zh-CN" altLang="en-US" dirty="0"/>
              <a:t>支持三种接口</a:t>
            </a:r>
          </a:p>
          <a:p>
            <a:r>
              <a:rPr lang="en-US" altLang="zh-CN" dirty="0"/>
              <a:t>---------------</a:t>
            </a:r>
            <a:endParaRPr lang="zh-CN" altLang="en-US" dirty="0"/>
          </a:p>
          <a:p>
            <a:r>
              <a:rPr lang="en-US" dirty="0"/>
              <a:t>Object：</a:t>
            </a:r>
            <a:r>
              <a:rPr lang="zh-CN" altLang="en-US" dirty="0"/>
              <a:t>有原生 </a:t>
            </a:r>
            <a:r>
              <a:rPr lang="en-US" dirty="0"/>
              <a:t>API，</a:t>
            </a:r>
            <a:r>
              <a:rPr lang="zh-CN" altLang="en-US" dirty="0"/>
              <a:t>而且也兼容 </a:t>
            </a:r>
            <a:r>
              <a:rPr lang="en-US" dirty="0"/>
              <a:t>Swift </a:t>
            </a:r>
            <a:r>
              <a:rPr lang="zh-CN" altLang="en-US" dirty="0"/>
              <a:t>和 </a:t>
            </a:r>
            <a:r>
              <a:rPr lang="en-US" dirty="0"/>
              <a:t>S3 </a:t>
            </a:r>
            <a:r>
              <a:rPr lang="zh-CN" altLang="en-US" dirty="0"/>
              <a:t>的 </a:t>
            </a:r>
            <a:r>
              <a:rPr lang="en-US" dirty="0"/>
              <a:t>API</a:t>
            </a:r>
          </a:p>
          <a:p>
            <a:r>
              <a:rPr lang="en-US" dirty="0"/>
              <a:t>Block：</a:t>
            </a:r>
            <a:r>
              <a:rPr lang="zh-CN" altLang="en-US" dirty="0"/>
              <a:t>支持精简配置、快照、克隆</a:t>
            </a:r>
          </a:p>
          <a:p>
            <a:r>
              <a:rPr lang="en-US" dirty="0" err="1"/>
              <a:t>File：Posix</a:t>
            </a:r>
            <a:r>
              <a:rPr lang="en-US" dirty="0"/>
              <a:t> </a:t>
            </a:r>
            <a:r>
              <a:rPr lang="zh-CN" altLang="en-US" dirty="0"/>
              <a:t>接口，支持快照</a:t>
            </a:r>
            <a:endParaRPr lang="en-US" dirty="0"/>
          </a:p>
          <a:p>
            <a:endParaRPr lang="en-US" dirty="0"/>
          </a:p>
          <a:p>
            <a:r>
              <a:rPr lang="en-US" dirty="0"/>
              <a:t>Introduction to </a:t>
            </a:r>
            <a:r>
              <a:rPr lang="en-US" dirty="0" err="1"/>
              <a:t>Ceph</a:t>
            </a:r>
            <a:r>
              <a:rPr lang="en-US" dirty="0"/>
              <a:t>: https://insujang.github.io/2020-08-30/introduction-to-ceph/</a:t>
            </a:r>
          </a:p>
          <a:p>
            <a:r>
              <a:rPr lang="en-US" dirty="0"/>
              <a:t>How to check OSD in </a:t>
            </a:r>
            <a:r>
              <a:rPr lang="en-US" dirty="0" err="1"/>
              <a:t>filestore</a:t>
            </a:r>
            <a:r>
              <a:rPr lang="en-US" dirty="0"/>
              <a:t> or </a:t>
            </a:r>
            <a:r>
              <a:rPr lang="en-US" dirty="0" err="1"/>
              <a:t>bluestore</a:t>
            </a:r>
            <a:r>
              <a:rPr lang="en-US" dirty="0"/>
              <a:t>: </a:t>
            </a:r>
            <a:r>
              <a:rPr lang="pt-BR" dirty="0"/>
              <a:t> sudo ceph osd metadata 2 | grep -e id -e hostname -e osd_objectstore</a:t>
            </a:r>
          </a:p>
          <a:p>
            <a:endParaRPr lang="en-US" dirty="0"/>
          </a:p>
          <a:p>
            <a:r>
              <a:rPr lang="en-US" altLang="zh-CN" dirty="0" err="1"/>
              <a:t>rbd</a:t>
            </a:r>
            <a:r>
              <a:rPr lang="en-US" altLang="zh-CN" dirty="0"/>
              <a:t> </a:t>
            </a:r>
            <a:r>
              <a:rPr lang="zh-CN" altLang="en-US" dirty="0"/>
              <a:t>是通过网络连接到了 </a:t>
            </a:r>
            <a:r>
              <a:rPr lang="en-US" altLang="zh-CN" dirty="0" err="1"/>
              <a:t>Ceph</a:t>
            </a:r>
            <a:r>
              <a:rPr lang="en-US" altLang="zh-CN" dirty="0"/>
              <a:t> </a:t>
            </a:r>
            <a:r>
              <a:rPr lang="zh-CN" altLang="en-US" dirty="0"/>
              <a:t>集群中的一块存储区域， 往 </a:t>
            </a:r>
            <a:r>
              <a:rPr lang="en-US" altLang="zh-CN" dirty="0" err="1"/>
              <a:t>rbd</a:t>
            </a:r>
            <a:r>
              <a:rPr lang="en-US" altLang="zh-CN" dirty="0"/>
              <a:t> </a:t>
            </a:r>
            <a:r>
              <a:rPr lang="zh-CN" altLang="en-US" dirty="0"/>
              <a:t>设备文件写入数据，最终会被存储到 </a:t>
            </a:r>
            <a:r>
              <a:rPr lang="en-US" altLang="zh-CN" dirty="0" err="1"/>
              <a:t>Ceph</a:t>
            </a:r>
            <a:r>
              <a:rPr lang="en-US" altLang="zh-CN" dirty="0"/>
              <a:t> </a:t>
            </a:r>
            <a:r>
              <a:rPr lang="zh-CN" altLang="en-US" dirty="0"/>
              <a:t>集群的这块区域中。</a:t>
            </a:r>
            <a:endParaRPr lang="en-US" altLang="zh-CN" dirty="0"/>
          </a:p>
          <a:p>
            <a:r>
              <a:rPr lang="en-US" dirty="0"/>
              <a:t>RBD : </a:t>
            </a:r>
            <a:r>
              <a:rPr lang="en-US" dirty="0" err="1"/>
              <a:t>Ceph’s</a:t>
            </a:r>
            <a:r>
              <a:rPr lang="en-US" dirty="0"/>
              <a:t> RADOS Block Devices , </a:t>
            </a:r>
            <a:r>
              <a:rPr lang="en-US" dirty="0" err="1"/>
              <a:t>Ceph</a:t>
            </a:r>
            <a:r>
              <a:rPr lang="en-US" dirty="0"/>
              <a:t> block devices are thin-provisioned, resizable and store data striped over multiple OSDs in a </a:t>
            </a:r>
            <a:r>
              <a:rPr lang="en-US" dirty="0" err="1"/>
              <a:t>Ceph</a:t>
            </a:r>
            <a:r>
              <a:rPr lang="en-US" dirty="0"/>
              <a:t> cluster.</a:t>
            </a:r>
          </a:p>
          <a:p>
            <a:endParaRPr lang="en-US" dirty="0"/>
          </a:p>
          <a:p>
            <a:r>
              <a:rPr lang="en-US" altLang="zh-CN" dirty="0" err="1"/>
              <a:t>Ceph</a:t>
            </a:r>
            <a:r>
              <a:rPr lang="en-US" altLang="zh-CN" dirty="0"/>
              <a:t> </a:t>
            </a:r>
            <a:r>
              <a:rPr lang="zh-CN" altLang="en-US" dirty="0"/>
              <a:t>块设备是精简配置的、大小可调且将数据条带化存储到集群内的多个 </a:t>
            </a:r>
            <a:r>
              <a:rPr lang="en-US" altLang="zh-CN" dirty="0"/>
              <a:t>OSD </a:t>
            </a:r>
            <a:r>
              <a:rPr lang="zh-CN" altLang="en-US" dirty="0"/>
              <a:t>。从这句介绍中我们可以得到 </a:t>
            </a:r>
            <a:r>
              <a:rPr lang="en-US" altLang="zh-CN" dirty="0"/>
              <a:t>RBD </a:t>
            </a:r>
            <a:r>
              <a:rPr lang="zh-CN" altLang="en-US" dirty="0"/>
              <a:t>下面的特性。</a:t>
            </a:r>
          </a:p>
          <a:p>
            <a:endParaRPr lang="zh-CN" altLang="en-US" dirty="0"/>
          </a:p>
          <a:p>
            <a:r>
              <a:rPr lang="en-US" altLang="zh-CN" dirty="0"/>
              <a:t>RBD </a:t>
            </a:r>
            <a:r>
              <a:rPr lang="zh-CN" altLang="en-US" dirty="0"/>
              <a:t>就是 </a:t>
            </a:r>
            <a:r>
              <a:rPr lang="en-US" altLang="zh-CN" dirty="0" err="1"/>
              <a:t>Ceph</a:t>
            </a:r>
            <a:r>
              <a:rPr lang="en-US" altLang="zh-CN" dirty="0"/>
              <a:t> </a:t>
            </a:r>
            <a:r>
              <a:rPr lang="zh-CN" altLang="en-US" dirty="0"/>
              <a:t>里的块设备，挂载以后可以当普通的硬盘使用。</a:t>
            </a:r>
          </a:p>
          <a:p>
            <a:pPr marL="171450" indent="-171450">
              <a:buFont typeface="Arial" panose="02080604020202020204" pitchFamily="34" charset="0"/>
              <a:buChar char="•"/>
            </a:pPr>
            <a:r>
              <a:rPr lang="en-US" altLang="zh-CN" dirty="0"/>
              <a:t>resizable: </a:t>
            </a:r>
            <a:r>
              <a:rPr lang="zh-CN" altLang="en-US" dirty="0"/>
              <a:t>这个块可大可小。</a:t>
            </a:r>
          </a:p>
          <a:p>
            <a:pPr marL="171450" indent="-171450">
              <a:buFont typeface="Arial" panose="02080604020202020204" pitchFamily="34" charset="0"/>
              <a:buChar char="•"/>
            </a:pPr>
            <a:r>
              <a:rPr lang="en-US" altLang="zh-CN" dirty="0"/>
              <a:t>data striped: </a:t>
            </a:r>
            <a:r>
              <a:rPr lang="zh-CN" altLang="en-US" dirty="0"/>
              <a:t>数据条带化，这个块在 </a:t>
            </a:r>
            <a:r>
              <a:rPr lang="en-US" altLang="zh-CN" dirty="0" err="1"/>
              <a:t>Ceph</a:t>
            </a:r>
            <a:r>
              <a:rPr lang="en-US" altLang="zh-CN" dirty="0"/>
              <a:t> </a:t>
            </a:r>
            <a:r>
              <a:rPr lang="zh-CN" altLang="en-US" dirty="0"/>
              <a:t>里面是被切割成若干小块来保存的。</a:t>
            </a:r>
          </a:p>
          <a:p>
            <a:pPr marL="171450" indent="-171450">
              <a:buFont typeface="Arial" panose="02080604020202020204" pitchFamily="34" charset="0"/>
              <a:buChar char="•"/>
            </a:pPr>
            <a:r>
              <a:rPr lang="en-US" altLang="zh-CN" dirty="0"/>
              <a:t>thin-provisioned: </a:t>
            </a:r>
            <a:r>
              <a:rPr lang="zh-CN" altLang="en-US" dirty="0"/>
              <a:t>精简配置的，这个特性有点像虚拟机里面的 </a:t>
            </a:r>
            <a:r>
              <a:rPr lang="en-US" altLang="zh-CN" dirty="0"/>
              <a:t>VDI </a:t>
            </a:r>
            <a:r>
              <a:rPr lang="zh-CN" altLang="en-US" dirty="0"/>
              <a:t>磁盘，块的大小和在 </a:t>
            </a:r>
            <a:r>
              <a:rPr lang="en-US" altLang="zh-CN" dirty="0" err="1"/>
              <a:t>ceph</a:t>
            </a:r>
            <a:r>
              <a:rPr lang="en-US" altLang="zh-CN" dirty="0"/>
              <a:t> </a:t>
            </a:r>
            <a:r>
              <a:rPr lang="zh-CN" altLang="en-US" dirty="0"/>
              <a:t>中实际占用的大小是没有关系的， 并不是你创建 </a:t>
            </a:r>
            <a:r>
              <a:rPr lang="en-US" altLang="zh-CN" dirty="0"/>
              <a:t>1 </a:t>
            </a:r>
            <a:r>
              <a:rPr lang="zh-CN" altLang="en-US" dirty="0"/>
              <a:t>个 </a:t>
            </a:r>
            <a:r>
              <a:rPr lang="en-US" altLang="zh-CN" dirty="0"/>
              <a:t>1GB </a:t>
            </a:r>
            <a:r>
              <a:rPr lang="zh-CN" altLang="en-US" dirty="0"/>
              <a:t>的块，它就得占 </a:t>
            </a:r>
            <a:r>
              <a:rPr lang="en-US" altLang="zh-CN" dirty="0"/>
              <a:t>1GB </a:t>
            </a:r>
            <a:r>
              <a:rPr lang="zh-CN" altLang="en-US" dirty="0"/>
              <a:t>的空间。刚开始创建的块设备，甚至不占空间的，今后用多大空间，才会在 </a:t>
            </a:r>
            <a:r>
              <a:rPr lang="en-US" altLang="zh-CN" dirty="0" err="1"/>
              <a:t>Ceph</a:t>
            </a:r>
            <a:r>
              <a:rPr lang="en-US" altLang="zh-CN" dirty="0"/>
              <a:t> </a:t>
            </a:r>
            <a:r>
              <a:rPr lang="zh-CN" altLang="en-US" dirty="0"/>
              <a:t>中占用多大空间。</a:t>
            </a:r>
            <a:endParaRPr lang="en-US" altLang="zh-CN" dirty="0"/>
          </a:p>
          <a:p>
            <a:pPr marL="0" indent="0">
              <a:buFont typeface="Arial" panose="02080604020202020204" pitchFamily="34" charset="0"/>
              <a:buNone/>
            </a:pPr>
            <a:endParaRPr lang="en-US" dirty="0"/>
          </a:p>
          <a:p>
            <a:pPr marL="0" indent="0">
              <a:buFont typeface="Arial" panose="02080604020202020204" pitchFamily="34" charset="0"/>
              <a:buNone/>
            </a:pPr>
            <a:r>
              <a:rPr lang="en-US" dirty="0"/>
              <a:t>RBD Manipulation: https://www.r9it.com/20200215/ceph-rbd.html</a:t>
            </a:r>
          </a:p>
        </p:txBody>
      </p:sp>
      <p:sp>
        <p:nvSpPr>
          <p:cNvPr id="4" name="Slide Number Placeholder 3"/>
          <p:cNvSpPr>
            <a:spLocks noGrp="1"/>
          </p:cNvSpPr>
          <p:nvPr>
            <p:ph type="sldNum" sz="quarter" idx="5"/>
          </p:nvPr>
        </p:nvSpPr>
        <p:spPr/>
        <p:txBody>
          <a:bodyPr/>
          <a:lstStyle/>
          <a:p>
            <a:fld id="{225E141B-F66C-41DD-B76B-49EED6802728}" type="slidenum">
              <a:rPr lang="en-US" smtClean="0"/>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https://cloud.tencent.com/developer/article/1874349</a:t>
            </a:r>
          </a:p>
          <a:p>
            <a:r>
              <a:rPr lang="en-US" dirty="0"/>
              <a:t>https://bbs.huaweicloud.com/forum/thread-14778-1-1.html</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Rook 1.6.2 and </a:t>
            </a:r>
            <a:r>
              <a:rPr lang="en-US" dirty="0" err="1"/>
              <a:t>Ceph</a:t>
            </a:r>
            <a:r>
              <a:rPr lang="en-US" dirty="0"/>
              <a:t> 15.2.11</a:t>
            </a:r>
          </a:p>
          <a:p>
            <a:r>
              <a:rPr lang="en-US" dirty="0"/>
              <a:t>Reference:</a:t>
            </a:r>
          </a:p>
          <a:p>
            <a:r>
              <a:rPr lang="en-US" dirty="0"/>
              <a:t>https://kubernetes-csi.github.io/docs/drivers.html</a:t>
            </a:r>
          </a:p>
        </p:txBody>
      </p:sp>
      <p:sp>
        <p:nvSpPr>
          <p:cNvPr id="4" name="Slide Number Placeholder 3"/>
          <p:cNvSpPr>
            <a:spLocks noGrp="1"/>
          </p:cNvSpPr>
          <p:nvPr>
            <p:ph type="sldNum" sz="quarter" idx="5"/>
          </p:nvPr>
        </p:nvSpPr>
        <p:spPr/>
        <p:txBody>
          <a:bodyPr/>
          <a:lstStyle/>
          <a:p>
            <a:fld id="{225E141B-F66C-41DD-B76B-49EED6802728}" type="slidenum">
              <a:rPr lang="en-US" smtClean="0"/>
              <a:t>62</a:t>
            </a:fld>
            <a:endParaRPr lang="en-US"/>
          </a:p>
        </p:txBody>
      </p:sp>
    </p:spTree>
    <p:extLst>
      <p:ext uri="{BB962C8B-B14F-4D97-AF65-F5344CB8AC3E}">
        <p14:creationId xmlns:p14="http://schemas.microsoft.com/office/powerpoint/2010/main" val="42182737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Kubernetes</a:t>
            </a:r>
            <a:r>
              <a:rPr lang="zh-CN" altLang="en-US" dirty="0"/>
              <a:t>应用程序可以挂载由</a:t>
            </a:r>
            <a:r>
              <a:rPr lang="en-US" altLang="zh-CN" dirty="0"/>
              <a:t>Rook</a:t>
            </a:r>
            <a:r>
              <a:rPr lang="zh-CN" altLang="en-US" dirty="0"/>
              <a:t>管理的块设备和文件系统，或者可以使用</a:t>
            </a:r>
            <a:r>
              <a:rPr lang="en-US" altLang="zh-CN" dirty="0"/>
              <a:t>S3/Swift API</a:t>
            </a:r>
            <a:r>
              <a:rPr lang="zh-CN" altLang="en-US" dirty="0"/>
              <a:t>提供对象存储。</a:t>
            </a:r>
            <a:r>
              <a:rPr lang="en-US" altLang="zh-CN" dirty="0"/>
              <a:t>Rook </a:t>
            </a:r>
            <a:r>
              <a:rPr lang="en-US" altLang="zh-CN" dirty="0" err="1"/>
              <a:t>oprerator</a:t>
            </a:r>
            <a:r>
              <a:rPr lang="zh-CN" altLang="en-US" dirty="0"/>
              <a:t>自动配置存储组件并监控群集，以确保存储处于可用和健康状态；</a:t>
            </a:r>
            <a:endParaRPr lang="en-US" altLang="zh-CN" dirty="0"/>
          </a:p>
          <a:p>
            <a:r>
              <a:rPr lang="en-US" altLang="zh-CN" dirty="0"/>
              <a:t>Rook </a:t>
            </a:r>
            <a:r>
              <a:rPr lang="en-US" altLang="zh-CN" dirty="0" err="1"/>
              <a:t>oprerator</a:t>
            </a:r>
            <a:r>
              <a:rPr lang="zh-CN" altLang="en-US" dirty="0"/>
              <a:t>是一个简单的容器，具有引导和监视存储集群所需的全部功能。</a:t>
            </a:r>
            <a:r>
              <a:rPr lang="en-US" altLang="zh-CN" dirty="0" err="1"/>
              <a:t>oprerator</a:t>
            </a:r>
            <a:r>
              <a:rPr lang="zh-CN" altLang="en-US" dirty="0"/>
              <a:t>将启动并监控</a:t>
            </a:r>
            <a:r>
              <a:rPr lang="en-US" altLang="zh-CN" dirty="0" err="1"/>
              <a:t>ceph</a:t>
            </a:r>
            <a:r>
              <a:rPr lang="en-US" altLang="zh-CN" dirty="0"/>
              <a:t> monitor pods</a:t>
            </a:r>
            <a:r>
              <a:rPr lang="zh-CN" altLang="en-US" dirty="0"/>
              <a:t>和</a:t>
            </a:r>
            <a:r>
              <a:rPr lang="en-US" altLang="zh-CN" dirty="0"/>
              <a:t>OSDs</a:t>
            </a:r>
            <a:r>
              <a:rPr lang="zh-CN" altLang="en-US" dirty="0"/>
              <a:t>的守护进程，它提供基本的</a:t>
            </a:r>
            <a:r>
              <a:rPr lang="en-US" altLang="zh-CN" dirty="0"/>
              <a:t>RADOS</a:t>
            </a:r>
            <a:r>
              <a:rPr lang="zh-CN" altLang="en-US" dirty="0"/>
              <a:t>存储。</a:t>
            </a:r>
            <a:r>
              <a:rPr lang="en-US" altLang="zh-CN" dirty="0" err="1"/>
              <a:t>oprerator</a:t>
            </a:r>
            <a:r>
              <a:rPr lang="zh-CN" altLang="en-US" dirty="0"/>
              <a:t>通过初始化运行服务所需的</a:t>
            </a:r>
            <a:r>
              <a:rPr lang="en-US" altLang="zh-CN" dirty="0"/>
              <a:t>pod</a:t>
            </a:r>
            <a:r>
              <a:rPr lang="zh-CN" altLang="en-US" dirty="0"/>
              <a:t>和其他组件来管理池，对象存储（</a:t>
            </a:r>
            <a:r>
              <a:rPr lang="en-US" altLang="zh-CN" dirty="0"/>
              <a:t>S3/Swift</a:t>
            </a:r>
            <a:r>
              <a:rPr lang="zh-CN" altLang="en-US" dirty="0"/>
              <a:t>）和文件系统的</a:t>
            </a:r>
            <a:r>
              <a:rPr lang="en-US" altLang="zh-CN" dirty="0"/>
              <a:t>CRD;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5E141B-F66C-41DD-B76B-49EED680272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https://blog.csdn.net/qq_45069279/article/details/114483365</a:t>
            </a:r>
          </a:p>
          <a:p>
            <a:r>
              <a:rPr lang="en-US" dirty="0"/>
              <a:t>Hadoop</a:t>
            </a:r>
            <a:r>
              <a:rPr lang="zh-CN" altLang="en-US" dirty="0"/>
              <a:t>是一个由</a:t>
            </a:r>
            <a:r>
              <a:rPr lang="en-US" dirty="0"/>
              <a:t>Apache</a:t>
            </a:r>
            <a:r>
              <a:rPr lang="zh-CN" altLang="en-US" dirty="0"/>
              <a:t>基金会所开发的分布式系统基础架构。</a:t>
            </a:r>
          </a:p>
          <a:p>
            <a:r>
              <a:rPr lang="zh-CN" altLang="en-US" dirty="0"/>
              <a:t>用户可以在不了解分布式底层细节的情况下，开发分布式程序。充分利用集群的威力进行高速运算和存储。</a:t>
            </a:r>
          </a:p>
          <a:p>
            <a:r>
              <a:rPr lang="en-US" dirty="0"/>
              <a:t>Hadoop</a:t>
            </a:r>
            <a:r>
              <a:rPr lang="zh-CN" altLang="en-US" dirty="0"/>
              <a:t>实现了一个分布式文件系统（</a:t>
            </a:r>
            <a:r>
              <a:rPr lang="en-US" dirty="0"/>
              <a:t>Hadoop Distributed File System），</a:t>
            </a:r>
            <a:r>
              <a:rPr lang="zh-CN" altLang="en-US" dirty="0"/>
              <a:t>简称</a:t>
            </a:r>
            <a:r>
              <a:rPr lang="en-US" dirty="0"/>
              <a:t>HDFS。HDFS</a:t>
            </a:r>
            <a:r>
              <a:rPr lang="zh-CN" altLang="en-US" dirty="0"/>
              <a:t>有高容错性的特点，并且设计用来部署在低廉的（</a:t>
            </a:r>
            <a:r>
              <a:rPr lang="en-US" dirty="0"/>
              <a:t>low-cost）</a:t>
            </a:r>
            <a:r>
              <a:rPr lang="zh-CN" altLang="en-US" dirty="0"/>
              <a:t>硬件上；而且它提供高吞吐量（</a:t>
            </a:r>
            <a:r>
              <a:rPr lang="en-US" dirty="0"/>
              <a:t>high throughput）</a:t>
            </a:r>
            <a:r>
              <a:rPr lang="zh-CN" altLang="en-US" dirty="0"/>
              <a:t>来访问应用程序的数据，适合那些有着超大数据集（</a:t>
            </a:r>
            <a:r>
              <a:rPr lang="en-US" dirty="0"/>
              <a:t>large data set）</a:t>
            </a:r>
            <a:r>
              <a:rPr lang="zh-CN" altLang="en-US" dirty="0"/>
              <a:t>的应用程序。</a:t>
            </a:r>
            <a:r>
              <a:rPr lang="en-US" dirty="0"/>
              <a:t>HDFS</a:t>
            </a:r>
            <a:r>
              <a:rPr lang="zh-CN" altLang="en-US" dirty="0"/>
              <a:t>放宽了（</a:t>
            </a:r>
            <a:r>
              <a:rPr lang="en-US" dirty="0" err="1"/>
              <a:t>relax）POSIX</a:t>
            </a:r>
            <a:r>
              <a:rPr lang="zh-CN" altLang="en-US" dirty="0"/>
              <a:t>的要求，可以以流的形式访问（</a:t>
            </a:r>
            <a:r>
              <a:rPr lang="en-US" dirty="0"/>
              <a:t>streaming access）</a:t>
            </a:r>
            <a:r>
              <a:rPr lang="zh-CN" altLang="en-US" dirty="0"/>
              <a:t>文件系统中的数据。</a:t>
            </a:r>
          </a:p>
          <a:p>
            <a:r>
              <a:rPr lang="en-US" dirty="0"/>
              <a:t>Hadoop</a:t>
            </a:r>
            <a:r>
              <a:rPr lang="zh-CN" altLang="en-US" dirty="0"/>
              <a:t>的框架最核心的设计就是：</a:t>
            </a:r>
            <a:r>
              <a:rPr lang="en-US" dirty="0"/>
              <a:t>HDFS</a:t>
            </a:r>
            <a:r>
              <a:rPr lang="zh-CN" altLang="en-US" dirty="0"/>
              <a:t>和</a:t>
            </a:r>
            <a:r>
              <a:rPr lang="en-US" dirty="0" err="1"/>
              <a:t>MapReduce。HDFS</a:t>
            </a:r>
            <a:r>
              <a:rPr lang="zh-CN" altLang="en-US" dirty="0"/>
              <a:t>为海量的数据提供了存储，而</a:t>
            </a:r>
            <a:r>
              <a:rPr lang="en-US" dirty="0"/>
              <a:t>MapReduce</a:t>
            </a:r>
            <a:r>
              <a:rPr lang="zh-CN" altLang="en-US" dirty="0"/>
              <a:t>则为海量的数据提供了计算。</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66</a:t>
            </a:fld>
            <a:endParaRPr lang="en-US"/>
          </a:p>
        </p:txBody>
      </p:sp>
    </p:spTree>
    <p:extLst>
      <p:ext uri="{BB962C8B-B14F-4D97-AF65-F5344CB8AC3E}">
        <p14:creationId xmlns:p14="http://schemas.microsoft.com/office/powerpoint/2010/main" val="694886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Red Hat </a:t>
            </a:r>
            <a:r>
              <a:rPr lang="en-US" dirty="0" err="1"/>
              <a:t>Ceph</a:t>
            </a:r>
            <a:r>
              <a:rPr lang="en-US" dirty="0"/>
              <a:t> Storage 4 Hardware Guide: https://access.redhat.com/documentation/en-us/red_hat_ceph_storage/4/pdf/hardware_guide/red_hat_ceph_storage-4-hardware_guide-en-us.pdf</a:t>
            </a:r>
          </a:p>
          <a:p>
            <a:r>
              <a:rPr lang="en-US" dirty="0" err="1">
                <a:hlinkClick r:id="rId3"/>
              </a:rPr>
              <a:t>Bluestore</a:t>
            </a:r>
            <a:r>
              <a:rPr lang="en-US" dirty="0">
                <a:hlinkClick r:id="rId3"/>
              </a:rPr>
              <a:t> performance tuning for </a:t>
            </a:r>
            <a:r>
              <a:rPr lang="en-US" dirty="0" err="1">
                <a:hlinkClick r:id="rId3"/>
              </a:rPr>
              <a:t>hdd</a:t>
            </a:r>
            <a:r>
              <a:rPr lang="en-US" dirty="0">
                <a:hlinkClick r:id="rId3"/>
              </a:rPr>
              <a:t> with </a:t>
            </a:r>
            <a:r>
              <a:rPr lang="en-US" dirty="0" err="1">
                <a:hlinkClick r:id="rId3"/>
              </a:rPr>
              <a:t>nvme</a:t>
            </a:r>
            <a:r>
              <a:rPr lang="en-US" dirty="0">
                <a:hlinkClick r:id="rId3"/>
              </a:rPr>
              <a:t> </a:t>
            </a:r>
            <a:r>
              <a:rPr lang="en-US" dirty="0" err="1">
                <a:hlinkClick r:id="rId3"/>
              </a:rPr>
              <a:t>db+wal</a:t>
            </a:r>
            <a:r>
              <a:rPr lang="en-US" dirty="0">
                <a:hlinkClick r:id="rId3"/>
              </a:rPr>
              <a:t> - </a:t>
            </a:r>
            <a:r>
              <a:rPr lang="en-US" dirty="0" err="1">
                <a:hlinkClick r:id="rId3"/>
              </a:rPr>
              <a:t>ceph</a:t>
            </a:r>
            <a:r>
              <a:rPr lang="en-US" dirty="0">
                <a:hlinkClick r:id="rId3"/>
              </a:rPr>
              <a:t>-users - lists.ceph.io</a:t>
            </a:r>
            <a:endParaRPr lang="en-US" dirty="0"/>
          </a:p>
          <a:p>
            <a:r>
              <a:rPr lang="en-US" dirty="0">
                <a:hlinkClick r:id="rId4"/>
              </a:rPr>
              <a:t>[</a:t>
            </a:r>
            <a:r>
              <a:rPr lang="en-US" dirty="0" err="1">
                <a:hlinkClick r:id="rId4"/>
              </a:rPr>
              <a:t>ceph</a:t>
            </a:r>
            <a:r>
              <a:rPr lang="en-US" dirty="0">
                <a:hlinkClick r:id="rId4"/>
              </a:rPr>
              <a:t>-users] </a:t>
            </a:r>
            <a:r>
              <a:rPr lang="en-US" dirty="0" err="1">
                <a:hlinkClick r:id="rId4"/>
              </a:rPr>
              <a:t>NVMe</a:t>
            </a:r>
            <a:r>
              <a:rPr lang="en-US" dirty="0">
                <a:hlinkClick r:id="rId4"/>
              </a:rPr>
              <a:t> + SSD + HDD RBD Replicas with </a:t>
            </a:r>
            <a:r>
              <a:rPr lang="en-US" dirty="0" err="1">
                <a:hlinkClick r:id="rId4"/>
              </a:rPr>
              <a:t>Bluestore</a:t>
            </a:r>
            <a:r>
              <a:rPr lang="en-US" dirty="0">
                <a:hlinkClick r:id="rId4"/>
              </a:rPr>
              <a:t>... (narkive.com)</a:t>
            </a:r>
            <a:endParaRPr lang="en-US" dirty="0"/>
          </a:p>
          <a:p>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67</a:t>
            </a:fld>
            <a:endParaRPr lang="en-US"/>
          </a:p>
        </p:txBody>
      </p:sp>
    </p:spTree>
    <p:extLst>
      <p:ext uri="{BB962C8B-B14F-4D97-AF65-F5344CB8AC3E}">
        <p14:creationId xmlns:p14="http://schemas.microsoft.com/office/powerpoint/2010/main" val="2426745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ORCHESTRATOR CLI: Command line interface (CLI) to </a:t>
            </a:r>
            <a:r>
              <a:rPr lang="en-US" b="1" dirty="0"/>
              <a:t>orchestrator modules</a:t>
            </a:r>
            <a:r>
              <a:rPr lang="en-US" dirty="0"/>
              <a:t> (</a:t>
            </a:r>
            <a:r>
              <a:rPr lang="en-US" b="1" dirty="0" err="1"/>
              <a:t>ceph-mgr</a:t>
            </a:r>
            <a:r>
              <a:rPr lang="en-US" dirty="0"/>
              <a:t> modules which interface with external orchestration services).</a:t>
            </a:r>
          </a:p>
        </p:txBody>
      </p:sp>
      <p:sp>
        <p:nvSpPr>
          <p:cNvPr id="4" name="Slide Number Placeholder 3"/>
          <p:cNvSpPr>
            <a:spLocks noGrp="1"/>
          </p:cNvSpPr>
          <p:nvPr>
            <p:ph type="sldNum" sz="quarter" idx="5"/>
          </p:nvPr>
        </p:nvSpPr>
        <p:spPr/>
        <p:txBody>
          <a:bodyPr/>
          <a:lstStyle/>
          <a:p>
            <a:fld id="{225E141B-F66C-41DD-B76B-49EED6802728}" type="slidenum">
              <a:rPr lang="en-US" smtClean="0"/>
              <a:t>69</a:t>
            </a:fld>
            <a:endParaRPr lang="en-US"/>
          </a:p>
        </p:txBody>
      </p:sp>
    </p:spTree>
    <p:extLst>
      <p:ext uri="{BB962C8B-B14F-4D97-AF65-F5344CB8AC3E}">
        <p14:creationId xmlns:p14="http://schemas.microsoft.com/office/powerpoint/2010/main" val="34673994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r>
              <a:rPr lang="en-US" dirty="0"/>
              <a:t>https://platform9.com/blog/top-storage-solutions-for-kubernetes/</a:t>
            </a:r>
          </a:p>
        </p:txBody>
      </p:sp>
      <p:sp>
        <p:nvSpPr>
          <p:cNvPr id="4" name="Slide Number Placeholder 3"/>
          <p:cNvSpPr>
            <a:spLocks noGrp="1"/>
          </p:cNvSpPr>
          <p:nvPr>
            <p:ph type="sldNum" sz="quarter" idx="5"/>
          </p:nvPr>
        </p:nvSpPr>
        <p:spPr/>
        <p:txBody>
          <a:bodyPr/>
          <a:lstStyle/>
          <a:p>
            <a:fld id="{225E141B-F66C-41DD-B76B-49EED6802728}" type="slidenum">
              <a:rPr lang="en-US" smtClean="0"/>
              <a:t>71</a:t>
            </a:fld>
            <a:endParaRPr lang="en-US"/>
          </a:p>
        </p:txBody>
      </p:sp>
    </p:spTree>
    <p:extLst>
      <p:ext uri="{BB962C8B-B14F-4D97-AF65-F5344CB8AC3E}">
        <p14:creationId xmlns:p14="http://schemas.microsoft.com/office/powerpoint/2010/main" val="3578561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Kafka is more complicated and higher throughput.</a:t>
            </a:r>
          </a:p>
          <a:p>
            <a:r>
              <a:rPr lang="en-US" sz="1000" dirty="0"/>
              <a:t>Reference:</a:t>
            </a:r>
          </a:p>
          <a:p>
            <a:r>
              <a:rPr lang="zh-CN" altLang="en-US" sz="1000" dirty="0"/>
              <a:t>大数据时代</a:t>
            </a:r>
            <a:r>
              <a:rPr lang="en-US" altLang="zh-CN" sz="1000" dirty="0"/>
              <a:t>MongoDB</a:t>
            </a:r>
            <a:r>
              <a:rPr lang="zh-CN" altLang="en-US" sz="1000" dirty="0"/>
              <a:t>、</a:t>
            </a:r>
            <a:r>
              <a:rPr lang="en-US" altLang="zh-CN" sz="1000" dirty="0"/>
              <a:t>ES</a:t>
            </a:r>
            <a:r>
              <a:rPr lang="zh-CN" altLang="en-US" sz="1000" dirty="0"/>
              <a:t>、</a:t>
            </a:r>
            <a:r>
              <a:rPr lang="en-US" altLang="zh-CN" sz="1000" dirty="0"/>
              <a:t>Redis</a:t>
            </a:r>
            <a:r>
              <a:rPr lang="zh-CN" altLang="en-US" sz="1000" dirty="0"/>
              <a:t>、</a:t>
            </a:r>
            <a:r>
              <a:rPr lang="en-US" altLang="zh-CN" sz="1000" dirty="0"/>
              <a:t>HBase</a:t>
            </a:r>
            <a:r>
              <a:rPr lang="zh-CN" altLang="en-US" sz="1000" dirty="0"/>
              <a:t>这四种数据库</a:t>
            </a:r>
            <a:r>
              <a:rPr lang="en-US" altLang="zh-CN" sz="1000" dirty="0"/>
              <a:t>: https://cloud.tencent.com/developer/article/1467461</a:t>
            </a:r>
            <a:endParaRPr lang="en-US" sz="1000" dirty="0"/>
          </a:p>
          <a:p>
            <a:r>
              <a:rPr lang="en-US" sz="1000" dirty="0"/>
              <a:t>All-in-one-page: https://www.educba.com/apache-kafka-vs-flume/?source=leftnav</a:t>
            </a:r>
          </a:p>
          <a:p>
            <a:r>
              <a:rPr lang="en-US" sz="1000" dirty="0"/>
              <a:t>https://documentation.suse.com/sle-ha/15-SP1/html/SLE-HA-all/art-sleha-nfs-quick.html</a:t>
            </a:r>
          </a:p>
          <a:p>
            <a:r>
              <a:rPr lang="en-US" sz="1000" dirty="0"/>
              <a:t>https://www.howtoforge.com/high-availability-nfs-with-drbd-plus-heartbeat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solidFill>
                  <a:srgbClr val="111111"/>
                </a:solidFill>
                <a:effectLst/>
                <a:latin typeface="Roboto" panose="02000000000000000000" pitchFamily="2" charset="0"/>
              </a:rPr>
              <a:t>Ceph</a:t>
            </a:r>
            <a:r>
              <a:rPr lang="en-US" sz="1200" b="0" i="0" dirty="0">
                <a:solidFill>
                  <a:srgbClr val="111111"/>
                </a:solidFill>
                <a:effectLst/>
                <a:latin typeface="Roboto" panose="02000000000000000000" pitchFamily="2" charset="0"/>
              </a:rPr>
              <a:t> vs </a:t>
            </a:r>
            <a:r>
              <a:rPr lang="en-US" sz="1200" b="0" i="0" dirty="0" err="1">
                <a:solidFill>
                  <a:srgbClr val="111111"/>
                </a:solidFill>
                <a:effectLst/>
                <a:latin typeface="Roboto" panose="02000000000000000000" pitchFamily="2" charset="0"/>
              </a:rPr>
              <a:t>GlusterFS</a:t>
            </a:r>
            <a:r>
              <a:rPr lang="en-US" sz="1200" b="0" i="0" dirty="0">
                <a:solidFill>
                  <a:srgbClr val="111111"/>
                </a:solidFill>
                <a:effectLst/>
                <a:latin typeface="Roboto" panose="02000000000000000000" pitchFamily="2" charset="0"/>
              </a:rPr>
              <a:t> vs </a:t>
            </a:r>
            <a:r>
              <a:rPr lang="en-US" sz="1200" b="0" i="0" dirty="0" err="1">
                <a:solidFill>
                  <a:srgbClr val="111111"/>
                </a:solidFill>
                <a:effectLst/>
                <a:latin typeface="Roboto" panose="02000000000000000000" pitchFamily="2" charset="0"/>
              </a:rPr>
              <a:t>MooseFS</a:t>
            </a:r>
            <a:r>
              <a:rPr lang="en-US" sz="1200" b="0" i="0" dirty="0">
                <a:solidFill>
                  <a:srgbClr val="111111"/>
                </a:solidFill>
                <a:effectLst/>
                <a:latin typeface="Roboto" panose="02000000000000000000" pitchFamily="2" charset="0"/>
              </a:rPr>
              <a:t> vs HDFS vs DRBD: </a:t>
            </a:r>
            <a:r>
              <a:rPr lang="en-US" sz="1000" dirty="0"/>
              <a:t>https://computingforgeeks.com/ceph-vs-glusterfs-vs-moosefs-vs-hdfs-vs-drbd/</a:t>
            </a:r>
          </a:p>
          <a:p>
            <a:endParaRPr lang="en-US" sz="1000" dirty="0"/>
          </a:p>
        </p:txBody>
      </p:sp>
    </p:spTree>
    <p:extLst>
      <p:ext uri="{BB962C8B-B14F-4D97-AF65-F5344CB8AC3E}">
        <p14:creationId xmlns:p14="http://schemas.microsoft.com/office/powerpoint/2010/main" val="4199543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https://computingforgeeks.com/ceph-vs-glusterfs-vs-moosefs-vs-hdfs-vs-drbd/</a:t>
            </a:r>
          </a:p>
        </p:txBody>
      </p:sp>
    </p:spTree>
    <p:extLst>
      <p:ext uri="{BB962C8B-B14F-4D97-AF65-F5344CB8AC3E}">
        <p14:creationId xmlns:p14="http://schemas.microsoft.com/office/powerpoint/2010/main" val="293391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一文详解</a:t>
            </a:r>
            <a:r>
              <a:rPr lang="en-US" dirty="0"/>
              <a:t>MySQL</a:t>
            </a:r>
            <a:r>
              <a:rPr lang="zh-CN" altLang="en-US" dirty="0"/>
              <a:t>高可用之</a:t>
            </a:r>
            <a:r>
              <a:rPr lang="en-US" dirty="0"/>
              <a:t>DRBD: https://www.sohu.com/a/361898018_115128</a:t>
            </a:r>
          </a:p>
          <a:p>
            <a:r>
              <a:rPr lang="en-US" dirty="0"/>
              <a:t>DRBD</a:t>
            </a:r>
            <a:r>
              <a:rPr lang="zh-CN" altLang="en-US" dirty="0"/>
              <a:t>原理及特性概述</a:t>
            </a:r>
            <a:r>
              <a:rPr lang="en-US" altLang="zh-CN" dirty="0"/>
              <a:t>: </a:t>
            </a:r>
            <a:r>
              <a:rPr lang="en-US" dirty="0"/>
              <a:t>https://developer.aliyun.com/article/268273</a:t>
            </a:r>
          </a:p>
        </p:txBody>
      </p:sp>
    </p:spTree>
    <p:extLst>
      <p:ext uri="{BB962C8B-B14F-4D97-AF65-F5344CB8AC3E}">
        <p14:creationId xmlns:p14="http://schemas.microsoft.com/office/powerpoint/2010/main" val="219522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存储容量虚拟化“</a:t>
            </a:r>
            <a:r>
              <a:rPr lang="en-US" dirty="0"/>
              <a:t>Thin Provisioning（</a:t>
            </a:r>
            <a:r>
              <a:rPr lang="zh-CN" altLang="en-US" dirty="0"/>
              <a:t>自动精简配置）技术”</a:t>
            </a:r>
            <a:r>
              <a:rPr lang="en-US" altLang="zh-CN" dirty="0"/>
              <a:t>: </a:t>
            </a:r>
            <a:r>
              <a:rPr lang="zh-CN" altLang="en-US" dirty="0"/>
              <a:t>自动精简配置是一项利用虚拟化方法减少物理存储部署的技术，可最大限度提升存储空间利用率。</a:t>
            </a:r>
            <a:endParaRPr lang="en-US" altLang="zh-CN" dirty="0"/>
          </a:p>
          <a:p>
            <a:r>
              <a:rPr lang="zh-CN" altLang="en-US" dirty="0"/>
              <a:t>存储系统逐年扩展。为确保存储容量足够使用，用户往往会部署多于实际需求的物理存储空间</a:t>
            </a:r>
            <a:r>
              <a:rPr lang="en-US" altLang="zh-CN" dirty="0"/>
              <a:t>——“</a:t>
            </a:r>
            <a:r>
              <a:rPr lang="zh-CN" altLang="en-US" dirty="0"/>
              <a:t>安全起见”。但在实际使用过程中，部署容量通常未受到充分利用。行业研究组织发现在某些项目中，实际使用容量仅占部署容量的</a:t>
            </a:r>
            <a:r>
              <a:rPr lang="en-US" altLang="zh-CN" dirty="0"/>
              <a:t>20%—30%</a:t>
            </a:r>
            <a:r>
              <a:rPr lang="zh-CN" altLang="en-US" dirty="0"/>
              <a:t>。因此，“自动精简配置”技术应运而生，旨在实现更高的存储容量利用率，并带来更大的投资回报。使用自动精简配置，所有的用户容量都以虚拟存储的形式分配，而实际的物理磁盘空间将根据实际使用情况进行分配。所有物理磁盘被视为一个磁盘池进行管理，按照写入虚拟卷的数据量完成分配。如此一来，未使用的物理磁盘容量显著降低，进而实现更高效的存储作业。另外，需要添加额外物理磁盘时，预定义阈值将发出警告，以避免容量短缺。</a:t>
            </a:r>
            <a:endParaRPr lang="en-US" altLang="zh-CN" dirty="0"/>
          </a:p>
          <a:p>
            <a:r>
              <a:rPr lang="en-US" altLang="zh-CN" dirty="0"/>
              <a:t>Reference: </a:t>
            </a:r>
          </a:p>
          <a:p>
            <a:r>
              <a:rPr lang="en-US" altLang="zh-CN" dirty="0"/>
              <a:t>https://blog.csdn.net/don_chiang709/article/details/92839723</a:t>
            </a:r>
          </a:p>
          <a:p>
            <a:endParaRPr lang="zh-CN" alt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8</a:t>
            </a:fld>
            <a:endParaRPr lang="en-US"/>
          </a:p>
        </p:txBody>
      </p:sp>
    </p:spTree>
    <p:extLst>
      <p:ext uri="{BB962C8B-B14F-4D97-AF65-F5344CB8AC3E}">
        <p14:creationId xmlns:p14="http://schemas.microsoft.com/office/powerpoint/2010/main" val="1907484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https://computingforgeeks.com/raid-vs-lvm-vs-zfs-comparison/</a:t>
            </a:r>
          </a:p>
          <a:p>
            <a:r>
              <a:rPr lang="en-US" dirty="0"/>
              <a:t>https://www.techtarget.com/searchstorage/definition/RAID#:~:text=Brien%20Posey-,What%20is%20RAID%3F,the%20goal%20of%20providing%20redundancy.</a:t>
            </a:r>
          </a:p>
        </p:txBody>
      </p:sp>
      <p:sp>
        <p:nvSpPr>
          <p:cNvPr id="4" name="Slide Number Placeholder 3"/>
          <p:cNvSpPr>
            <a:spLocks noGrp="1"/>
          </p:cNvSpPr>
          <p:nvPr>
            <p:ph type="sldNum" sz="quarter" idx="5"/>
          </p:nvPr>
        </p:nvSpPr>
        <p:spPr/>
        <p:txBody>
          <a:bodyPr/>
          <a:lstStyle/>
          <a:p>
            <a:fld id="{225E141B-F66C-41DD-B76B-49EED6802728}" type="slidenum">
              <a:rPr lang="en-US" smtClean="0"/>
              <a:t>76</a:t>
            </a:fld>
            <a:endParaRPr lang="en-US"/>
          </a:p>
        </p:txBody>
      </p:sp>
    </p:spTree>
    <p:extLst>
      <p:ext uri="{BB962C8B-B14F-4D97-AF65-F5344CB8AC3E}">
        <p14:creationId xmlns:p14="http://schemas.microsoft.com/office/powerpoint/2010/main" val="30473642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https://www.techtarget.com/searchstorage/definition/RAID#:~:text=Brien%20Posey-,What%20is%20RAID%3F,the%20goal%20of%20providing%20redundancy.</a:t>
            </a:r>
          </a:p>
        </p:txBody>
      </p:sp>
      <p:sp>
        <p:nvSpPr>
          <p:cNvPr id="4" name="Slide Number Placeholder 3"/>
          <p:cNvSpPr>
            <a:spLocks noGrp="1"/>
          </p:cNvSpPr>
          <p:nvPr>
            <p:ph type="sldNum" sz="quarter" idx="5"/>
          </p:nvPr>
        </p:nvSpPr>
        <p:spPr/>
        <p:txBody>
          <a:bodyPr/>
          <a:lstStyle/>
          <a:p>
            <a:fld id="{D5939589-3E79-4C82-AA4A-FE78234FAA59}" type="slidenum">
              <a:rPr lang="en-US" smtClean="0"/>
              <a:t>77</a:t>
            </a:fld>
            <a:endParaRPr lang="en-US" dirty="0"/>
          </a:p>
        </p:txBody>
      </p:sp>
    </p:spTree>
    <p:extLst>
      <p:ext uri="{BB962C8B-B14F-4D97-AF65-F5344CB8AC3E}">
        <p14:creationId xmlns:p14="http://schemas.microsoft.com/office/powerpoint/2010/main" val="28101006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Storage Solutions for Kubernetes &amp; Docker Containers: https://computingforgeeks.com/storage-solutions-for-kubernetes-and-docker/</a:t>
            </a:r>
          </a:p>
        </p:txBody>
      </p:sp>
      <p:sp>
        <p:nvSpPr>
          <p:cNvPr id="4" name="Slide Number Placeholder 3"/>
          <p:cNvSpPr>
            <a:spLocks noGrp="1"/>
          </p:cNvSpPr>
          <p:nvPr>
            <p:ph type="sldNum" sz="quarter" idx="5"/>
          </p:nvPr>
        </p:nvSpPr>
        <p:spPr/>
        <p:txBody>
          <a:bodyPr/>
          <a:lstStyle/>
          <a:p>
            <a:fld id="{225E141B-F66C-41DD-B76B-49EED6802728}" type="slidenum">
              <a:rPr lang="en-US" smtClean="0"/>
              <a:t>79</a:t>
            </a:fld>
            <a:endParaRPr lang="en-US"/>
          </a:p>
        </p:txBody>
      </p:sp>
    </p:spTree>
    <p:extLst>
      <p:ext uri="{BB962C8B-B14F-4D97-AF65-F5344CB8AC3E}">
        <p14:creationId xmlns:p14="http://schemas.microsoft.com/office/powerpoint/2010/main" val="673082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Using </a:t>
            </a:r>
            <a:r>
              <a:rPr lang="en-US" dirty="0" err="1"/>
              <a:t>Ceph</a:t>
            </a:r>
            <a:r>
              <a:rPr lang="en-US" dirty="0"/>
              <a:t> RBD as a QEMU Storage: https://insujang.github.io/2021-03-04/using-ceph-rbd-as-a-qemu-storage/</a:t>
            </a:r>
          </a:p>
          <a:p>
            <a:r>
              <a:rPr lang="en-US" dirty="0"/>
              <a:t>Attractive Use Case: </a:t>
            </a:r>
          </a:p>
          <a:p>
            <a:r>
              <a:rPr lang="en-US" dirty="0"/>
              <a:t>A compelling scenario for cloud computing, however, is to use RBD-based</a:t>
            </a:r>
          </a:p>
          <a:p>
            <a:r>
              <a:rPr lang="en-US" dirty="0"/>
              <a:t>images to spin up virtual machines. In other words, you create a "golden</a:t>
            </a:r>
          </a:p>
          <a:p>
            <a:r>
              <a:rPr lang="en-US" dirty="0"/>
              <a:t>image" that you can snapshot and then use copy-on-write cloning to bring up</a:t>
            </a:r>
          </a:p>
          <a:p>
            <a:r>
              <a:rPr lang="en-US" dirty="0"/>
              <a:t>VMs using an RBD-based image snapshot quickly.</a:t>
            </a:r>
          </a:p>
        </p:txBody>
      </p:sp>
      <p:sp>
        <p:nvSpPr>
          <p:cNvPr id="4" name="Slide Number Placeholder 3"/>
          <p:cNvSpPr>
            <a:spLocks noGrp="1"/>
          </p:cNvSpPr>
          <p:nvPr>
            <p:ph type="sldNum" sz="quarter" idx="5"/>
          </p:nvPr>
        </p:nvSpPr>
        <p:spPr/>
        <p:txBody>
          <a:bodyPr/>
          <a:lstStyle/>
          <a:p>
            <a:fld id="{225E141B-F66C-41DD-B76B-49EED6802728}" type="slidenum">
              <a:rPr lang="en-US" smtClean="0"/>
              <a:t>81</a:t>
            </a:fld>
            <a:endParaRPr lang="en-US"/>
          </a:p>
        </p:txBody>
      </p:sp>
    </p:spTree>
    <p:extLst>
      <p:ext uri="{BB962C8B-B14F-4D97-AF65-F5344CB8AC3E}">
        <p14:creationId xmlns:p14="http://schemas.microsoft.com/office/powerpoint/2010/main" val="461523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altLang="zh-CN" dirty="0"/>
              <a:t>eference:</a:t>
            </a:r>
          </a:p>
          <a:p>
            <a:r>
              <a:rPr lang="en-US" altLang="zh-CN" dirty="0" err="1"/>
              <a:t>Ceph</a:t>
            </a:r>
            <a:r>
              <a:rPr lang="zh-CN" altLang="en-US" dirty="0"/>
              <a:t>性能优化总结</a:t>
            </a:r>
            <a:r>
              <a:rPr lang="en-US" altLang="zh-CN"/>
              <a:t>: </a:t>
            </a:r>
            <a:r>
              <a:rPr lang="en-US"/>
              <a:t>https://www.jianshu.com/p/dd572541df2e</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83</a:t>
            </a:fld>
            <a:endParaRPr lang="en-US"/>
          </a:p>
        </p:txBody>
      </p:sp>
    </p:spTree>
    <p:extLst>
      <p:ext uri="{BB962C8B-B14F-4D97-AF65-F5344CB8AC3E}">
        <p14:creationId xmlns:p14="http://schemas.microsoft.com/office/powerpoint/2010/main" val="19239269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智慧校园云平台</a:t>
            </a:r>
            <a:r>
              <a:rPr lang="en-US" altLang="zh-CN" dirty="0"/>
              <a:t>: </a:t>
            </a:r>
            <a:r>
              <a:rPr lang="en-US" dirty="0"/>
              <a:t>https://www.landray.com.cn/static-old/solution/k12/index.html</a:t>
            </a:r>
          </a:p>
          <a:p>
            <a:r>
              <a:rPr lang="en-US" dirty="0"/>
              <a:t>https://www.connectria.com/partner-blogs/public-cloud-private-cloud-hybrid-cloud-and-on-prem-whats-the-difference/</a:t>
            </a:r>
          </a:p>
        </p:txBody>
      </p:sp>
      <p:sp>
        <p:nvSpPr>
          <p:cNvPr id="4" name="Slide Number Placeholder 3"/>
          <p:cNvSpPr>
            <a:spLocks noGrp="1"/>
          </p:cNvSpPr>
          <p:nvPr>
            <p:ph type="sldNum" sz="quarter" idx="5"/>
          </p:nvPr>
        </p:nvSpPr>
        <p:spPr/>
        <p:txBody>
          <a:bodyPr/>
          <a:lstStyle/>
          <a:p>
            <a:fld id="{225E141B-F66C-41DD-B76B-49EED6802728}" type="slidenum">
              <a:rPr lang="en-US" smtClean="0"/>
              <a:t>84</a:t>
            </a:fld>
            <a:endParaRPr lang="en-US"/>
          </a:p>
        </p:txBody>
      </p:sp>
    </p:spTree>
    <p:extLst>
      <p:ext uri="{BB962C8B-B14F-4D97-AF65-F5344CB8AC3E}">
        <p14:creationId xmlns:p14="http://schemas.microsoft.com/office/powerpoint/2010/main" val="4063376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https://www.educba.com/redis-vs-kafka/</a:t>
            </a:r>
          </a:p>
        </p:txBody>
      </p:sp>
      <p:sp>
        <p:nvSpPr>
          <p:cNvPr id="4" name="Slide Number Placeholder 3"/>
          <p:cNvSpPr>
            <a:spLocks noGrp="1"/>
          </p:cNvSpPr>
          <p:nvPr>
            <p:ph type="sldNum" sz="quarter" idx="5"/>
          </p:nvPr>
        </p:nvSpPr>
        <p:spPr/>
        <p:txBody>
          <a:bodyPr/>
          <a:lstStyle/>
          <a:p>
            <a:fld id="{225E141B-F66C-41DD-B76B-49EED6802728}" type="slidenum">
              <a:rPr lang="en-US" smtClean="0"/>
              <a:t>85</a:t>
            </a:fld>
            <a:endParaRPr lang="en-US"/>
          </a:p>
        </p:txBody>
      </p:sp>
    </p:spTree>
    <p:extLst>
      <p:ext uri="{BB962C8B-B14F-4D97-AF65-F5344CB8AC3E}">
        <p14:creationId xmlns:p14="http://schemas.microsoft.com/office/powerpoint/2010/main" val="3443306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https://www.redhat.com/files/summit/session-assets/2019/T2E5DB.pdf</a:t>
            </a:r>
          </a:p>
        </p:txBody>
      </p:sp>
      <p:sp>
        <p:nvSpPr>
          <p:cNvPr id="4" name="Slide Number Placeholder 3"/>
          <p:cNvSpPr>
            <a:spLocks noGrp="1"/>
          </p:cNvSpPr>
          <p:nvPr>
            <p:ph type="sldNum" sz="quarter" idx="5"/>
          </p:nvPr>
        </p:nvSpPr>
        <p:spPr/>
        <p:txBody>
          <a:bodyPr/>
          <a:lstStyle/>
          <a:p>
            <a:fld id="{225E141B-F66C-41DD-B76B-49EED6802728}" type="slidenum">
              <a:rPr lang="en-US" smtClean="0"/>
              <a:t>87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https://www.cnblogs.com/sanduzxcvbnm/p/16329285.html</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88</a:t>
            </a:fld>
            <a:endParaRPr lang="en-US" dirty="0"/>
          </a:p>
        </p:txBody>
      </p:sp>
    </p:spTree>
    <p:extLst>
      <p:ext uri="{BB962C8B-B14F-4D97-AF65-F5344CB8AC3E}">
        <p14:creationId xmlns:p14="http://schemas.microsoft.com/office/powerpoint/2010/main" val="3003651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https://www.toutiao.com/article/7107247105617445408/?log_from=baa319a7b1d64_1658849714216</a:t>
            </a:r>
          </a:p>
          <a:p>
            <a:r>
              <a:rPr lang="en-US"/>
              <a:t>https://www.toutiao.com/article/6294088501931786498/?channel=&amp;source=search_tab</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89</a:t>
            </a:fld>
            <a:endParaRPr lang="en-US" dirty="0"/>
          </a:p>
        </p:txBody>
      </p:sp>
    </p:spTree>
    <p:extLst>
      <p:ext uri="{BB962C8B-B14F-4D97-AF65-F5344CB8AC3E}">
        <p14:creationId xmlns:p14="http://schemas.microsoft.com/office/powerpoint/2010/main" val="1799695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Ceph</a:t>
            </a:r>
            <a:r>
              <a:rPr lang="zh-CN" altLang="en-US" dirty="0"/>
              <a:t>的命名空间是 </a:t>
            </a:r>
            <a:r>
              <a:rPr lang="en-US" altLang="zh-CN" dirty="0"/>
              <a:t>(</a:t>
            </a:r>
            <a:r>
              <a:rPr lang="en-US" dirty="0"/>
              <a:t>Pool, Object)，</a:t>
            </a:r>
            <a:r>
              <a:rPr lang="zh-CN" altLang="en-US" dirty="0"/>
              <a:t>每个</a:t>
            </a:r>
            <a:r>
              <a:rPr lang="en-US" dirty="0"/>
              <a:t>Object</a:t>
            </a:r>
            <a:r>
              <a:rPr lang="zh-CN" altLang="en-US" dirty="0"/>
              <a:t>都会映射到一组</a:t>
            </a:r>
            <a:r>
              <a:rPr lang="en-US" dirty="0"/>
              <a:t>OSD</a:t>
            </a:r>
            <a:r>
              <a:rPr lang="zh-CN" altLang="en-US" dirty="0"/>
              <a:t>中</a:t>
            </a:r>
            <a:r>
              <a:rPr lang="en-US" altLang="zh-CN" dirty="0"/>
              <a:t>(</a:t>
            </a:r>
            <a:r>
              <a:rPr lang="zh-CN" altLang="en-US" dirty="0"/>
              <a:t>由这组</a:t>
            </a:r>
            <a:r>
              <a:rPr lang="en-US" dirty="0"/>
              <a:t>OSD</a:t>
            </a:r>
            <a:r>
              <a:rPr lang="zh-CN" altLang="en-US" dirty="0"/>
              <a:t>保存这个</a:t>
            </a:r>
            <a:r>
              <a:rPr lang="en-US" dirty="0"/>
              <a:t>Object)：</a:t>
            </a:r>
          </a:p>
          <a:p>
            <a:r>
              <a:rPr lang="en-US" dirty="0"/>
              <a:t>(Pool, Object) → (Pool, PG) → OSD set → Disk</a:t>
            </a:r>
          </a:p>
          <a:p>
            <a:endParaRPr lang="en-US" dirty="0"/>
          </a:p>
          <a:p>
            <a:r>
              <a:rPr lang="en-US" dirty="0" err="1"/>
              <a:t>Ceph</a:t>
            </a:r>
            <a:r>
              <a:rPr lang="zh-CN" altLang="en-US" dirty="0"/>
              <a:t>中</a:t>
            </a:r>
            <a:r>
              <a:rPr lang="en-US" dirty="0"/>
              <a:t>Pools</a:t>
            </a:r>
            <a:r>
              <a:rPr lang="zh-CN" altLang="en-US" dirty="0"/>
              <a:t>的属性有：</a:t>
            </a:r>
          </a:p>
          <a:p>
            <a:pPr marL="628650" lvl="1" indent="-171450">
              <a:buFont typeface="Arial" panose="020B0604020202020204" pitchFamily="34" charset="0"/>
              <a:buChar char="•"/>
            </a:pPr>
            <a:r>
              <a:rPr lang="en-US" dirty="0"/>
              <a:t>Object</a:t>
            </a:r>
            <a:r>
              <a:rPr lang="zh-CN" altLang="en-US" dirty="0"/>
              <a:t>的副本数</a:t>
            </a:r>
          </a:p>
          <a:p>
            <a:pPr marL="628650" lvl="1" indent="-171450">
              <a:buFont typeface="Arial" panose="020B0604020202020204" pitchFamily="34" charset="0"/>
              <a:buChar char="•"/>
            </a:pPr>
            <a:r>
              <a:rPr lang="en-US" dirty="0"/>
              <a:t>Placement Groups</a:t>
            </a:r>
            <a:r>
              <a:rPr lang="zh-CN" altLang="en-US" dirty="0"/>
              <a:t>的数量</a:t>
            </a:r>
          </a:p>
          <a:p>
            <a:pPr marL="628650" lvl="1" indent="-171450">
              <a:buFont typeface="Arial" panose="020B0604020202020204" pitchFamily="34" charset="0"/>
              <a:buChar char="•"/>
            </a:pPr>
            <a:r>
              <a:rPr lang="zh-CN" altLang="en-US" dirty="0"/>
              <a:t>所使用的</a:t>
            </a:r>
            <a:r>
              <a:rPr lang="en-US" dirty="0"/>
              <a:t>CRUSH Ruleset</a:t>
            </a:r>
          </a:p>
          <a:p>
            <a:r>
              <a:rPr lang="en-US" dirty="0"/>
              <a:t>(Pool, PG) → OSD set </a:t>
            </a:r>
            <a:r>
              <a:rPr lang="zh-CN" altLang="en-US" dirty="0"/>
              <a:t>的映射由四个因素决定：</a:t>
            </a:r>
          </a:p>
          <a:p>
            <a:endParaRPr lang="zh-CN" altLang="en-US" dirty="0"/>
          </a:p>
          <a:p>
            <a:r>
              <a:rPr lang="en-US" dirty="0"/>
              <a:t>CRUSH</a:t>
            </a:r>
            <a:r>
              <a:rPr lang="zh-CN" altLang="en-US" dirty="0"/>
              <a:t>算法：一种伪随机算法。</a:t>
            </a:r>
          </a:p>
          <a:p>
            <a:r>
              <a:rPr lang="en-US" dirty="0"/>
              <a:t>OSD MAP：</a:t>
            </a:r>
            <a:r>
              <a:rPr lang="zh-CN" altLang="en-US" dirty="0"/>
              <a:t>包含当前所有</a:t>
            </a:r>
            <a:r>
              <a:rPr lang="en-US" dirty="0"/>
              <a:t>Pool</a:t>
            </a:r>
            <a:r>
              <a:rPr lang="zh-CN" altLang="en-US" dirty="0"/>
              <a:t>的状态和所有</a:t>
            </a:r>
            <a:r>
              <a:rPr lang="en-US" dirty="0"/>
              <a:t>OSD</a:t>
            </a:r>
            <a:r>
              <a:rPr lang="zh-CN" altLang="en-US" dirty="0"/>
              <a:t>的状态。</a:t>
            </a:r>
          </a:p>
          <a:p>
            <a:r>
              <a:rPr lang="en-US" dirty="0"/>
              <a:t>CRUSH MAP：</a:t>
            </a:r>
            <a:r>
              <a:rPr lang="zh-CN" altLang="en-US" dirty="0"/>
              <a:t>包含当前磁盘、服务器、机架的层级结构。</a:t>
            </a:r>
          </a:p>
          <a:p>
            <a:r>
              <a:rPr lang="en-US" dirty="0"/>
              <a:t>CRUSH Rules：</a:t>
            </a:r>
            <a:r>
              <a:rPr lang="zh-CN" altLang="en-US" dirty="0"/>
              <a:t>数据映射的策略。这些策略可以灵活的设置</a:t>
            </a:r>
            <a:r>
              <a:rPr lang="en-US" dirty="0"/>
              <a:t>object</a:t>
            </a:r>
            <a:r>
              <a:rPr lang="zh-CN" altLang="en-US" dirty="0"/>
              <a:t>存放的区域。比如可以指定 </a:t>
            </a:r>
            <a:r>
              <a:rPr lang="en-US" dirty="0"/>
              <a:t>pool1</a:t>
            </a:r>
            <a:r>
              <a:rPr lang="zh-CN" altLang="en-US" dirty="0"/>
              <a:t>中所有</a:t>
            </a:r>
            <a:r>
              <a:rPr lang="en-US" dirty="0" err="1"/>
              <a:t>objecst</a:t>
            </a:r>
            <a:r>
              <a:rPr lang="zh-CN" altLang="en-US" dirty="0"/>
              <a:t>放置在机架</a:t>
            </a:r>
            <a:r>
              <a:rPr lang="en-US" altLang="zh-CN" dirty="0"/>
              <a:t>1</a:t>
            </a:r>
            <a:r>
              <a:rPr lang="zh-CN" altLang="en-US" dirty="0"/>
              <a:t>上，所有</a:t>
            </a:r>
            <a:r>
              <a:rPr lang="en-US" dirty="0"/>
              <a:t>objects</a:t>
            </a:r>
            <a:r>
              <a:rPr lang="zh-CN" altLang="en-US" dirty="0"/>
              <a:t>的第</a:t>
            </a:r>
            <a:r>
              <a:rPr lang="en-US" altLang="zh-CN" dirty="0"/>
              <a:t>1</a:t>
            </a:r>
            <a:r>
              <a:rPr lang="zh-CN" altLang="en-US" dirty="0"/>
              <a:t>个副本放置在机架</a:t>
            </a:r>
            <a:r>
              <a:rPr lang="en-US" altLang="zh-CN" dirty="0"/>
              <a:t>1</a:t>
            </a:r>
            <a:r>
              <a:rPr lang="zh-CN" altLang="en-US" dirty="0"/>
              <a:t>上的服务器</a:t>
            </a:r>
            <a:r>
              <a:rPr lang="en-US" dirty="0"/>
              <a:t>A</a:t>
            </a:r>
            <a:r>
              <a:rPr lang="zh-CN" altLang="en-US" dirty="0"/>
              <a:t>上，第</a:t>
            </a:r>
            <a:r>
              <a:rPr lang="en-US" altLang="zh-CN" dirty="0"/>
              <a:t>2</a:t>
            </a:r>
            <a:r>
              <a:rPr lang="zh-CN" altLang="en-US" dirty="0"/>
              <a:t>个副本分布在机架</a:t>
            </a:r>
            <a:r>
              <a:rPr lang="en-US" altLang="zh-CN" dirty="0"/>
              <a:t>1</a:t>
            </a:r>
            <a:r>
              <a:rPr lang="zh-CN" altLang="en-US" dirty="0"/>
              <a:t>上的服务器</a:t>
            </a:r>
            <a:r>
              <a:rPr lang="en-US" dirty="0"/>
              <a:t>B</a:t>
            </a:r>
            <a:r>
              <a:rPr lang="zh-CN" altLang="en-US" dirty="0"/>
              <a:t>上。 </a:t>
            </a:r>
            <a:r>
              <a:rPr lang="en-US" dirty="0"/>
              <a:t>pool2</a:t>
            </a:r>
            <a:r>
              <a:rPr lang="zh-CN" altLang="en-US" dirty="0"/>
              <a:t>中所有的</a:t>
            </a:r>
            <a:r>
              <a:rPr lang="en-US" dirty="0"/>
              <a:t>object</a:t>
            </a:r>
            <a:r>
              <a:rPr lang="zh-CN" altLang="en-US" dirty="0"/>
              <a:t>分布在机架</a:t>
            </a:r>
            <a:r>
              <a:rPr lang="en-US" altLang="zh-CN" dirty="0"/>
              <a:t>2</a:t>
            </a:r>
            <a:r>
              <a:rPr lang="zh-CN" altLang="en-US" dirty="0"/>
              <a:t>、</a:t>
            </a:r>
            <a:r>
              <a:rPr lang="en-US" altLang="zh-CN" dirty="0"/>
              <a:t>3</a:t>
            </a:r>
            <a:r>
              <a:rPr lang="zh-CN" altLang="en-US" dirty="0"/>
              <a:t>、</a:t>
            </a:r>
            <a:r>
              <a:rPr lang="en-US" altLang="zh-CN" dirty="0"/>
              <a:t>4</a:t>
            </a:r>
            <a:r>
              <a:rPr lang="zh-CN" altLang="en-US" dirty="0"/>
              <a:t>上，所有</a:t>
            </a:r>
            <a:r>
              <a:rPr lang="en-US" dirty="0"/>
              <a:t>Object</a:t>
            </a:r>
            <a:r>
              <a:rPr lang="zh-CN" altLang="en-US" dirty="0"/>
              <a:t>的第</a:t>
            </a:r>
            <a:r>
              <a:rPr lang="en-US" altLang="zh-CN" dirty="0"/>
              <a:t>1</a:t>
            </a:r>
            <a:r>
              <a:rPr lang="zh-CN" altLang="en-US" dirty="0"/>
              <a:t>个副本分布在机架</a:t>
            </a:r>
            <a:r>
              <a:rPr lang="en-US" altLang="zh-CN" dirty="0"/>
              <a:t>2</a:t>
            </a:r>
            <a:r>
              <a:rPr lang="zh-CN" altLang="en-US" dirty="0"/>
              <a:t>的服务器上，第</a:t>
            </a:r>
            <a:r>
              <a:rPr lang="en-US" altLang="zh-CN" dirty="0"/>
              <a:t>2</a:t>
            </a:r>
            <a:r>
              <a:rPr lang="zh-CN" altLang="en-US" dirty="0"/>
              <a:t>个副本分布在机架</a:t>
            </a:r>
            <a:r>
              <a:rPr lang="en-US" altLang="zh-CN" dirty="0"/>
              <a:t>3</a:t>
            </a:r>
            <a:r>
              <a:rPr lang="zh-CN" altLang="en-US" dirty="0"/>
              <a:t>的服 器上，第</a:t>
            </a:r>
            <a:r>
              <a:rPr lang="en-US" altLang="zh-CN" dirty="0"/>
              <a:t>3</a:t>
            </a:r>
            <a:r>
              <a:rPr lang="zh-CN" altLang="en-US" dirty="0"/>
              <a:t>个副本分布在机架</a:t>
            </a:r>
            <a:r>
              <a:rPr lang="en-US" altLang="zh-CN" dirty="0"/>
              <a:t>4</a:t>
            </a:r>
            <a:r>
              <a:rPr lang="zh-CN" altLang="en-US" dirty="0"/>
              <a:t>的服务器上。</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9</a:t>
            </a:fld>
            <a:endParaRPr lang="en-US"/>
          </a:p>
        </p:txBody>
      </p:sp>
    </p:spTree>
    <p:extLst>
      <p:ext uri="{BB962C8B-B14F-4D97-AF65-F5344CB8AC3E}">
        <p14:creationId xmlns:p14="http://schemas.microsoft.com/office/powerpoint/2010/main" val="17349552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transforming 3D coordinates to 2D coordinates is managed by the graphics pipeline of OpenGL. The graphics pipeline can be divided into two large parts: the first transforms your 3D coordinates into 2D coordinates and the second part transforms the 2D coordinates into actual colored pixels.</a:t>
            </a:r>
          </a:p>
          <a:p>
            <a:r>
              <a:rPr lang="en-US" dirty="0"/>
              <a:t>GLFW: GLFW is a library, written in C, specifically targeted at OpenGL providing the bare necessities required for rendering goodies to the screen. It allows us to create an OpenGL context, define window parameters and handle user input which is all that we need.</a:t>
            </a:r>
          </a:p>
          <a:p>
            <a:r>
              <a:rPr lang="en-US" dirty="0"/>
              <a:t>GLAD: Since OpenGL is a standard/specification it is up to the driver manufacturer to implement the specification to a driver that the specific graphics card supports. GLAD uses a web service where we can tell GLAD for which version of OpenGL we’d like to define and load all relevant OpenGL functions according to that version.</a:t>
            </a:r>
          </a:p>
        </p:txBody>
      </p:sp>
      <p:sp>
        <p:nvSpPr>
          <p:cNvPr id="4" name="Slide Number Placeholder 3"/>
          <p:cNvSpPr>
            <a:spLocks noGrp="1"/>
          </p:cNvSpPr>
          <p:nvPr>
            <p:ph type="sldNum" sz="quarter" idx="5"/>
          </p:nvPr>
        </p:nvSpPr>
        <p:spPr/>
        <p:txBody>
          <a:bodyPr/>
          <a:lstStyle/>
          <a:p>
            <a:fld id="{D5939589-3E79-4C82-AA4A-FE78234FAA59}" type="slidenum">
              <a:rPr lang="en-US" smtClean="0"/>
              <a:t>91</a:t>
            </a:fld>
            <a:endParaRPr lang="en-US" dirty="0"/>
          </a:p>
        </p:txBody>
      </p:sp>
    </p:spTree>
    <p:extLst>
      <p:ext uri="{BB962C8B-B14F-4D97-AF65-F5344CB8AC3E}">
        <p14:creationId xmlns:p14="http://schemas.microsoft.com/office/powerpoint/2010/main" val="13656636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222226"/>
                </a:solidFill>
                <a:effectLst/>
                <a:latin typeface="PingFang SC"/>
              </a:rPr>
              <a:t>虚拟网络技术系列介绍汇总</a:t>
            </a:r>
            <a:r>
              <a:rPr lang="en-US" altLang="zh-CN" b="1" i="0" dirty="0">
                <a:solidFill>
                  <a:srgbClr val="222226"/>
                </a:solidFill>
                <a:effectLst/>
                <a:latin typeface="PingFang SC"/>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222226"/>
                </a:solidFill>
                <a:effectLst/>
                <a:latin typeface="PingFang SC"/>
              </a:rPr>
              <a:t>https://blog.csdn.net/feng_zi0yhv/article/details/125845866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222226"/>
                </a:solidFill>
                <a:effectLst/>
                <a:latin typeface="PingFang SC"/>
              </a:rPr>
              <a:t>https://developers.redhat.com/blog/2018/10/22/introduction-to-linux-interfaces-for-virtual-networking#bonded_interface</a:t>
            </a:r>
          </a:p>
          <a:p>
            <a:r>
              <a:rPr lang="en-US" dirty="0"/>
              <a:t>Ip link add dev </a:t>
            </a:r>
            <a:r>
              <a:rPr lang="en-US" dirty="0" err="1"/>
              <a:t>VirtualInterfaceName</a:t>
            </a:r>
            <a:r>
              <a:rPr lang="en-US" dirty="0"/>
              <a:t> type </a:t>
            </a:r>
            <a:r>
              <a:rPr lang="en-US" dirty="0" err="1"/>
              <a:t>vcan</a:t>
            </a:r>
            <a:r>
              <a:rPr lang="en-US" dirty="0"/>
              <a:t> | </a:t>
            </a:r>
            <a:r>
              <a:rPr lang="en-US" dirty="0" err="1"/>
              <a:t>vlan</a:t>
            </a:r>
            <a:r>
              <a:rPr lang="en-US" dirty="0"/>
              <a:t> | </a:t>
            </a:r>
            <a:r>
              <a:rPr lang="en-US" dirty="0" err="1"/>
              <a:t>vxlan</a:t>
            </a:r>
            <a:r>
              <a:rPr lang="en-US" dirty="0"/>
              <a:t> | </a:t>
            </a:r>
            <a:r>
              <a:rPr lang="en-US" dirty="0" err="1"/>
              <a:t>macvlan</a:t>
            </a:r>
            <a:r>
              <a:rPr lang="en-US" dirty="0"/>
              <a:t> | …</a:t>
            </a:r>
          </a:p>
          <a:p>
            <a:r>
              <a:rPr lang="en-US" dirty="0"/>
              <a:t>Ip </a:t>
            </a:r>
            <a:r>
              <a:rPr lang="en-US" dirty="0" err="1"/>
              <a:t>addr</a:t>
            </a:r>
            <a:r>
              <a:rPr lang="en-US" dirty="0"/>
              <a:t> add CIDR_IP dev </a:t>
            </a:r>
            <a:r>
              <a:rPr lang="en-US" dirty="0" err="1"/>
              <a:t>VirtualInterfaceName</a:t>
            </a:r>
            <a:endParaRPr lang="en-US" dirty="0"/>
          </a:p>
          <a:p>
            <a:r>
              <a:rPr lang="en-US" dirty="0"/>
              <a:t>Ip link set </a:t>
            </a:r>
            <a:r>
              <a:rPr lang="en-US" dirty="0" err="1"/>
              <a:t>VirtualInterfaceName</a:t>
            </a:r>
            <a:r>
              <a:rPr lang="en-US" dirty="0"/>
              <a:t>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Standard Command Usages: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KVM </a:t>
            </a:r>
            <a:r>
              <a:rPr lang="zh-CN" altLang="en-US" dirty="0"/>
              <a:t>虚拟机网络部分</a:t>
            </a:r>
            <a:r>
              <a:rPr lang="en-US" altLang="zh-CN" dirty="0"/>
              <a:t>: https://blog.csdn.net/weixin_43391310/article/details/104769357</a:t>
            </a:r>
          </a:p>
          <a:p>
            <a:endParaRPr lang="en-US" dirty="0"/>
          </a:p>
          <a:p>
            <a:r>
              <a:rPr lang="en-US" b="0" i="0" dirty="0" err="1">
                <a:solidFill>
                  <a:srgbClr val="000000"/>
                </a:solidFill>
                <a:effectLst/>
                <a:latin typeface="Inter"/>
              </a:rPr>
              <a:t>eBPF</a:t>
            </a:r>
            <a:r>
              <a:rPr lang="en-US" b="0" i="0" dirty="0">
                <a:solidFill>
                  <a:srgbClr val="000000"/>
                </a:solidFill>
                <a:effectLst/>
                <a:latin typeface="Inter"/>
              </a:rPr>
              <a:t> profits: service / pod / container identity</a:t>
            </a:r>
          </a:p>
          <a:p>
            <a:r>
              <a:rPr lang="en-US" dirty="0"/>
              <a:t>modern application protocols such as REST/HTTP, </a:t>
            </a:r>
            <a:r>
              <a:rPr lang="en-US" dirty="0" err="1"/>
              <a:t>gRPC</a:t>
            </a:r>
            <a:r>
              <a:rPr lang="en-US" dirty="0"/>
              <a:t> and Kafka</a:t>
            </a:r>
          </a:p>
        </p:txBody>
      </p:sp>
      <p:sp>
        <p:nvSpPr>
          <p:cNvPr id="4" name="Slide Number Placeholder 3"/>
          <p:cNvSpPr>
            <a:spLocks noGrp="1"/>
          </p:cNvSpPr>
          <p:nvPr>
            <p:ph type="sldNum" sz="quarter" idx="5"/>
          </p:nvPr>
        </p:nvSpPr>
        <p:spPr/>
        <p:txBody>
          <a:bodyPr/>
          <a:lstStyle/>
          <a:p>
            <a:fld id="{D5939589-3E79-4C82-AA4A-FE78234FAA59}" type="slidenum">
              <a:rPr lang="en-US" smtClean="0"/>
              <a:t>93</a:t>
            </a:fld>
            <a:endParaRPr lang="en-US" dirty="0"/>
          </a:p>
        </p:txBody>
      </p:sp>
    </p:spTree>
    <p:extLst>
      <p:ext uri="{BB962C8B-B14F-4D97-AF65-F5344CB8AC3E}">
        <p14:creationId xmlns:p14="http://schemas.microsoft.com/office/powerpoint/2010/main" val="7914494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94</a:t>
            </a:fld>
            <a:endParaRPr lang="en-US" dirty="0"/>
          </a:p>
        </p:txBody>
      </p:sp>
    </p:spTree>
    <p:extLst>
      <p:ext uri="{BB962C8B-B14F-4D97-AF65-F5344CB8AC3E}">
        <p14:creationId xmlns:p14="http://schemas.microsoft.com/office/powerpoint/2010/main" val="3901924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link add dev </a:t>
            </a:r>
            <a:r>
              <a:rPr lang="en-US" dirty="0" err="1"/>
              <a:t>VirtualInterfaceName</a:t>
            </a:r>
            <a:r>
              <a:rPr lang="en-US" dirty="0"/>
              <a:t> type </a:t>
            </a:r>
            <a:r>
              <a:rPr lang="en-US" dirty="0" err="1"/>
              <a:t>vcan</a:t>
            </a:r>
            <a:r>
              <a:rPr lang="en-US" dirty="0"/>
              <a:t> | </a:t>
            </a:r>
            <a:r>
              <a:rPr lang="en-US" dirty="0" err="1"/>
              <a:t>vlan</a:t>
            </a:r>
            <a:r>
              <a:rPr lang="en-US" dirty="0"/>
              <a:t> | </a:t>
            </a:r>
            <a:r>
              <a:rPr lang="en-US" dirty="0" err="1"/>
              <a:t>vxlan</a:t>
            </a:r>
            <a:r>
              <a:rPr lang="en-US" dirty="0"/>
              <a:t> | </a:t>
            </a:r>
            <a:r>
              <a:rPr lang="en-US" dirty="0" err="1"/>
              <a:t>macvlan</a:t>
            </a:r>
            <a:r>
              <a:rPr lang="en-US" dirty="0"/>
              <a:t> | …</a:t>
            </a:r>
          </a:p>
          <a:p>
            <a:r>
              <a:rPr lang="en-US" dirty="0"/>
              <a:t>Ip </a:t>
            </a:r>
            <a:r>
              <a:rPr lang="en-US" dirty="0" err="1"/>
              <a:t>addr</a:t>
            </a:r>
            <a:r>
              <a:rPr lang="en-US" dirty="0"/>
              <a:t> add CIDR_IP dev </a:t>
            </a:r>
            <a:r>
              <a:rPr lang="en-US" dirty="0" err="1"/>
              <a:t>VirtualInterfaceName</a:t>
            </a:r>
            <a:endParaRPr lang="en-US" dirty="0"/>
          </a:p>
          <a:p>
            <a:r>
              <a:rPr lang="en-US" dirty="0"/>
              <a:t>Ip link set </a:t>
            </a:r>
            <a:r>
              <a:rPr lang="en-US" dirty="0" err="1"/>
              <a:t>VirtualInterfaceName</a:t>
            </a:r>
            <a:r>
              <a:rPr lang="en-US" dirty="0"/>
              <a:t> up</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95</a:t>
            </a:fld>
            <a:endParaRPr lang="en-US" dirty="0"/>
          </a:p>
        </p:txBody>
      </p:sp>
    </p:spTree>
    <p:extLst>
      <p:ext uri="{BB962C8B-B14F-4D97-AF65-F5344CB8AC3E}">
        <p14:creationId xmlns:p14="http://schemas.microsoft.com/office/powerpoint/2010/main" val="41950837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r>
              <a:rPr lang="en-US" dirty="0"/>
              <a:t>https://www.toutiao.com/article/7016529182477910536/?channel=&amp;source=search_tab</a:t>
            </a:r>
          </a:p>
          <a:p>
            <a:r>
              <a:rPr lang="en-US" dirty="0"/>
              <a:t>https://developers.redhat.com/blog/2018/10/22/introduction-to-linux-interfaces-for-virtual-networking#</a:t>
            </a:r>
          </a:p>
        </p:txBody>
      </p:sp>
      <p:sp>
        <p:nvSpPr>
          <p:cNvPr id="4" name="Slide Number Placeholder 3"/>
          <p:cNvSpPr>
            <a:spLocks noGrp="1"/>
          </p:cNvSpPr>
          <p:nvPr>
            <p:ph type="sldNum" sz="quarter" idx="5"/>
          </p:nvPr>
        </p:nvSpPr>
        <p:spPr/>
        <p:txBody>
          <a:bodyPr/>
          <a:lstStyle/>
          <a:p>
            <a:fld id="{D5939589-3E79-4C82-AA4A-FE78234FAA59}" type="slidenum">
              <a:rPr lang="en-US" smtClean="0"/>
              <a:t>97</a:t>
            </a:fld>
            <a:endParaRPr lang="en-US" dirty="0"/>
          </a:p>
        </p:txBody>
      </p:sp>
    </p:spTree>
    <p:extLst>
      <p:ext uri="{BB962C8B-B14F-4D97-AF65-F5344CB8AC3E}">
        <p14:creationId xmlns:p14="http://schemas.microsoft.com/office/powerpoint/2010/main" val="40941976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92929"/>
                </a:solidFill>
                <a:effectLst/>
                <a:latin typeface="sohne"/>
              </a:rPr>
              <a:t>Installing Cilium on Kubernetes in a fast and efficient way</a:t>
            </a:r>
            <a:r>
              <a:rPr lang="en-US" dirty="0"/>
              <a:t>: https://itnext.io/installing-cilium-on-kubernetes-in-a-fast-and-efficient-way-dbcb79ce9699</a:t>
            </a:r>
          </a:p>
        </p:txBody>
      </p:sp>
      <p:sp>
        <p:nvSpPr>
          <p:cNvPr id="4" name="Slide Number Placeholder 3"/>
          <p:cNvSpPr>
            <a:spLocks noGrp="1"/>
          </p:cNvSpPr>
          <p:nvPr>
            <p:ph type="sldNum" sz="quarter" idx="5"/>
          </p:nvPr>
        </p:nvSpPr>
        <p:spPr/>
        <p:txBody>
          <a:bodyPr/>
          <a:lstStyle/>
          <a:p>
            <a:fld id="{D5939589-3E79-4C82-AA4A-FE78234FAA59}" type="slidenum">
              <a:rPr lang="en-US" smtClean="0"/>
              <a:t>101</a:t>
            </a:fld>
            <a:endParaRPr lang="en-US" dirty="0"/>
          </a:p>
        </p:txBody>
      </p:sp>
    </p:spTree>
    <p:extLst>
      <p:ext uri="{BB962C8B-B14F-4D97-AF65-F5344CB8AC3E}">
        <p14:creationId xmlns:p14="http://schemas.microsoft.com/office/powerpoint/2010/main" val="29905928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22222"/>
                </a:solidFill>
                <a:effectLst/>
                <a:latin typeface="Helvetica Neue"/>
              </a:rPr>
              <a:t>use Cilium to fully replace </a:t>
            </a:r>
            <a:r>
              <a:rPr lang="en-US" b="0" dirty="0" err="1">
                <a:solidFill>
                  <a:srgbClr val="222222"/>
                </a:solidFill>
                <a:effectLst/>
                <a:latin typeface="Helvetica Neue"/>
              </a:rPr>
              <a:t>kube</a:t>
            </a:r>
            <a:r>
              <a:rPr lang="en-US" b="0" dirty="0">
                <a:solidFill>
                  <a:srgbClr val="222222"/>
                </a:solidFill>
                <a:effectLst/>
                <a:latin typeface="Helvetica Neue"/>
              </a:rPr>
              <a:t>-proxy: https://www.yfdou.com/archives/use-Cilium-to-fully-replace-kube-proxy.html</a:t>
            </a:r>
            <a:endParaRPr lang="en-US" dirty="0"/>
          </a:p>
          <a:p>
            <a:endParaRPr lang="en-US" dirty="0"/>
          </a:p>
          <a:p>
            <a:r>
              <a:rPr lang="en-US" dirty="0"/>
              <a:t>$ curl -L --remote-name-all https://github.com/cilium/cilium-cli/releases/latest/download/cilium-linux-amd64.tar.gz{,.sha256sum}</a:t>
            </a:r>
          </a:p>
          <a:p>
            <a:r>
              <a:rPr lang="en-US" dirty="0"/>
              <a:t>$ sha256sum --check cilium-linux-amd64.tar.gz.sha256sum</a:t>
            </a:r>
          </a:p>
          <a:p>
            <a:r>
              <a:rPr lang="en-US" dirty="0"/>
              <a:t>$ </a:t>
            </a:r>
            <a:r>
              <a:rPr lang="en-US" dirty="0" err="1"/>
              <a:t>sudo</a:t>
            </a:r>
            <a:r>
              <a:rPr lang="en-US" dirty="0"/>
              <a:t> tar </a:t>
            </a:r>
            <a:r>
              <a:rPr lang="en-US" dirty="0" err="1"/>
              <a:t>xzvfC</a:t>
            </a:r>
            <a:r>
              <a:rPr lang="en-US" dirty="0"/>
              <a:t> cilium-linux-amd64.tar.gz /</a:t>
            </a:r>
            <a:r>
              <a:rPr lang="en-US" dirty="0" err="1"/>
              <a:t>usr</a:t>
            </a:r>
            <a:r>
              <a:rPr lang="en-US" dirty="0"/>
              <a:t>/local/bin</a:t>
            </a:r>
          </a:p>
          <a:p>
            <a:r>
              <a:rPr lang="en-US" dirty="0"/>
              <a:t>$ rm cilium-linux-amd64.tar.gz{,.sha256sum}</a:t>
            </a:r>
          </a:p>
        </p:txBody>
      </p:sp>
      <p:sp>
        <p:nvSpPr>
          <p:cNvPr id="4" name="Slide Number Placeholder 3"/>
          <p:cNvSpPr>
            <a:spLocks noGrp="1"/>
          </p:cNvSpPr>
          <p:nvPr>
            <p:ph type="sldNum" sz="quarter" idx="5"/>
          </p:nvPr>
        </p:nvSpPr>
        <p:spPr/>
        <p:txBody>
          <a:bodyPr/>
          <a:lstStyle/>
          <a:p>
            <a:fld id="{D5939589-3E79-4C82-AA4A-FE78234FAA59}" type="slidenum">
              <a:rPr lang="en-US" smtClean="0"/>
              <a:t>102</a:t>
            </a:fld>
            <a:endParaRPr lang="en-US" dirty="0"/>
          </a:p>
        </p:txBody>
      </p:sp>
    </p:spTree>
    <p:extLst>
      <p:ext uri="{BB962C8B-B14F-4D97-AF65-F5344CB8AC3E}">
        <p14:creationId xmlns:p14="http://schemas.microsoft.com/office/powerpoint/2010/main" val="5924942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Calico</a:t>
            </a:r>
            <a:r>
              <a:rPr lang="zh-CN" altLang="en-US" sz="1200" dirty="0"/>
              <a:t>策略实践</a:t>
            </a:r>
            <a:r>
              <a:rPr lang="en-US" altLang="zh-CN" sz="1200" dirty="0"/>
              <a:t>(</a:t>
            </a:r>
            <a:r>
              <a:rPr lang="en-US" sz="1200" dirty="0"/>
              <a:t>BGP、RR、IPIP): https://blog.51cto.com/u_14143894/2463392</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103</a:t>
            </a:fld>
            <a:endParaRPr lang="en-US" dirty="0"/>
          </a:p>
        </p:txBody>
      </p:sp>
    </p:spTree>
    <p:extLst>
      <p:ext uri="{BB962C8B-B14F-4D97-AF65-F5344CB8AC3E}">
        <p14:creationId xmlns:p14="http://schemas.microsoft.com/office/powerpoint/2010/main" val="36755722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Calico</a:t>
            </a:r>
            <a:r>
              <a:rPr lang="zh-CN" altLang="en-US" sz="1200" dirty="0"/>
              <a:t>策略实践</a:t>
            </a:r>
            <a:r>
              <a:rPr lang="en-US" altLang="zh-CN" sz="1200" dirty="0"/>
              <a:t>(</a:t>
            </a:r>
            <a:r>
              <a:rPr lang="en-US" sz="1200" dirty="0"/>
              <a:t>BGP、RR、IPIP): https://blog.51cto.com/u_14143894/2463392</a:t>
            </a:r>
          </a:p>
          <a:p>
            <a:r>
              <a:rPr lang="en-US" dirty="0"/>
              <a:t>http://val.intel.com/bi/training/</a:t>
            </a:r>
          </a:p>
          <a:p>
            <a:endParaRPr lang="en-US" dirty="0"/>
          </a:p>
          <a:p>
            <a:r>
              <a:rPr lang="zh-CN" altLang="en-US" dirty="0"/>
              <a:t>实施</a:t>
            </a:r>
            <a:r>
              <a:rPr lang="en-US" altLang="zh-CN" dirty="0"/>
              <a:t>RR</a:t>
            </a:r>
            <a:r>
              <a:rPr lang="zh-CN" altLang="en-US" dirty="0"/>
              <a:t>策略的方法</a:t>
            </a:r>
            <a:r>
              <a:rPr lang="en-US" altLang="zh-CN" dirty="0"/>
              <a:t>:</a:t>
            </a:r>
          </a:p>
          <a:p>
            <a:pPr marL="0" indent="0">
              <a:buNone/>
            </a:pPr>
            <a:r>
              <a:rPr lang="en-US" altLang="zh-CN" dirty="0"/>
              <a:t>1. </a:t>
            </a:r>
            <a:r>
              <a:rPr lang="zh-CN" altLang="en-US" dirty="0"/>
              <a:t>关闭 </a:t>
            </a:r>
            <a:r>
              <a:rPr lang="en-US" dirty="0"/>
              <a:t>node-to-node BGP</a:t>
            </a:r>
            <a:r>
              <a:rPr lang="zh-CN" altLang="en-US" dirty="0"/>
              <a:t>网格</a:t>
            </a:r>
            <a:endParaRPr lang="en-US" altLang="zh-CN" dirty="0"/>
          </a:p>
          <a:p>
            <a:pPr marL="0" indent="0">
              <a:buNone/>
            </a:pPr>
            <a:r>
              <a:rPr lang="en-US" altLang="zh-CN" dirty="0" err="1"/>
              <a:t>bgp.yaml</a:t>
            </a:r>
            <a:r>
              <a:rPr lang="en-US" altLang="zh-CN" dirty="0"/>
              <a:t> </a:t>
            </a:r>
          </a:p>
          <a:p>
            <a:pPr marL="0" indent="0">
              <a:buNone/>
            </a:pPr>
            <a:r>
              <a:rPr lang="en-US" altLang="zh-CN" dirty="0"/>
              <a:t>======</a:t>
            </a:r>
          </a:p>
          <a:p>
            <a:pPr marL="0" indent="0">
              <a:buNone/>
            </a:pPr>
            <a:r>
              <a:rPr lang="en-US" altLang="zh-CN" dirty="0"/>
              <a:t> </a:t>
            </a:r>
            <a:r>
              <a:rPr lang="en-US" altLang="zh-CN" dirty="0" err="1"/>
              <a:t>apiVersion</a:t>
            </a:r>
            <a:r>
              <a:rPr lang="en-US" altLang="zh-CN" dirty="0"/>
              <a:t>: projectcalico.org/v3</a:t>
            </a:r>
          </a:p>
          <a:p>
            <a:pPr marL="0" indent="0">
              <a:buNone/>
            </a:pPr>
            <a:r>
              <a:rPr lang="en-US" altLang="zh-CN" dirty="0"/>
              <a:t> kind: </a:t>
            </a:r>
            <a:r>
              <a:rPr lang="en-US" altLang="zh-CN" dirty="0" err="1"/>
              <a:t>BGPConfiguration</a:t>
            </a:r>
            <a:endParaRPr lang="en-US" altLang="zh-CN" dirty="0"/>
          </a:p>
          <a:p>
            <a:pPr marL="0" indent="0">
              <a:buNone/>
            </a:pPr>
            <a:r>
              <a:rPr lang="en-US" altLang="zh-CN" dirty="0"/>
              <a:t> metadata:</a:t>
            </a:r>
          </a:p>
          <a:p>
            <a:pPr marL="0" indent="0">
              <a:buNone/>
            </a:pPr>
            <a:r>
              <a:rPr lang="en-US" altLang="zh-CN" dirty="0"/>
              <a:t>   name: default</a:t>
            </a:r>
          </a:p>
          <a:p>
            <a:pPr marL="0" indent="0">
              <a:buNone/>
            </a:pPr>
            <a:r>
              <a:rPr lang="en-US" altLang="zh-CN" dirty="0"/>
              <a:t> spec:</a:t>
            </a:r>
          </a:p>
          <a:p>
            <a:pPr marL="0" indent="0">
              <a:buNone/>
            </a:pPr>
            <a:r>
              <a:rPr lang="en-US" altLang="zh-CN" dirty="0"/>
              <a:t>   </a:t>
            </a:r>
            <a:r>
              <a:rPr lang="en-US" altLang="zh-CN" dirty="0" err="1"/>
              <a:t>logSeverityScreen</a:t>
            </a:r>
            <a:r>
              <a:rPr lang="en-US" altLang="zh-CN" dirty="0"/>
              <a:t>: Info</a:t>
            </a:r>
          </a:p>
          <a:p>
            <a:pPr marL="0" indent="0">
              <a:buNone/>
            </a:pPr>
            <a:r>
              <a:rPr lang="en-US" altLang="zh-CN" b="1" dirty="0"/>
              <a:t>   </a:t>
            </a:r>
            <a:r>
              <a:rPr lang="en-US" altLang="zh-CN" b="1" dirty="0" err="1">
                <a:solidFill>
                  <a:srgbClr val="FF0000"/>
                </a:solidFill>
              </a:rPr>
              <a:t>nodeToNodeMeshEnabled</a:t>
            </a:r>
            <a:r>
              <a:rPr lang="en-US" altLang="zh-CN" b="1" dirty="0">
                <a:solidFill>
                  <a:srgbClr val="FF0000"/>
                </a:solidFill>
              </a:rPr>
              <a:t>: false</a:t>
            </a:r>
            <a:r>
              <a:rPr lang="en-US" altLang="zh-CN" b="1" dirty="0"/>
              <a:t>  </a:t>
            </a:r>
          </a:p>
          <a:p>
            <a:pPr marL="0" indent="0">
              <a:buNone/>
            </a:pPr>
            <a:r>
              <a:rPr lang="en-US" altLang="zh-CN" b="1" dirty="0"/>
              <a:t>   </a:t>
            </a:r>
            <a:r>
              <a:rPr lang="en-US" altLang="zh-CN" b="1" dirty="0" err="1"/>
              <a:t>asNumber</a:t>
            </a:r>
            <a:r>
              <a:rPr lang="en-US" altLang="zh-CN" b="1" dirty="0"/>
              <a:t>: 63400</a:t>
            </a:r>
          </a:p>
          <a:p>
            <a:pPr marL="0" indent="0">
              <a:buNone/>
            </a:pPr>
            <a:r>
              <a:rPr lang="en-US" altLang="zh-CN" b="1" dirty="0"/>
              <a:t>---------------------------------------</a:t>
            </a:r>
          </a:p>
          <a:p>
            <a:pPr marL="0" indent="0">
              <a:buNone/>
            </a:pPr>
            <a:r>
              <a:rPr lang="en-US" altLang="zh-CN" b="0" dirty="0" err="1"/>
              <a:t>calicoctl</a:t>
            </a:r>
            <a:r>
              <a:rPr lang="en-US" altLang="zh-CN" b="0" dirty="0"/>
              <a:t> get </a:t>
            </a:r>
            <a:r>
              <a:rPr lang="en-US" altLang="zh-CN" b="0" dirty="0" err="1"/>
              <a:t>bgpconfig</a:t>
            </a:r>
            <a:endParaRPr lang="en-US" altLang="zh-CN" b="0" dirty="0"/>
          </a:p>
          <a:p>
            <a:pPr marL="0" indent="0">
              <a:buNone/>
            </a:pPr>
            <a:r>
              <a:rPr lang="en-US" altLang="zh-CN" b="0" dirty="0" err="1"/>
              <a:t>calicoctl</a:t>
            </a:r>
            <a:r>
              <a:rPr lang="en-US" altLang="zh-CN" b="0" dirty="0"/>
              <a:t> get nodes --output=wide  /* </a:t>
            </a:r>
            <a:r>
              <a:rPr lang="zh-CN" altLang="en-US" b="0" dirty="0"/>
              <a:t>获取</a:t>
            </a:r>
            <a:r>
              <a:rPr lang="en-US" altLang="zh-CN" b="0" dirty="0"/>
              <a:t>ASN</a:t>
            </a:r>
            <a:r>
              <a:rPr lang="zh-CN" altLang="en-US" b="0" dirty="0"/>
              <a:t>号 </a:t>
            </a:r>
            <a:r>
              <a:rPr lang="en-US" altLang="zh-CN" b="0" dirty="0"/>
              <a:t>*/</a:t>
            </a:r>
          </a:p>
          <a:p>
            <a:pPr marL="228600" indent="-228600">
              <a:buAutoNum type="arabicPeriod"/>
            </a:pPr>
            <a:endParaRPr lang="en-US" altLang="zh-CN" dirty="0"/>
          </a:p>
          <a:p>
            <a:pPr marL="0" indent="0">
              <a:buNone/>
            </a:pPr>
            <a:r>
              <a:rPr lang="en-US" altLang="zh-CN" dirty="0"/>
              <a:t>2. </a:t>
            </a:r>
            <a:r>
              <a:rPr lang="zh-CN" altLang="en-US" dirty="0"/>
              <a:t>配置指定节点充当路由反射器</a:t>
            </a:r>
            <a:endParaRPr lang="en-US" altLang="zh-CN" dirty="0"/>
          </a:p>
          <a:p>
            <a:pPr marL="0" indent="0">
              <a:buNone/>
            </a:pPr>
            <a:r>
              <a:rPr lang="zh-CN" altLang="en-US" dirty="0"/>
              <a:t>给路由器反射器节点打标签</a:t>
            </a:r>
            <a:endParaRPr lang="en-US" altLang="zh-CN" dirty="0"/>
          </a:p>
          <a:p>
            <a:pPr marL="0" indent="0">
              <a:buNone/>
            </a:pPr>
            <a:r>
              <a:rPr lang="en-US" dirty="0" err="1"/>
              <a:t>kubectl</a:t>
            </a:r>
            <a:r>
              <a:rPr lang="en-US" dirty="0"/>
              <a:t> label node k8s-node1 route-reflector=true</a:t>
            </a:r>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939589-3E79-4C82-AA4A-FE78234FAA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0057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Calico</a:t>
            </a:r>
            <a:r>
              <a:rPr lang="zh-CN" altLang="en-US" sz="1200" dirty="0"/>
              <a:t>策略实践</a:t>
            </a:r>
            <a:r>
              <a:rPr lang="en-US" altLang="zh-CN" sz="1200" dirty="0"/>
              <a:t>(</a:t>
            </a:r>
            <a:r>
              <a:rPr lang="en-US" sz="1200" dirty="0"/>
              <a:t>BGP、RR、IPIP): https://blog.51cto.com/u_14143894/2463392</a:t>
            </a:r>
          </a:p>
          <a:p>
            <a:r>
              <a:rPr lang="en-US" dirty="0"/>
              <a:t>http://val.intel.com/bi/training/</a:t>
            </a:r>
          </a:p>
          <a:p>
            <a:endParaRPr lang="en-US" dirty="0"/>
          </a:p>
          <a:p>
            <a:r>
              <a:rPr lang="zh-CN" altLang="en-US" dirty="0"/>
              <a:t>实施</a:t>
            </a:r>
            <a:r>
              <a:rPr lang="en-US" altLang="zh-CN" dirty="0"/>
              <a:t>RR</a:t>
            </a:r>
            <a:r>
              <a:rPr lang="zh-CN" altLang="en-US" dirty="0"/>
              <a:t>策略的方法</a:t>
            </a:r>
            <a:r>
              <a:rPr lang="en-US" altLang="zh-CN" dirty="0"/>
              <a:t>:</a:t>
            </a:r>
          </a:p>
          <a:p>
            <a:pPr marL="0" indent="0">
              <a:buNone/>
            </a:pPr>
            <a:r>
              <a:rPr lang="en-US" altLang="zh-CN" dirty="0"/>
              <a:t>1. </a:t>
            </a:r>
            <a:r>
              <a:rPr lang="zh-CN" altLang="en-US" dirty="0"/>
              <a:t>关闭 </a:t>
            </a:r>
            <a:r>
              <a:rPr lang="en-US" dirty="0"/>
              <a:t>node-to-node BGP</a:t>
            </a:r>
            <a:r>
              <a:rPr lang="zh-CN" altLang="en-US" dirty="0"/>
              <a:t>网格</a:t>
            </a:r>
            <a:endParaRPr lang="en-US" altLang="zh-CN" dirty="0"/>
          </a:p>
          <a:p>
            <a:pPr marL="0" indent="0">
              <a:buNone/>
            </a:pPr>
            <a:r>
              <a:rPr lang="en-US" altLang="zh-CN" dirty="0" err="1"/>
              <a:t>bgp.yaml</a:t>
            </a:r>
            <a:r>
              <a:rPr lang="en-US" altLang="zh-CN" dirty="0"/>
              <a:t> </a:t>
            </a:r>
          </a:p>
          <a:p>
            <a:pPr marL="0" indent="0">
              <a:buNone/>
            </a:pPr>
            <a:r>
              <a:rPr lang="en-US" altLang="zh-CN" dirty="0"/>
              <a:t>======</a:t>
            </a:r>
          </a:p>
          <a:p>
            <a:pPr marL="0" indent="0">
              <a:buNone/>
            </a:pPr>
            <a:r>
              <a:rPr lang="en-US" altLang="zh-CN" dirty="0"/>
              <a:t> </a:t>
            </a:r>
            <a:r>
              <a:rPr lang="en-US" altLang="zh-CN" dirty="0" err="1"/>
              <a:t>apiVersion</a:t>
            </a:r>
            <a:r>
              <a:rPr lang="en-US" altLang="zh-CN" dirty="0"/>
              <a:t>: projectcalico.org/v3</a:t>
            </a:r>
          </a:p>
          <a:p>
            <a:pPr marL="0" indent="0">
              <a:buNone/>
            </a:pPr>
            <a:r>
              <a:rPr lang="en-US" altLang="zh-CN" dirty="0"/>
              <a:t> kind: </a:t>
            </a:r>
            <a:r>
              <a:rPr lang="en-US" altLang="zh-CN" dirty="0" err="1"/>
              <a:t>BGPConfiguration</a:t>
            </a:r>
            <a:endParaRPr lang="en-US" altLang="zh-CN" dirty="0"/>
          </a:p>
          <a:p>
            <a:pPr marL="0" indent="0">
              <a:buNone/>
            </a:pPr>
            <a:r>
              <a:rPr lang="en-US" altLang="zh-CN" dirty="0"/>
              <a:t> metadata:</a:t>
            </a:r>
          </a:p>
          <a:p>
            <a:pPr marL="0" indent="0">
              <a:buNone/>
            </a:pPr>
            <a:r>
              <a:rPr lang="en-US" altLang="zh-CN" dirty="0"/>
              <a:t>   name: default</a:t>
            </a:r>
          </a:p>
          <a:p>
            <a:pPr marL="0" indent="0">
              <a:buNone/>
            </a:pPr>
            <a:r>
              <a:rPr lang="en-US" altLang="zh-CN" dirty="0"/>
              <a:t> spec:</a:t>
            </a:r>
          </a:p>
          <a:p>
            <a:pPr marL="0" indent="0">
              <a:buNone/>
            </a:pPr>
            <a:r>
              <a:rPr lang="en-US" altLang="zh-CN" dirty="0"/>
              <a:t>   </a:t>
            </a:r>
            <a:r>
              <a:rPr lang="en-US" altLang="zh-CN" dirty="0" err="1"/>
              <a:t>logSeverityScreen</a:t>
            </a:r>
            <a:r>
              <a:rPr lang="en-US" altLang="zh-CN" dirty="0"/>
              <a:t>: Info</a:t>
            </a:r>
          </a:p>
          <a:p>
            <a:pPr marL="0" indent="0">
              <a:buNone/>
            </a:pPr>
            <a:r>
              <a:rPr lang="en-US" altLang="zh-CN" b="1" dirty="0"/>
              <a:t>   </a:t>
            </a:r>
            <a:r>
              <a:rPr lang="en-US" altLang="zh-CN" b="1" dirty="0" err="1">
                <a:solidFill>
                  <a:srgbClr val="FF0000"/>
                </a:solidFill>
              </a:rPr>
              <a:t>nodeToNodeMeshEnabled</a:t>
            </a:r>
            <a:r>
              <a:rPr lang="en-US" altLang="zh-CN" b="1" dirty="0">
                <a:solidFill>
                  <a:srgbClr val="FF0000"/>
                </a:solidFill>
              </a:rPr>
              <a:t>: false</a:t>
            </a:r>
            <a:r>
              <a:rPr lang="en-US" altLang="zh-CN" b="1" dirty="0"/>
              <a:t>  </a:t>
            </a:r>
          </a:p>
          <a:p>
            <a:pPr marL="0" indent="0">
              <a:buNone/>
            </a:pPr>
            <a:r>
              <a:rPr lang="en-US" altLang="zh-CN" b="1" dirty="0"/>
              <a:t>   </a:t>
            </a:r>
            <a:r>
              <a:rPr lang="en-US" altLang="zh-CN" b="1" dirty="0" err="1"/>
              <a:t>asNumber</a:t>
            </a:r>
            <a:r>
              <a:rPr lang="en-US" altLang="zh-CN" b="1" dirty="0"/>
              <a:t>: 63400</a:t>
            </a:r>
          </a:p>
          <a:p>
            <a:pPr marL="0" indent="0">
              <a:buNone/>
            </a:pPr>
            <a:r>
              <a:rPr lang="en-US" altLang="zh-CN" b="1" dirty="0"/>
              <a:t>---------------------------------------</a:t>
            </a:r>
          </a:p>
          <a:p>
            <a:pPr marL="0" indent="0">
              <a:buNone/>
            </a:pPr>
            <a:r>
              <a:rPr lang="en-US" altLang="zh-CN" b="0" dirty="0" err="1"/>
              <a:t>calicoctl</a:t>
            </a:r>
            <a:r>
              <a:rPr lang="en-US" altLang="zh-CN" b="0" dirty="0"/>
              <a:t> get </a:t>
            </a:r>
            <a:r>
              <a:rPr lang="en-US" altLang="zh-CN" b="0" dirty="0" err="1"/>
              <a:t>bgpconfig</a:t>
            </a:r>
            <a:endParaRPr lang="en-US" altLang="zh-CN" b="0" dirty="0"/>
          </a:p>
          <a:p>
            <a:pPr marL="0" indent="0">
              <a:buNone/>
            </a:pPr>
            <a:r>
              <a:rPr lang="en-US" altLang="zh-CN" b="0" dirty="0" err="1"/>
              <a:t>calicoctl</a:t>
            </a:r>
            <a:r>
              <a:rPr lang="en-US" altLang="zh-CN" b="0" dirty="0"/>
              <a:t> get nodes --output=wide  /* </a:t>
            </a:r>
            <a:r>
              <a:rPr lang="zh-CN" altLang="en-US" b="0" dirty="0"/>
              <a:t>获取</a:t>
            </a:r>
            <a:r>
              <a:rPr lang="en-US" altLang="zh-CN" b="0" dirty="0"/>
              <a:t>ASN</a:t>
            </a:r>
            <a:r>
              <a:rPr lang="zh-CN" altLang="en-US" b="0" dirty="0"/>
              <a:t>号 </a:t>
            </a:r>
            <a:r>
              <a:rPr lang="en-US" altLang="zh-CN" b="0" dirty="0"/>
              <a:t>*/</a:t>
            </a:r>
          </a:p>
          <a:p>
            <a:pPr marL="228600" indent="-228600">
              <a:buAutoNum type="arabicPeriod"/>
            </a:pPr>
            <a:endParaRPr lang="en-US" altLang="zh-CN" dirty="0"/>
          </a:p>
          <a:p>
            <a:pPr marL="0" indent="0">
              <a:buNone/>
            </a:pPr>
            <a:r>
              <a:rPr lang="en-US" altLang="zh-CN" dirty="0"/>
              <a:t>2. </a:t>
            </a:r>
            <a:r>
              <a:rPr lang="zh-CN" altLang="en-US" dirty="0"/>
              <a:t>配置指定节点充当路由反射器</a:t>
            </a:r>
            <a:endParaRPr lang="en-US" altLang="zh-CN" dirty="0"/>
          </a:p>
          <a:p>
            <a:pPr marL="0" indent="0">
              <a:buNone/>
            </a:pPr>
            <a:r>
              <a:rPr lang="zh-CN" altLang="en-US" dirty="0"/>
              <a:t>给路由器反射器节点打标签</a:t>
            </a:r>
            <a:endParaRPr lang="en-US" altLang="zh-CN" dirty="0"/>
          </a:p>
          <a:p>
            <a:pPr marL="0" indent="0">
              <a:buNone/>
            </a:pPr>
            <a:r>
              <a:rPr lang="en-US" dirty="0" err="1"/>
              <a:t>kubectl</a:t>
            </a:r>
            <a:r>
              <a:rPr lang="en-US" dirty="0"/>
              <a:t> label node k8s-node1 route-reflector=true</a:t>
            </a:r>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939589-3E79-4C82-AA4A-FE78234FAA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437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讲重点</a:t>
            </a:r>
            <a:endParaRPr lang="en-US" dirty="0"/>
          </a:p>
          <a:p>
            <a:r>
              <a:rPr lang="en-US" dirty="0" err="1"/>
              <a:t>Ceph</a:t>
            </a:r>
            <a:r>
              <a:rPr lang="en-US" dirty="0"/>
              <a:t> Performance Tuning Checklist: http://accelazh.github.io/ceph/Ceph-Performance-Tuning-Checklist</a:t>
            </a:r>
          </a:p>
          <a:p>
            <a:endParaRPr lang="en-US" dirty="0"/>
          </a:p>
          <a:p>
            <a:r>
              <a:rPr lang="en-US" dirty="0" err="1"/>
              <a:t>C</a:t>
            </a:r>
            <a:r>
              <a:rPr lang="en-US" altLang="zh-CN" dirty="0" err="1"/>
              <a:t>eph</a:t>
            </a:r>
            <a:r>
              <a:rPr lang="zh-CN" altLang="en-US" dirty="0"/>
              <a:t>优化指导</a:t>
            </a:r>
            <a:r>
              <a:rPr lang="en-US" altLang="zh-CN" dirty="0"/>
              <a:t>: https://www.toutiao.com/article/6926405493590245902/?channel=&amp;source=search_tab</a:t>
            </a:r>
          </a:p>
          <a:p>
            <a:r>
              <a:rPr lang="en-US" dirty="0"/>
              <a:t>Execute on OSD nodes and Client node</a:t>
            </a:r>
          </a:p>
          <a:p>
            <a:pPr marL="171450" indent="-171450">
              <a:buFont typeface="Arial" panose="020B0604020202020204" pitchFamily="34" charset="0"/>
              <a:buChar char="•"/>
            </a:pPr>
            <a:r>
              <a:rPr lang="en-US" dirty="0" err="1"/>
              <a:t>cpupower</a:t>
            </a:r>
            <a:r>
              <a:rPr lang="en-US" dirty="0"/>
              <a:t> frequency-set -g performance</a:t>
            </a:r>
          </a:p>
          <a:p>
            <a:pPr marL="171450" indent="-171450">
              <a:buFont typeface="Arial" panose="020B0604020202020204" pitchFamily="34" charset="0"/>
              <a:buChar char="•"/>
            </a:pPr>
            <a:r>
              <a:rPr lang="en-US" dirty="0" err="1"/>
              <a:t>cpupower</a:t>
            </a:r>
            <a:r>
              <a:rPr lang="en-US" dirty="0"/>
              <a:t> idle-set -D 11</a:t>
            </a:r>
          </a:p>
          <a:p>
            <a:pPr marL="171450" indent="-171450">
              <a:buFont typeface="Arial" panose="020B0604020202020204" pitchFamily="34" charset="0"/>
              <a:buChar char="•"/>
            </a:pPr>
            <a:r>
              <a:rPr lang="en-US" dirty="0"/>
              <a:t>echo 3 &gt; /proc/sys/</a:t>
            </a:r>
            <a:r>
              <a:rPr lang="en-US" dirty="0" err="1"/>
              <a:t>vm</a:t>
            </a:r>
            <a:r>
              <a:rPr lang="en-US" dirty="0"/>
              <a:t>/</a:t>
            </a:r>
            <a:r>
              <a:rPr lang="en-US" dirty="0" err="1"/>
              <a:t>drop_caches</a:t>
            </a:r>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10</a:t>
            </a:fld>
            <a:endParaRPr lang="en-US"/>
          </a:p>
        </p:txBody>
      </p:sp>
    </p:spTree>
    <p:extLst>
      <p:ext uri="{BB962C8B-B14F-4D97-AF65-F5344CB8AC3E}">
        <p14:creationId xmlns:p14="http://schemas.microsoft.com/office/powerpoint/2010/main" val="16804803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kubectl</a:t>
            </a:r>
            <a:r>
              <a:rPr lang="en-US" dirty="0"/>
              <a:t> get pods --namespace=</a:t>
            </a:r>
            <a:r>
              <a:rPr lang="en-US" dirty="0" err="1"/>
              <a:t>kube</a:t>
            </a:r>
            <a:r>
              <a:rPr lang="en-US" dirty="0"/>
              <a:t>-system -l k8s-app=</a:t>
            </a:r>
            <a:r>
              <a:rPr lang="en-US" dirty="0" err="1"/>
              <a:t>kube-dns</a:t>
            </a:r>
            <a:r>
              <a:rPr lang="en-US" dirty="0"/>
              <a:t> -o name	# Dump pod instances</a:t>
            </a:r>
          </a:p>
          <a:p>
            <a:r>
              <a:rPr lang="en-US" dirty="0" err="1"/>
              <a:t>Kubectl</a:t>
            </a:r>
            <a:r>
              <a:rPr lang="en-US" dirty="0"/>
              <a:t> logs </a:t>
            </a:r>
            <a:r>
              <a:rPr lang="en-US" dirty="0" err="1"/>
              <a:t>dumped_pod_instance_name</a:t>
            </a:r>
            <a:r>
              <a:rPr lang="en-US" dirty="0"/>
              <a:t> –n </a:t>
            </a:r>
            <a:r>
              <a:rPr lang="en-US" dirty="0" err="1"/>
              <a:t>kube</a:t>
            </a:r>
            <a:r>
              <a:rPr lang="en-US" dirty="0"/>
              <a:t>-system –c </a:t>
            </a:r>
            <a:r>
              <a:rPr lang="en-US" dirty="0" err="1"/>
              <a:t>coredns</a:t>
            </a:r>
            <a:endParaRPr lang="en-US" dirty="0"/>
          </a:p>
          <a:p>
            <a:r>
              <a:rPr lang="en-US" dirty="0" err="1"/>
              <a:t>kubectl</a:t>
            </a:r>
            <a:r>
              <a:rPr lang="en-US" dirty="0"/>
              <a:t> get ep </a:t>
            </a:r>
            <a:r>
              <a:rPr lang="en-US" dirty="0" err="1"/>
              <a:t>kube-dns</a:t>
            </a:r>
            <a:r>
              <a:rPr lang="en-US" dirty="0"/>
              <a:t> --namespace=</a:t>
            </a:r>
            <a:r>
              <a:rPr lang="en-US" dirty="0" err="1"/>
              <a:t>kube</a:t>
            </a:r>
            <a:r>
              <a:rPr lang="en-US" dirty="0"/>
              <a:t>-system</a:t>
            </a:r>
          </a:p>
          <a:p>
            <a:r>
              <a:rPr lang="en-US" dirty="0" err="1"/>
              <a:t>kubectl</a:t>
            </a:r>
            <a:r>
              <a:rPr lang="en-US" dirty="0"/>
              <a:t> exec -</a:t>
            </a:r>
            <a:r>
              <a:rPr lang="en-US" dirty="0" err="1"/>
              <a:t>ti</a:t>
            </a:r>
            <a:r>
              <a:rPr lang="en-US" dirty="0"/>
              <a:t> </a:t>
            </a:r>
            <a:r>
              <a:rPr lang="en-US" dirty="0" err="1"/>
              <a:t>busybox</a:t>
            </a:r>
            <a:r>
              <a:rPr lang="en-US" dirty="0"/>
              <a:t> -- </a:t>
            </a:r>
            <a:r>
              <a:rPr lang="en-US" dirty="0" err="1"/>
              <a:t>nslookup</a:t>
            </a:r>
            <a:r>
              <a:rPr lang="en-US" dirty="0"/>
              <a:t> google.com  |  </a:t>
            </a:r>
            <a:r>
              <a:rPr lang="en-US" dirty="0" err="1"/>
              <a:t>kubectl</a:t>
            </a:r>
            <a:r>
              <a:rPr lang="en-US" dirty="0"/>
              <a:t> run -</a:t>
            </a:r>
            <a:r>
              <a:rPr lang="en-US" dirty="0" err="1"/>
              <a:t>i</a:t>
            </a:r>
            <a:r>
              <a:rPr lang="en-US" dirty="0"/>
              <a:t> --</a:t>
            </a:r>
            <a:r>
              <a:rPr lang="en-US" dirty="0" err="1"/>
              <a:t>tty</a:t>
            </a:r>
            <a:r>
              <a:rPr lang="en-US" dirty="0"/>
              <a:t> --image </a:t>
            </a:r>
            <a:r>
              <a:rPr lang="en-US" dirty="0" err="1"/>
              <a:t>tutum</a:t>
            </a:r>
            <a:r>
              <a:rPr lang="en-US" dirty="0"/>
              <a:t>/</a:t>
            </a:r>
            <a:r>
              <a:rPr lang="en-US" dirty="0" err="1"/>
              <a:t>dnsutils</a:t>
            </a:r>
            <a:r>
              <a:rPr lang="en-US" dirty="0"/>
              <a:t> </a:t>
            </a:r>
            <a:r>
              <a:rPr lang="en-US" dirty="0" err="1"/>
              <a:t>dnsutils</a:t>
            </a:r>
            <a:r>
              <a:rPr lang="en-US" dirty="0"/>
              <a:t> --restart=Never --rm /bin/</a:t>
            </a:r>
            <a:r>
              <a:rPr lang="en-US" dirty="0" err="1"/>
              <a:t>sh</a:t>
            </a:r>
            <a:r>
              <a:rPr lang="en-US" dirty="0"/>
              <a:t>  |  </a:t>
            </a:r>
            <a:r>
              <a:rPr lang="en-US" dirty="0" err="1"/>
              <a:t>kubectl</a:t>
            </a:r>
            <a:r>
              <a:rPr lang="en-US" dirty="0"/>
              <a:t> exec nginx-1 -- </a:t>
            </a:r>
            <a:r>
              <a:rPr lang="en-US" dirty="0" err="1"/>
              <a:t>sh</a:t>
            </a:r>
            <a:r>
              <a:rPr lang="en-US" dirty="0"/>
              <a:t> -c 'echo hello world &gt; /</a:t>
            </a:r>
            <a:r>
              <a:rPr lang="en-US" dirty="0" err="1"/>
              <a:t>usr</a:t>
            </a:r>
            <a:r>
              <a:rPr lang="en-US" dirty="0"/>
              <a:t>/share/nginx/html/index.html’  |  </a:t>
            </a:r>
            <a:r>
              <a:rPr lang="en-US" dirty="0" err="1"/>
              <a:t>kubectl</a:t>
            </a:r>
            <a:r>
              <a:rPr lang="en-US" dirty="0"/>
              <a:t> exec -it nginx-1 -- curl localhost</a:t>
            </a:r>
          </a:p>
          <a:p>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107</a:t>
            </a:fld>
            <a:endParaRPr lang="en-US" dirty="0"/>
          </a:p>
        </p:txBody>
      </p:sp>
    </p:spTree>
    <p:extLst>
      <p:ext uri="{BB962C8B-B14F-4D97-AF65-F5344CB8AC3E}">
        <p14:creationId xmlns:p14="http://schemas.microsoft.com/office/powerpoint/2010/main" val="30716664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https://support.huaweicloud.com/basics-cce/kubernetes_0011.html</a:t>
            </a:r>
          </a:p>
          <a:p>
            <a:r>
              <a:rPr lang="en-US" altLang="zh-CN" dirty="0"/>
              <a:t>Kubernetes</a:t>
            </a:r>
            <a:r>
              <a:rPr lang="zh-CN" altLang="en-US" dirty="0"/>
              <a:t>提供了</a:t>
            </a:r>
            <a:r>
              <a:rPr lang="en-US" altLang="zh-CN" dirty="0"/>
              <a:t>Namespace</a:t>
            </a:r>
            <a:r>
              <a:rPr lang="zh-CN" altLang="en-US" dirty="0"/>
              <a:t>来做资源组织和划分，使用多</a:t>
            </a:r>
            <a:r>
              <a:rPr lang="en-US" altLang="zh-CN" dirty="0"/>
              <a:t>Namespace</a:t>
            </a:r>
            <a:r>
              <a:rPr lang="zh-CN" altLang="en-US" dirty="0"/>
              <a:t>可以将包含很多组件的系统分成不同的组。</a:t>
            </a:r>
            <a:r>
              <a:rPr lang="en-US" altLang="zh-CN" dirty="0"/>
              <a:t>Namespace</a:t>
            </a:r>
            <a:r>
              <a:rPr lang="zh-CN" altLang="en-US" dirty="0"/>
              <a:t>也可以用来做多租户划分，这样多个团队可以共用一个集群，使用的资源用</a:t>
            </a:r>
            <a:r>
              <a:rPr lang="en-US" altLang="zh-CN" dirty="0"/>
              <a:t>Namespace</a:t>
            </a:r>
            <a:r>
              <a:rPr lang="zh-CN" altLang="en-US" dirty="0"/>
              <a:t>划分开。</a:t>
            </a:r>
            <a:endParaRPr lang="en-US" altLang="zh-CN" dirty="0"/>
          </a:p>
          <a:p>
            <a:r>
              <a:rPr lang="en-US" dirty="0"/>
              <a:t>UEFI := Platform Init + Boot &amp; Runtime Interfaces + ACPI (Spec) + UEFI Shell (Spec)</a:t>
            </a:r>
          </a:p>
          <a:p>
            <a:r>
              <a:rPr lang="en-US" dirty="0"/>
              <a:t>UEFI Implementation : </a:t>
            </a:r>
            <a:r>
              <a:rPr lang="en-US" dirty="0" err="1"/>
              <a:t>Tianocore</a:t>
            </a:r>
            <a:endParaRPr lang="en-US" dirty="0"/>
          </a:p>
          <a:p>
            <a:r>
              <a:rPr lang="en-US" dirty="0"/>
              <a:t>EDK-2 := Build Env</a:t>
            </a:r>
          </a:p>
          <a:p>
            <a:r>
              <a:rPr lang="en-US" dirty="0"/>
              <a:t>EDK-2 Platform := Supported / Maintained concrete platform</a:t>
            </a:r>
          </a:p>
          <a:p>
            <a:endParaRPr lang="en-US" dirty="0"/>
          </a:p>
          <a:p>
            <a:r>
              <a:rPr lang="en-US" dirty="0"/>
              <a:t>PE (Disk physical partition) -&gt; PV / Disk (4MByte / PE) -&gt; VG (Pool) -&gt; LV</a:t>
            </a:r>
          </a:p>
        </p:txBody>
      </p:sp>
      <p:sp>
        <p:nvSpPr>
          <p:cNvPr id="4" name="Slide Number Placeholder 3"/>
          <p:cNvSpPr>
            <a:spLocks noGrp="1"/>
          </p:cNvSpPr>
          <p:nvPr>
            <p:ph type="sldNum" sz="quarter" idx="5"/>
          </p:nvPr>
        </p:nvSpPr>
        <p:spPr/>
        <p:txBody>
          <a:bodyPr/>
          <a:lstStyle/>
          <a:p>
            <a:fld id="{D5939589-3E79-4C82-AA4A-FE78234FAA59}" type="slidenum">
              <a:rPr lang="en-US" smtClean="0"/>
              <a:t>108</a:t>
            </a:fld>
            <a:endParaRPr lang="en-US" dirty="0"/>
          </a:p>
        </p:txBody>
      </p:sp>
    </p:spTree>
    <p:extLst>
      <p:ext uri="{BB962C8B-B14F-4D97-AF65-F5344CB8AC3E}">
        <p14:creationId xmlns:p14="http://schemas.microsoft.com/office/powerpoint/2010/main" val="33866273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https://support.huaweicloud.com/basics-cce/kubernetes_0015.html</a:t>
            </a:r>
          </a:p>
        </p:txBody>
      </p:sp>
      <p:sp>
        <p:nvSpPr>
          <p:cNvPr id="4" name="Slide Number Placeholder 3"/>
          <p:cNvSpPr>
            <a:spLocks noGrp="1"/>
          </p:cNvSpPr>
          <p:nvPr>
            <p:ph type="sldNum" sz="quarter" idx="5"/>
          </p:nvPr>
        </p:nvSpPr>
        <p:spPr/>
        <p:txBody>
          <a:bodyPr/>
          <a:lstStyle/>
          <a:p>
            <a:fld id="{D5939589-3E79-4C82-AA4A-FE78234FAA59}" type="slidenum">
              <a:rPr lang="en-US" smtClean="0"/>
              <a:t>109</a:t>
            </a:fld>
            <a:endParaRPr lang="en-US" dirty="0"/>
          </a:p>
        </p:txBody>
      </p:sp>
    </p:spTree>
    <p:extLst>
      <p:ext uri="{BB962C8B-B14F-4D97-AF65-F5344CB8AC3E}">
        <p14:creationId xmlns:p14="http://schemas.microsoft.com/office/powerpoint/2010/main" val="23707013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https://support.huaweicloud.com/basics-cce/kubernetes_0016.html</a:t>
            </a:r>
          </a:p>
        </p:txBody>
      </p:sp>
      <p:sp>
        <p:nvSpPr>
          <p:cNvPr id="4" name="Slide Number Placeholder 3"/>
          <p:cNvSpPr>
            <a:spLocks noGrp="1"/>
          </p:cNvSpPr>
          <p:nvPr>
            <p:ph type="sldNum" sz="quarter" idx="5"/>
          </p:nvPr>
        </p:nvSpPr>
        <p:spPr/>
        <p:txBody>
          <a:bodyPr/>
          <a:lstStyle/>
          <a:p>
            <a:fld id="{D5939589-3E79-4C82-AA4A-FE78234FAA59}" type="slidenum">
              <a:rPr lang="en-US" smtClean="0"/>
              <a:t>110</a:t>
            </a:fld>
            <a:endParaRPr lang="en-US" dirty="0"/>
          </a:p>
        </p:txBody>
      </p:sp>
    </p:spTree>
    <p:extLst>
      <p:ext uri="{BB962C8B-B14F-4D97-AF65-F5344CB8AC3E}">
        <p14:creationId xmlns:p14="http://schemas.microsoft.com/office/powerpoint/2010/main" val="12894637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Install Latest Linux Kernel in Ubuntu / Fedora Linux: https://fostips.com/latest-linux-kernel-ubuntu-fedora/</a:t>
            </a:r>
          </a:p>
        </p:txBody>
      </p:sp>
      <p:sp>
        <p:nvSpPr>
          <p:cNvPr id="4" name="Slide Number Placeholder 3"/>
          <p:cNvSpPr>
            <a:spLocks noGrp="1"/>
          </p:cNvSpPr>
          <p:nvPr>
            <p:ph type="sldNum" sz="quarter" idx="5"/>
          </p:nvPr>
        </p:nvSpPr>
        <p:spPr/>
        <p:txBody>
          <a:bodyPr/>
          <a:lstStyle/>
          <a:p>
            <a:fld id="{D5939589-3E79-4C82-AA4A-FE78234FAA59}" type="slidenum">
              <a:rPr lang="en-US" smtClean="0"/>
              <a:t>112</a:t>
            </a:fld>
            <a:endParaRPr lang="en-US" dirty="0"/>
          </a:p>
        </p:txBody>
      </p:sp>
    </p:spTree>
    <p:extLst>
      <p:ext uri="{BB962C8B-B14F-4D97-AF65-F5344CB8AC3E}">
        <p14:creationId xmlns:p14="http://schemas.microsoft.com/office/powerpoint/2010/main" val="31550664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https://www.cnblogs.com/APeng2019/p/10719432.html</a:t>
            </a:r>
          </a:p>
          <a:p>
            <a:pPr algn="l"/>
            <a:r>
              <a:rPr lang="zh-CN" altLang="en-US" b="0" i="0" dirty="0">
                <a:solidFill>
                  <a:srgbClr val="000000"/>
                </a:solidFill>
                <a:effectLst/>
                <a:latin typeface="PingFang SC"/>
              </a:rPr>
              <a:t>在</a:t>
            </a:r>
            <a:r>
              <a:rPr lang="en-US" b="0" i="0" dirty="0">
                <a:solidFill>
                  <a:srgbClr val="000000"/>
                </a:solidFill>
                <a:effectLst/>
                <a:latin typeface="PingFang SC"/>
              </a:rPr>
              <a:t>filter</a:t>
            </a:r>
            <a:r>
              <a:rPr lang="zh-CN" altLang="en-US" b="0" i="0" dirty="0">
                <a:solidFill>
                  <a:srgbClr val="000000"/>
                </a:solidFill>
                <a:effectLst/>
                <a:latin typeface="PingFang SC"/>
              </a:rPr>
              <a:t>表的</a:t>
            </a:r>
            <a:r>
              <a:rPr lang="en-US" b="0" i="0" dirty="0">
                <a:solidFill>
                  <a:srgbClr val="000000"/>
                </a:solidFill>
                <a:effectLst/>
                <a:latin typeface="PingFang SC"/>
              </a:rPr>
              <a:t>input</a:t>
            </a:r>
            <a:r>
              <a:rPr lang="zh-CN" altLang="en-US" b="0" i="0" dirty="0">
                <a:solidFill>
                  <a:srgbClr val="000000"/>
                </a:solidFill>
                <a:effectLst/>
                <a:latin typeface="PingFang SC"/>
              </a:rPr>
              <a:t>链上添加一条阻断源</a:t>
            </a:r>
            <a:r>
              <a:rPr lang="en-US" b="0" i="0" dirty="0">
                <a:solidFill>
                  <a:srgbClr val="000000"/>
                </a:solidFill>
                <a:effectLst/>
                <a:latin typeface="PingFang SC"/>
              </a:rPr>
              <a:t>IP</a:t>
            </a:r>
            <a:r>
              <a:rPr lang="zh-CN" altLang="en-US" b="0" i="0" dirty="0">
                <a:solidFill>
                  <a:srgbClr val="000000"/>
                </a:solidFill>
                <a:effectLst/>
                <a:latin typeface="PingFang SC"/>
              </a:rPr>
              <a:t>是</a:t>
            </a:r>
            <a:r>
              <a:rPr lang="en-US" altLang="zh-CN" b="0" i="0" dirty="0">
                <a:solidFill>
                  <a:srgbClr val="000000"/>
                </a:solidFill>
                <a:effectLst/>
                <a:latin typeface="PingFang SC"/>
              </a:rPr>
              <a:t>10.10.10.10 </a:t>
            </a:r>
            <a:r>
              <a:rPr lang="zh-CN" altLang="en-US" b="0" i="0" dirty="0">
                <a:solidFill>
                  <a:srgbClr val="000000"/>
                </a:solidFill>
                <a:effectLst/>
                <a:latin typeface="PingFang SC"/>
              </a:rPr>
              <a:t>目的</a:t>
            </a:r>
            <a:r>
              <a:rPr lang="en-US" b="0" i="0" dirty="0">
                <a:solidFill>
                  <a:srgbClr val="000000"/>
                </a:solidFill>
                <a:effectLst/>
                <a:latin typeface="PingFang SC"/>
              </a:rPr>
              <a:t>IP</a:t>
            </a:r>
            <a:r>
              <a:rPr lang="zh-CN" altLang="en-US" b="0" i="0" dirty="0">
                <a:solidFill>
                  <a:srgbClr val="000000"/>
                </a:solidFill>
                <a:effectLst/>
                <a:latin typeface="PingFang SC"/>
              </a:rPr>
              <a:t>是</a:t>
            </a:r>
            <a:r>
              <a:rPr lang="en-US" altLang="zh-CN" b="0" i="0" dirty="0">
                <a:solidFill>
                  <a:srgbClr val="000000"/>
                </a:solidFill>
                <a:effectLst/>
                <a:latin typeface="PingFang SC"/>
              </a:rPr>
              <a:t>23.23.23.23 </a:t>
            </a:r>
            <a:r>
              <a:rPr lang="zh-CN" altLang="en-US" b="0" i="0" dirty="0">
                <a:solidFill>
                  <a:srgbClr val="000000"/>
                </a:solidFill>
                <a:effectLst/>
                <a:latin typeface="PingFang SC"/>
              </a:rPr>
              <a:t>协议是</a:t>
            </a:r>
            <a:r>
              <a:rPr lang="en-US" b="0" i="0" dirty="0" err="1">
                <a:solidFill>
                  <a:srgbClr val="000000"/>
                </a:solidFill>
                <a:effectLst/>
                <a:latin typeface="PingFang SC"/>
              </a:rPr>
              <a:t>tcp</a:t>
            </a:r>
            <a:r>
              <a:rPr lang="en-US" b="0" i="0" dirty="0">
                <a:solidFill>
                  <a:srgbClr val="000000"/>
                </a:solidFill>
                <a:effectLst/>
                <a:latin typeface="PingFang SC"/>
              </a:rPr>
              <a:t> </a:t>
            </a:r>
            <a:r>
              <a:rPr lang="zh-CN" altLang="en-US" b="0" i="0" dirty="0">
                <a:solidFill>
                  <a:srgbClr val="000000"/>
                </a:solidFill>
                <a:effectLst/>
                <a:latin typeface="PingFang SC"/>
              </a:rPr>
              <a:t>目的端口是</a:t>
            </a:r>
            <a:r>
              <a:rPr lang="en-US" altLang="zh-CN" b="0" i="0" dirty="0">
                <a:solidFill>
                  <a:srgbClr val="000000"/>
                </a:solidFill>
                <a:effectLst/>
                <a:latin typeface="PingFang SC"/>
              </a:rPr>
              <a:t>80 </a:t>
            </a:r>
            <a:r>
              <a:rPr lang="zh-CN" altLang="en-US" b="0" i="0" dirty="0">
                <a:solidFill>
                  <a:srgbClr val="000000"/>
                </a:solidFill>
                <a:effectLst/>
                <a:latin typeface="PingFang SC"/>
              </a:rPr>
              <a:t>的数据包。</a:t>
            </a:r>
          </a:p>
          <a:p>
            <a:r>
              <a:rPr lang="en-US" altLang="zh-CN" dirty="0">
                <a:solidFill>
                  <a:srgbClr val="008000"/>
                </a:solidFill>
                <a:effectLst/>
              </a:rPr>
              <a:t>$</a:t>
            </a:r>
            <a:r>
              <a:rPr lang="en-US" dirty="0">
                <a:solidFill>
                  <a:srgbClr val="008000"/>
                </a:solidFill>
                <a:effectLst/>
              </a:rPr>
              <a:t>iptables</a:t>
            </a:r>
            <a:r>
              <a:rPr lang="en-US" dirty="0"/>
              <a:t> -t filter -A INPUT -s 10.10.10.10 -d 23.23.23.23 -p </a:t>
            </a:r>
            <a:r>
              <a:rPr lang="en-US" dirty="0" err="1"/>
              <a:t>tcp</a:t>
            </a:r>
            <a:r>
              <a:rPr lang="en-US" dirty="0"/>
              <a:t> --</a:t>
            </a:r>
            <a:r>
              <a:rPr lang="en-US" dirty="0" err="1"/>
              <a:t>dport</a:t>
            </a:r>
            <a:r>
              <a:rPr lang="en-US" dirty="0"/>
              <a:t> 80 -j DROP</a:t>
            </a:r>
          </a:p>
          <a:p>
            <a:r>
              <a:rPr lang="en-US" b="0" i="0" dirty="0">
                <a:solidFill>
                  <a:srgbClr val="444444"/>
                </a:solidFill>
                <a:effectLst/>
                <a:latin typeface="Courier New" panose="02070309020205020404" pitchFamily="49" charset="0"/>
              </a:rPr>
              <a:t>$iptables -t filter –</a:t>
            </a:r>
            <a:r>
              <a:rPr lang="en-US" b="0" i="0" dirty="0" err="1">
                <a:solidFill>
                  <a:srgbClr val="444444"/>
                </a:solidFill>
                <a:effectLst/>
                <a:latin typeface="Courier New" panose="02070309020205020404" pitchFamily="49" charset="0"/>
              </a:rPr>
              <a:t>nvL</a:t>
            </a:r>
            <a:endParaRPr lang="en-US" b="0" i="0" dirty="0">
              <a:solidFill>
                <a:srgbClr val="444444"/>
              </a:solidFill>
              <a:effectLst/>
              <a:latin typeface="Courier New" panose="02070309020205020404" pitchFamily="49" charset="0"/>
            </a:endParaRPr>
          </a:p>
          <a:p>
            <a:pPr algn="l"/>
            <a:r>
              <a:rPr lang="zh-CN" altLang="en-US" b="0" i="0" dirty="0">
                <a:solidFill>
                  <a:srgbClr val="000000"/>
                </a:solidFill>
                <a:effectLst/>
                <a:latin typeface="PingFang SC"/>
              </a:rPr>
              <a:t>指定删除某条规则的时候，要把规则的匹配条件全部输上去。如下：</a:t>
            </a:r>
          </a:p>
          <a:p>
            <a:r>
              <a:rPr lang="en-US" altLang="zh-CN" dirty="0">
                <a:solidFill>
                  <a:srgbClr val="008000"/>
                </a:solidFill>
                <a:effectLst/>
              </a:rPr>
              <a:t>$</a:t>
            </a:r>
            <a:r>
              <a:rPr lang="en-US" dirty="0">
                <a:solidFill>
                  <a:srgbClr val="008000"/>
                </a:solidFill>
                <a:effectLst/>
              </a:rPr>
              <a:t>iptables</a:t>
            </a:r>
            <a:r>
              <a:rPr lang="en-US" dirty="0"/>
              <a:t> -t filter -D INPUT -s 10.10.10.10 -d 23.23.23.23 -p </a:t>
            </a:r>
            <a:r>
              <a:rPr lang="en-US" dirty="0" err="1"/>
              <a:t>tcp</a:t>
            </a:r>
            <a:r>
              <a:rPr lang="en-US" dirty="0"/>
              <a:t> --</a:t>
            </a:r>
            <a:r>
              <a:rPr lang="en-US" dirty="0" err="1"/>
              <a:t>dport</a:t>
            </a:r>
            <a:r>
              <a:rPr lang="en-US" dirty="0"/>
              <a:t> 80 -j DROP</a:t>
            </a:r>
          </a:p>
          <a:p>
            <a:endParaRPr lang="en-US" dirty="0"/>
          </a:p>
          <a:p>
            <a:pPr algn="l"/>
            <a:r>
              <a:rPr lang="zh-CN" altLang="en-US" b="0" i="0" dirty="0">
                <a:solidFill>
                  <a:srgbClr val="000000"/>
                </a:solidFill>
                <a:effectLst/>
                <a:latin typeface="PingFang SC"/>
              </a:rPr>
              <a:t>清空所有表的规则：</a:t>
            </a:r>
          </a:p>
          <a:p>
            <a:r>
              <a:rPr lang="en-US" altLang="zh-CN" dirty="0"/>
              <a:t>$</a:t>
            </a:r>
            <a:r>
              <a:rPr lang="en-US" dirty="0"/>
              <a:t>iptables –F</a:t>
            </a:r>
          </a:p>
          <a:p>
            <a:pPr algn="l"/>
            <a:r>
              <a:rPr lang="zh-CN" altLang="en-US" b="0" i="0" dirty="0">
                <a:solidFill>
                  <a:srgbClr val="000000"/>
                </a:solidFill>
                <a:effectLst/>
                <a:latin typeface="PingFang SC"/>
              </a:rPr>
              <a:t>清空</a:t>
            </a:r>
            <a:r>
              <a:rPr lang="en-US" b="0" i="0" dirty="0">
                <a:solidFill>
                  <a:srgbClr val="000000"/>
                </a:solidFill>
                <a:effectLst/>
                <a:latin typeface="PingFang SC"/>
              </a:rPr>
              <a:t>raw</a:t>
            </a:r>
            <a:r>
              <a:rPr lang="zh-CN" altLang="en-US" b="0" i="0" dirty="0">
                <a:solidFill>
                  <a:srgbClr val="000000"/>
                </a:solidFill>
                <a:effectLst/>
                <a:latin typeface="PingFang SC"/>
              </a:rPr>
              <a:t>的规则：</a:t>
            </a:r>
          </a:p>
          <a:p>
            <a:r>
              <a:rPr lang="en-US" altLang="zh-CN" dirty="0"/>
              <a:t>$</a:t>
            </a:r>
            <a:r>
              <a:rPr lang="en-US" dirty="0"/>
              <a:t>iptables -t raw -F</a:t>
            </a:r>
          </a:p>
        </p:txBody>
      </p:sp>
      <p:sp>
        <p:nvSpPr>
          <p:cNvPr id="4" name="Slide Number Placeholder 3"/>
          <p:cNvSpPr>
            <a:spLocks noGrp="1"/>
          </p:cNvSpPr>
          <p:nvPr>
            <p:ph type="sldNum" sz="quarter" idx="5"/>
          </p:nvPr>
        </p:nvSpPr>
        <p:spPr/>
        <p:txBody>
          <a:bodyPr/>
          <a:lstStyle/>
          <a:p>
            <a:fld id="{D5939589-3E79-4C82-AA4A-FE78234FAA59}" type="slidenum">
              <a:rPr lang="en-US" smtClean="0"/>
              <a:t>114</a:t>
            </a:fld>
            <a:endParaRPr lang="en-US" dirty="0"/>
          </a:p>
        </p:txBody>
      </p:sp>
    </p:spTree>
    <p:extLst>
      <p:ext uri="{BB962C8B-B14F-4D97-AF65-F5344CB8AC3E}">
        <p14:creationId xmlns:p14="http://schemas.microsoft.com/office/powerpoint/2010/main" val="17958998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iptables -t </a:t>
            </a:r>
            <a:r>
              <a:rPr lang="en-US" dirty="0" err="1"/>
              <a:t>nat</a:t>
            </a:r>
            <a:r>
              <a:rPr lang="en-US" dirty="0"/>
              <a:t> -A PREROUTING -d 202.103.96.112 -j DNAT --to-destination 192.168.0.112</a:t>
            </a:r>
          </a:p>
          <a:p>
            <a:r>
              <a:rPr lang="en-US" dirty="0"/>
              <a:t>iptables -t </a:t>
            </a:r>
            <a:r>
              <a:rPr lang="en-US" dirty="0" err="1"/>
              <a:t>nat</a:t>
            </a:r>
            <a:r>
              <a:rPr lang="en-US" dirty="0"/>
              <a:t> -A POSTROUTING -s 192.168.0.0/24 -j SNAT --to-source 58.20.51.66</a:t>
            </a:r>
          </a:p>
          <a:p>
            <a:r>
              <a:rPr lang="fr-FR" dirty="0" err="1"/>
              <a:t>iptables</a:t>
            </a:r>
            <a:r>
              <a:rPr lang="fr-FR" dirty="0"/>
              <a:t> -t </a:t>
            </a:r>
            <a:r>
              <a:rPr lang="fr-FR" dirty="0" err="1"/>
              <a:t>nat</a:t>
            </a:r>
            <a:r>
              <a:rPr lang="fr-FR" dirty="0"/>
              <a:t> -A POSTROUTING -s 192.168.0.0/24 -o eth0 -j MASQUERADE</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115</a:t>
            </a:fld>
            <a:endParaRPr lang="en-US" dirty="0"/>
          </a:p>
        </p:txBody>
      </p:sp>
    </p:spTree>
    <p:extLst>
      <p:ext uri="{BB962C8B-B14F-4D97-AF65-F5344CB8AC3E}">
        <p14:creationId xmlns:p14="http://schemas.microsoft.com/office/powerpoint/2010/main" val="13027542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116</a:t>
            </a:fld>
            <a:endParaRPr lang="en-US" dirty="0"/>
          </a:p>
        </p:txBody>
      </p:sp>
    </p:spTree>
    <p:extLst>
      <p:ext uri="{BB962C8B-B14F-4D97-AF65-F5344CB8AC3E}">
        <p14:creationId xmlns:p14="http://schemas.microsoft.com/office/powerpoint/2010/main" val="39689457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以</a:t>
            </a:r>
            <a:r>
              <a:rPr lang="en-US" dirty="0"/>
              <a:t>NF_IP_PRE_ROUTING</a:t>
            </a:r>
            <a:r>
              <a:rPr lang="zh-CN" altLang="en-US" dirty="0"/>
              <a:t>为例，数据包到了这个点之后，会先执行</a:t>
            </a:r>
            <a:r>
              <a:rPr lang="en-US" dirty="0"/>
              <a:t>raw</a:t>
            </a:r>
            <a:r>
              <a:rPr lang="zh-CN" altLang="en-US" dirty="0"/>
              <a:t>表中</a:t>
            </a:r>
            <a:r>
              <a:rPr lang="en-US" dirty="0"/>
              <a:t>PREROUTING(chain)</a:t>
            </a:r>
            <a:r>
              <a:rPr lang="zh-CN" altLang="en-US" dirty="0"/>
              <a:t>里的</a:t>
            </a:r>
            <a:r>
              <a:rPr lang="en-US" dirty="0"/>
              <a:t>rule，</a:t>
            </a:r>
            <a:r>
              <a:rPr lang="zh-CN" altLang="en-US" dirty="0"/>
              <a:t>然后执行</a:t>
            </a:r>
            <a:r>
              <a:rPr lang="en-US" dirty="0"/>
              <a:t>connection tracking，</a:t>
            </a:r>
            <a:r>
              <a:rPr lang="zh-CN" altLang="en-US" dirty="0"/>
              <a:t>接着再执行</a:t>
            </a:r>
            <a:r>
              <a:rPr lang="en-US" dirty="0"/>
              <a:t>mangle</a:t>
            </a:r>
            <a:r>
              <a:rPr lang="zh-CN" altLang="en-US" dirty="0"/>
              <a:t>表中</a:t>
            </a:r>
            <a:r>
              <a:rPr lang="en-US" dirty="0"/>
              <a:t>PREROUTING(chain)</a:t>
            </a:r>
            <a:r>
              <a:rPr lang="zh-CN" altLang="en-US" dirty="0"/>
              <a:t>里的</a:t>
            </a:r>
            <a:r>
              <a:rPr lang="en-US" dirty="0"/>
              <a:t>rule，</a:t>
            </a:r>
            <a:r>
              <a:rPr lang="zh-CN" altLang="en-US" dirty="0"/>
              <a:t>最后执行</a:t>
            </a:r>
            <a:r>
              <a:rPr lang="en-US" dirty="0" err="1"/>
              <a:t>nat</a:t>
            </a:r>
            <a:r>
              <a:rPr lang="en-US" dirty="0"/>
              <a:t> (DNAT)</a:t>
            </a:r>
            <a:r>
              <a:rPr lang="zh-CN" altLang="en-US" dirty="0"/>
              <a:t>表中</a:t>
            </a:r>
            <a:r>
              <a:rPr lang="en-US" dirty="0"/>
              <a:t>PREROUTING(chain)</a:t>
            </a:r>
            <a:r>
              <a:rPr lang="zh-CN" altLang="en-US" dirty="0"/>
              <a:t>里的</a:t>
            </a:r>
            <a:r>
              <a:rPr lang="en-US" dirty="0"/>
              <a:t>rule。</a:t>
            </a:r>
          </a:p>
          <a:p>
            <a:endParaRPr lang="en-US" dirty="0"/>
          </a:p>
          <a:p>
            <a:r>
              <a:rPr lang="zh-CN" altLang="en-US" dirty="0"/>
              <a:t>以</a:t>
            </a:r>
            <a:r>
              <a:rPr lang="en-US" dirty="0"/>
              <a:t>filter</a:t>
            </a:r>
            <a:r>
              <a:rPr lang="zh-CN" altLang="en-US" dirty="0"/>
              <a:t>表为例，它只能注册在</a:t>
            </a:r>
            <a:r>
              <a:rPr lang="en-US" dirty="0"/>
              <a:t>NF_IP_LOCAL_IN、NF_IP_FORWARD</a:t>
            </a:r>
            <a:r>
              <a:rPr lang="zh-CN" altLang="en-US" dirty="0"/>
              <a:t>和</a:t>
            </a:r>
            <a:r>
              <a:rPr lang="en-US" dirty="0"/>
              <a:t>NF_IP_LOCAL_OUT</a:t>
            </a:r>
            <a:r>
              <a:rPr lang="zh-CN" altLang="en-US" dirty="0"/>
              <a:t>上，所以它只支持</a:t>
            </a:r>
            <a:r>
              <a:rPr lang="en-US" dirty="0"/>
              <a:t>INPUT、FORWARD</a:t>
            </a:r>
            <a:r>
              <a:rPr lang="zh-CN" altLang="en-US" dirty="0"/>
              <a:t>和</a:t>
            </a:r>
            <a:r>
              <a:rPr lang="en-US" dirty="0"/>
              <a:t>OUTPUT</a:t>
            </a:r>
            <a:r>
              <a:rPr lang="zh-CN" altLang="en-US" dirty="0"/>
              <a:t>这三个</a:t>
            </a:r>
            <a:r>
              <a:rPr lang="en-US" dirty="0"/>
              <a:t>chain。</a:t>
            </a:r>
          </a:p>
          <a:p>
            <a:endParaRPr lang="en-US" dirty="0"/>
          </a:p>
          <a:p>
            <a:r>
              <a:rPr lang="zh-CN" altLang="en-US" dirty="0"/>
              <a:t>以收到目的</a:t>
            </a:r>
            <a:r>
              <a:rPr lang="en-US" dirty="0"/>
              <a:t>IP</a:t>
            </a:r>
            <a:r>
              <a:rPr lang="zh-CN" altLang="en-US" dirty="0"/>
              <a:t>是本机的数据包为例，它的传输路径为：</a:t>
            </a:r>
            <a:r>
              <a:rPr lang="en-US" dirty="0"/>
              <a:t>NF_IP_PRE_ROUTING -&gt; NF_IP_LOCAL_IN，</a:t>
            </a:r>
            <a:r>
              <a:rPr lang="zh-CN" altLang="en-US" dirty="0"/>
              <a:t>那么它首先要依次经过</a:t>
            </a:r>
            <a:r>
              <a:rPr lang="en-US" dirty="0"/>
              <a:t>NF_IP_PRE_ROUTING</a:t>
            </a:r>
            <a:r>
              <a:rPr lang="zh-CN" altLang="en-US" dirty="0"/>
              <a:t>上注册的</a:t>
            </a:r>
            <a:r>
              <a:rPr lang="en-US" dirty="0" err="1"/>
              <a:t>raw、connection</a:t>
            </a:r>
            <a:r>
              <a:rPr lang="en-US" dirty="0"/>
              <a:t> tracking 、mangle</a:t>
            </a:r>
            <a:r>
              <a:rPr lang="zh-CN" altLang="en-US" dirty="0"/>
              <a:t>和</a:t>
            </a:r>
            <a:r>
              <a:rPr lang="en-US" dirty="0" err="1"/>
              <a:t>nat</a:t>
            </a:r>
            <a:r>
              <a:rPr lang="en-US" dirty="0"/>
              <a:t> (DNAT)，</a:t>
            </a:r>
            <a:r>
              <a:rPr lang="zh-CN" altLang="en-US" dirty="0"/>
              <a:t>然后经过</a:t>
            </a:r>
            <a:r>
              <a:rPr lang="en-US" dirty="0"/>
              <a:t>NF_IP_LOCAL_IN</a:t>
            </a:r>
            <a:r>
              <a:rPr lang="zh-CN" altLang="en-US" dirty="0"/>
              <a:t>上注册的</a:t>
            </a:r>
            <a:r>
              <a:rPr lang="en-US" dirty="0" err="1"/>
              <a:t>mangle、filter、security</a:t>
            </a:r>
            <a:r>
              <a:rPr lang="zh-CN" altLang="en-US" dirty="0"/>
              <a:t>和</a:t>
            </a:r>
            <a:r>
              <a:rPr lang="en-US" dirty="0" err="1"/>
              <a:t>nat</a:t>
            </a:r>
            <a:r>
              <a:rPr lang="en-US" dirty="0"/>
              <a:t> (SNAT)。</a:t>
            </a:r>
          </a:p>
        </p:txBody>
      </p:sp>
      <p:sp>
        <p:nvSpPr>
          <p:cNvPr id="4" name="Slide Number Placeholder 3"/>
          <p:cNvSpPr>
            <a:spLocks noGrp="1"/>
          </p:cNvSpPr>
          <p:nvPr>
            <p:ph type="sldNum" sz="quarter" idx="5"/>
          </p:nvPr>
        </p:nvSpPr>
        <p:spPr/>
        <p:txBody>
          <a:bodyPr/>
          <a:lstStyle/>
          <a:p>
            <a:fld id="{D5939589-3E79-4C82-AA4A-FE78234FAA59}" type="slidenum">
              <a:rPr lang="en-US" smtClean="0"/>
              <a:t>117</a:t>
            </a:fld>
            <a:endParaRPr lang="en-US" dirty="0"/>
          </a:p>
        </p:txBody>
      </p:sp>
    </p:spTree>
    <p:extLst>
      <p:ext uri="{BB962C8B-B14F-4D97-AF65-F5344CB8AC3E}">
        <p14:creationId xmlns:p14="http://schemas.microsoft.com/office/powerpoint/2010/main" val="11738600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a:t>
            </a:r>
            <a:r>
              <a:rPr lang="en-US" altLang="zh-CN" dirty="0" err="1"/>
              <a:t>eBPF</a:t>
            </a:r>
            <a:r>
              <a:rPr lang="zh-CN" altLang="en-US" dirty="0"/>
              <a:t>出现前，是使用</a:t>
            </a:r>
            <a:r>
              <a:rPr lang="en-US" altLang="zh-CN" dirty="0" err="1"/>
              <a:t>Systemtap</a:t>
            </a:r>
            <a:r>
              <a:rPr lang="zh-CN" altLang="en-US" dirty="0"/>
              <a:t>的技术来实现类似功能的。</a:t>
            </a:r>
            <a:r>
              <a:rPr lang="en-US" altLang="zh-CN" dirty="0" err="1"/>
              <a:t>Systemtap</a:t>
            </a:r>
            <a:r>
              <a:rPr lang="zh-CN" altLang="en-US" dirty="0"/>
              <a:t>工作原理：是通过将脚本语句翻译成</a:t>
            </a:r>
            <a:r>
              <a:rPr lang="en-US" altLang="zh-CN" dirty="0"/>
              <a:t>C</a:t>
            </a:r>
            <a:r>
              <a:rPr lang="zh-CN" altLang="en-US" dirty="0"/>
              <a:t>语句，编译成内核模块。模块加载之后，将所有探测的事件以</a:t>
            </a:r>
            <a:r>
              <a:rPr lang="en-US" altLang="zh-CN" dirty="0" err="1"/>
              <a:t>Kprobe</a:t>
            </a:r>
            <a:r>
              <a:rPr lang="zh-CN" altLang="en-US" dirty="0"/>
              <a:t>钩子的方式挂到内核上，当任何处理器上的某个事件发生时，相应钩子上句柄就会被执行。最后，当</a:t>
            </a:r>
            <a:r>
              <a:rPr lang="en-US" altLang="zh-CN" dirty="0" err="1"/>
              <a:t>systemtap</a:t>
            </a:r>
            <a:r>
              <a:rPr lang="zh-CN" altLang="en-US" dirty="0"/>
              <a:t>会话结束之后，钩子从内核上取下，移除模块。整个过程用一个命令</a:t>
            </a:r>
            <a:r>
              <a:rPr lang="en-US" altLang="zh-CN" dirty="0" err="1"/>
              <a:t>stap</a:t>
            </a:r>
            <a:r>
              <a:rPr lang="zh-CN" altLang="en-US" dirty="0"/>
              <a:t>就可以完成。</a:t>
            </a:r>
            <a:endParaRPr lang="en-US" altLang="zh-CN" dirty="0"/>
          </a:p>
          <a:p>
            <a:endParaRPr lang="en-US" altLang="zh-CN" dirty="0"/>
          </a:p>
          <a:p>
            <a:r>
              <a:rPr lang="en-US" altLang="zh-CN"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000000"/>
                </a:solidFill>
                <a:effectLst/>
                <a:latin typeface="Verdana" panose="020B0604030504040204" pitchFamily="34" charset="0"/>
              </a:rPr>
              <a:t>eBPF</a:t>
            </a:r>
            <a:r>
              <a:rPr lang="en-US" b="1" i="0" dirty="0">
                <a:solidFill>
                  <a:srgbClr val="000000"/>
                </a:solidFill>
                <a:effectLst/>
                <a:latin typeface="Verdana" panose="020B0604030504040204" pitchFamily="34" charset="0"/>
              </a:rPr>
              <a:t> </a:t>
            </a:r>
            <a:r>
              <a:rPr lang="zh-CN" altLang="en-US" b="1" i="0" dirty="0">
                <a:solidFill>
                  <a:srgbClr val="000000"/>
                </a:solidFill>
                <a:effectLst/>
                <a:latin typeface="Verdana" panose="020B0604030504040204" pitchFamily="34" charset="0"/>
              </a:rPr>
              <a:t>介绍</a:t>
            </a:r>
          </a:p>
          <a:p>
            <a:r>
              <a:rPr lang="en-US" altLang="zh-CN" dirty="0"/>
              <a:t>https://www.cnblogs.com/dengchj/p/14919393.html</a:t>
            </a:r>
            <a:endParaRPr lang="zh-CN" alt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121</a:t>
            </a:fld>
            <a:endParaRPr lang="en-US" dirty="0"/>
          </a:p>
        </p:txBody>
      </p:sp>
    </p:spTree>
    <p:extLst>
      <p:ext uri="{BB962C8B-B14F-4D97-AF65-F5344CB8AC3E}">
        <p14:creationId xmlns:p14="http://schemas.microsoft.com/office/powerpoint/2010/main" val="570759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http://accelazh.github.io/ceph/Ceph-Performance-Tuning-Checklist</a:t>
            </a:r>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5091986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https://www.cnblogs.com/dengchj/p/14919393.html</a:t>
            </a:r>
          </a:p>
        </p:txBody>
      </p:sp>
      <p:sp>
        <p:nvSpPr>
          <p:cNvPr id="4" name="Slide Number Placeholder 3"/>
          <p:cNvSpPr>
            <a:spLocks noGrp="1"/>
          </p:cNvSpPr>
          <p:nvPr>
            <p:ph type="sldNum" sz="quarter" idx="5"/>
          </p:nvPr>
        </p:nvSpPr>
        <p:spPr/>
        <p:txBody>
          <a:bodyPr/>
          <a:lstStyle/>
          <a:p>
            <a:fld id="{D5939589-3E79-4C82-AA4A-FE78234FAA59}" type="slidenum">
              <a:rPr lang="en-US" smtClean="0"/>
              <a:t>122</a:t>
            </a:fld>
            <a:endParaRPr lang="en-US" dirty="0"/>
          </a:p>
        </p:txBody>
      </p:sp>
    </p:spTree>
    <p:extLst>
      <p:ext uri="{BB962C8B-B14F-4D97-AF65-F5344CB8AC3E}">
        <p14:creationId xmlns:p14="http://schemas.microsoft.com/office/powerpoint/2010/main" val="6238491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obj-m := </a:t>
            </a:r>
            <a:r>
              <a:rPr lang="en-US" dirty="0" err="1"/>
              <a:t>kprobe_example.o</a:t>
            </a:r>
            <a:endParaRPr lang="en-US" dirty="0"/>
          </a:p>
          <a:p>
            <a:r>
              <a:rPr lang="en-US" dirty="0"/>
              <a:t> </a:t>
            </a:r>
          </a:p>
          <a:p>
            <a:r>
              <a:rPr lang="en-US" dirty="0"/>
              <a:t>CROSS_COMPILE=''</a:t>
            </a:r>
          </a:p>
          <a:p>
            <a:r>
              <a:rPr lang="en-US" dirty="0"/>
              <a:t>KDIR := /lib/modules/$(shell </a:t>
            </a:r>
            <a:r>
              <a:rPr lang="en-US" dirty="0" err="1"/>
              <a:t>uname</a:t>
            </a:r>
            <a:r>
              <a:rPr lang="en-US" dirty="0"/>
              <a:t> -r)/build</a:t>
            </a:r>
          </a:p>
          <a:p>
            <a:r>
              <a:rPr lang="en-US" dirty="0"/>
              <a:t>all:</a:t>
            </a:r>
          </a:p>
          <a:p>
            <a:r>
              <a:rPr lang="en-US" dirty="0"/>
              <a:t>        make -C $(KDIR) M=$(PWD) modules </a:t>
            </a:r>
          </a:p>
          <a:p>
            <a:r>
              <a:rPr lang="en-US" dirty="0"/>
              <a:t>clean:</a:t>
            </a:r>
          </a:p>
          <a:p>
            <a:r>
              <a:rPr lang="en-US" dirty="0"/>
              <a:t>        rm -f *.ko *.o *.</a:t>
            </a:r>
            <a:r>
              <a:rPr lang="en-US" dirty="0" err="1"/>
              <a:t>mod.o</a:t>
            </a:r>
            <a:r>
              <a:rPr lang="en-US" dirty="0"/>
              <a:t> *.</a:t>
            </a:r>
            <a:r>
              <a:rPr lang="en-US" dirty="0" err="1"/>
              <a:t>mod.c</a:t>
            </a:r>
            <a:r>
              <a:rPr lang="en-US" dirty="0"/>
              <a:t> .*.</a:t>
            </a:r>
            <a:r>
              <a:rPr lang="en-US" dirty="0" err="1"/>
              <a:t>cmd</a:t>
            </a:r>
            <a:r>
              <a:rPr lang="en-US" dirty="0"/>
              <a:t> *.</a:t>
            </a:r>
            <a:r>
              <a:rPr lang="en-US" dirty="0" err="1"/>
              <a:t>symvers</a:t>
            </a:r>
            <a:r>
              <a:rPr lang="en-US" dirty="0"/>
              <a:t>  </a:t>
            </a:r>
            <a:r>
              <a:rPr lang="en-US" dirty="0" err="1"/>
              <a:t>modul</a:t>
            </a:r>
            <a:r>
              <a:rPr lang="en-US" dirty="0"/>
              <a:t>*</a:t>
            </a:r>
          </a:p>
        </p:txBody>
      </p:sp>
      <p:sp>
        <p:nvSpPr>
          <p:cNvPr id="4" name="Slide Number Placeholder 3"/>
          <p:cNvSpPr>
            <a:spLocks noGrp="1"/>
          </p:cNvSpPr>
          <p:nvPr>
            <p:ph type="sldNum" sz="quarter" idx="5"/>
          </p:nvPr>
        </p:nvSpPr>
        <p:spPr/>
        <p:txBody>
          <a:bodyPr/>
          <a:lstStyle/>
          <a:p>
            <a:fld id="{D5939589-3E79-4C82-AA4A-FE78234FAA59}" type="slidenum">
              <a:rPr lang="en-US" smtClean="0"/>
              <a:t>124</a:t>
            </a:fld>
            <a:endParaRPr lang="en-US" dirty="0"/>
          </a:p>
        </p:txBody>
      </p:sp>
    </p:spTree>
    <p:extLst>
      <p:ext uri="{BB962C8B-B14F-4D97-AF65-F5344CB8AC3E}">
        <p14:creationId xmlns:p14="http://schemas.microsoft.com/office/powerpoint/2010/main" val="34525175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https://linuxconfig.org/how-to-resize-a-qcow2-disk-image-on-linux</a:t>
            </a:r>
          </a:p>
          <a:p>
            <a:r>
              <a:rPr lang="en-US" dirty="0"/>
              <a:t>HOWTO – Resize partitions in raw disk (dd) image files (.</a:t>
            </a:r>
            <a:r>
              <a:rPr lang="en-US" dirty="0" err="1"/>
              <a:t>img</a:t>
            </a:r>
            <a:r>
              <a:rPr lang="en-US" dirty="0"/>
              <a:t>): https://blog.ronnyvdb.net/2019/01/20/howto-resize-partitions-in-raw-disk-dd-image-files-img/</a:t>
            </a:r>
          </a:p>
          <a:p>
            <a:endParaRPr lang="en-US" dirty="0"/>
          </a:p>
          <a:p>
            <a:r>
              <a:rPr lang="en-US" dirty="0" err="1"/>
              <a:t>sudo</a:t>
            </a:r>
            <a:r>
              <a:rPr lang="en-US" dirty="0"/>
              <a:t> </a:t>
            </a:r>
            <a:r>
              <a:rPr lang="en-US" dirty="0" err="1"/>
              <a:t>mkdir</a:t>
            </a:r>
            <a:r>
              <a:rPr lang="en-US" dirty="0"/>
              <a:t> -p /</a:t>
            </a:r>
            <a:r>
              <a:rPr lang="en-US" dirty="0" err="1"/>
              <a:t>usr</a:t>
            </a:r>
            <a:r>
              <a:rPr lang="en-US" dirty="0"/>
              <a:t>/local/</a:t>
            </a:r>
            <a:r>
              <a:rPr lang="en-US" dirty="0" err="1"/>
              <a:t>src</a:t>
            </a:r>
            <a:r>
              <a:rPr lang="en-US" dirty="0"/>
              <a:t>/</a:t>
            </a:r>
            <a:r>
              <a:rPr lang="en-US" dirty="0" err="1"/>
              <a:t>debian</a:t>
            </a:r>
            <a:endParaRPr lang="en-US" dirty="0"/>
          </a:p>
          <a:p>
            <a:r>
              <a:rPr lang="en-US" dirty="0" err="1"/>
              <a:t>sudo</a:t>
            </a:r>
            <a:r>
              <a:rPr lang="en-US" dirty="0"/>
              <a:t> apt install </a:t>
            </a:r>
            <a:r>
              <a:rPr lang="en-US" dirty="0" err="1"/>
              <a:t>linux</a:t>
            </a:r>
            <a:r>
              <a:rPr lang="en-US" dirty="0"/>
              <a:t>-source</a:t>
            </a:r>
          </a:p>
          <a:p>
            <a:r>
              <a:rPr lang="en-US" dirty="0" err="1"/>
              <a:t>sudo</a:t>
            </a:r>
            <a:r>
              <a:rPr lang="en-US" dirty="0"/>
              <a:t> cp -v /</a:t>
            </a:r>
            <a:r>
              <a:rPr lang="en-US" dirty="0" err="1"/>
              <a:t>usr</a:t>
            </a:r>
            <a:r>
              <a:rPr lang="en-US" dirty="0"/>
              <a:t>/</a:t>
            </a:r>
            <a:r>
              <a:rPr lang="en-US" dirty="0" err="1"/>
              <a:t>src</a:t>
            </a:r>
            <a:r>
              <a:rPr lang="en-US" dirty="0"/>
              <a:t>/</a:t>
            </a:r>
            <a:r>
              <a:rPr lang="en-US" dirty="0" err="1"/>
              <a:t>linux</a:t>
            </a:r>
            <a:r>
              <a:rPr lang="en-US" dirty="0"/>
              <a:t>-source-*/</a:t>
            </a:r>
            <a:r>
              <a:rPr lang="en-US" dirty="0" err="1"/>
              <a:t>debian</a:t>
            </a:r>
            <a:r>
              <a:rPr lang="en-US" dirty="0"/>
              <a:t>/canonical-*.</a:t>
            </a:r>
            <a:r>
              <a:rPr lang="en-US" dirty="0" err="1"/>
              <a:t>pem</a:t>
            </a:r>
            <a:r>
              <a:rPr lang="en-US" dirty="0"/>
              <a:t> /</a:t>
            </a:r>
            <a:r>
              <a:rPr lang="en-US" dirty="0" err="1"/>
              <a:t>usr</a:t>
            </a:r>
            <a:r>
              <a:rPr lang="en-US" dirty="0"/>
              <a:t>/local/</a:t>
            </a:r>
            <a:r>
              <a:rPr lang="en-US" dirty="0" err="1"/>
              <a:t>src</a:t>
            </a:r>
            <a:r>
              <a:rPr lang="en-US" dirty="0"/>
              <a:t>/</a:t>
            </a:r>
            <a:r>
              <a:rPr lang="en-US" dirty="0" err="1"/>
              <a:t>debian</a:t>
            </a:r>
            <a:r>
              <a:rPr lang="en-US" dirty="0"/>
              <a:t>/</a:t>
            </a:r>
          </a:p>
          <a:p>
            <a:r>
              <a:rPr lang="en-US" dirty="0" err="1"/>
              <a:t>sudo</a:t>
            </a:r>
            <a:r>
              <a:rPr lang="en-US" dirty="0"/>
              <a:t> apt purge </a:t>
            </a:r>
            <a:r>
              <a:rPr lang="en-US" dirty="0" err="1"/>
              <a:t>linux</a:t>
            </a:r>
            <a:r>
              <a:rPr lang="en-US" dirty="0"/>
              <a:t>-source*</a:t>
            </a:r>
          </a:p>
        </p:txBody>
      </p:sp>
      <p:sp>
        <p:nvSpPr>
          <p:cNvPr id="4" name="Slide Number Placeholder 3"/>
          <p:cNvSpPr>
            <a:spLocks noGrp="1"/>
          </p:cNvSpPr>
          <p:nvPr>
            <p:ph type="sldNum" sz="quarter" idx="5"/>
          </p:nvPr>
        </p:nvSpPr>
        <p:spPr/>
        <p:txBody>
          <a:bodyPr/>
          <a:lstStyle/>
          <a:p>
            <a:fld id="{D5939589-3E79-4C82-AA4A-FE78234FAA59}" type="slidenum">
              <a:rPr lang="en-US" smtClean="0"/>
              <a:t>125</a:t>
            </a:fld>
            <a:endParaRPr lang="en-US" dirty="0"/>
          </a:p>
        </p:txBody>
      </p:sp>
    </p:spTree>
    <p:extLst>
      <p:ext uri="{BB962C8B-B14F-4D97-AF65-F5344CB8AC3E}">
        <p14:creationId xmlns:p14="http://schemas.microsoft.com/office/powerpoint/2010/main" val="3084509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a:t>
            </a:r>
            <a:r>
              <a:rPr lang="en-US" dirty="0" err="1"/>
              <a:t>network：monitor</a:t>
            </a:r>
            <a:r>
              <a:rPr lang="zh-CN" altLang="en-US" dirty="0"/>
              <a:t>与</a:t>
            </a:r>
            <a:r>
              <a:rPr lang="en-US" dirty="0" err="1"/>
              <a:t>osd，client</a:t>
            </a:r>
            <a:r>
              <a:rPr lang="zh-CN" altLang="en-US" dirty="0"/>
              <a:t>与</a:t>
            </a:r>
            <a:r>
              <a:rPr lang="en-US" dirty="0" err="1"/>
              <a:t>monitor，client</a:t>
            </a:r>
            <a:r>
              <a:rPr lang="zh-CN" altLang="en-US" dirty="0"/>
              <a:t>与</a:t>
            </a:r>
            <a:r>
              <a:rPr lang="en-US" dirty="0" err="1"/>
              <a:t>osd</a:t>
            </a:r>
            <a:r>
              <a:rPr lang="zh-CN" altLang="en-US" dirty="0"/>
              <a:t>通信的网络，最好配置为带宽较高的万兆网络；</a:t>
            </a:r>
          </a:p>
          <a:p>
            <a:r>
              <a:rPr lang="en-US" dirty="0"/>
              <a:t>cluster </a:t>
            </a:r>
            <a:r>
              <a:rPr lang="en-US" dirty="0" err="1"/>
              <a:t>network：OSD</a:t>
            </a:r>
            <a:r>
              <a:rPr lang="zh-CN" altLang="en-US" dirty="0"/>
              <a:t>之间通信的网络，一般配置为带宽较高的万兆网络；</a:t>
            </a:r>
            <a:endParaRPr lang="en-US" altLang="zh-CN" dirty="0"/>
          </a:p>
          <a:p>
            <a:r>
              <a:rPr lang="en-US" dirty="0"/>
              <a:t>http://docs.ceph.com/docs/master/rados/configuration/network-config-ref/</a:t>
            </a:r>
          </a:p>
          <a:p>
            <a:endParaRPr lang="en-US" dirty="0"/>
          </a:p>
        </p:txBody>
      </p:sp>
      <p:sp>
        <p:nvSpPr>
          <p:cNvPr id="4" name="Slide Number Placeholder 3"/>
          <p:cNvSpPr>
            <a:spLocks noGrp="1"/>
          </p:cNvSpPr>
          <p:nvPr>
            <p:ph type="sldNum" sz="quarter" idx="5"/>
          </p:nvPr>
        </p:nvSpPr>
        <p:spPr/>
        <p:txBody>
          <a:bodyPr/>
          <a:lstStyle/>
          <a:p>
            <a:fld id="{225E141B-F66C-41DD-B76B-49EED6802728}" type="slidenum">
              <a:rPr lang="en-US" smtClean="0"/>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00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 id="2147483718"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s://computingforgeeks.com/install-kubernetes-cluster-on-centos-with-kubeadm/"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hyperlink" Target="https://www.spectrocloud.com/blog/getting-started-with-cilium-for-kubernetes-networking-and-observability/"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www.thomas-krenn.com/en/wiki/Linux_I/O_Performance_Tests_using_dd"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iperf.fr/"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howtoforge.com/tutorial/how-to-build-a-ceph-cluster-on-centos-7/"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hyperlink" Target="https://www.liukui.tech/2020/02/10/Rook%E9%83%A8%E7%BD%B2Ceph%E9%9B%86%E7%BE%A4/" TargetMode="External"/><Relationship Id="rId4" Type="http://schemas.openxmlformats.org/officeDocument/2006/relationships/hyperlink" Target="https://blog.dianduidian.com/post/%E4%BD%BF%E7%94%A8rook%E6%90%AD%E5%BB%BAceph%E9%9B%86%E7%BE%A4/"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mailto:/etc/systemd/system/ceph-4658b04a-91f0-11ec-80e5-a4bf0174fb54@.service"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hyperlink" Target="https://dannyda.com/2021/04/10/how-to-completely-remove-delete-or-reinstall-ceph-and-its-configuration-from-proxmox-ve-pve/" TargetMode="External"/><Relationship Id="rId3" Type="http://schemas.openxmlformats.org/officeDocument/2006/relationships/hyperlink" Target="http://www.yangguanjun.com/2017/05/15/Ceph-configuration/" TargetMode="External"/><Relationship Id="rId7" Type="http://schemas.openxmlformats.org/officeDocument/2006/relationships/hyperlink" Target="https://access.redhat.com/documentation/en-us/red_hat_ceph_storage/5/html/operations_guide/management-of-mds-service-using-the-ceph-orchestrator"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s://github.com/kubernetes-retired/external-storage/issues/941" TargetMode="External"/><Relationship Id="rId5" Type="http://schemas.openxmlformats.org/officeDocument/2006/relationships/hyperlink" Target="https://docs.ceph.com/en/latest/cephadm/operations/#client-keyrings-and-configs" TargetMode="External"/><Relationship Id="rId4" Type="http://schemas.openxmlformats.org/officeDocument/2006/relationships/hyperlink" Target="https://ceph.io/en/news/blog/2013/ceph-osd-where-is-my-data/"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mailto:ceph-0bf1621a-7b6e-11eb-bcba-fa163eaf1801@node-exporter.ceph-2vashastr-1614589620901-node4-osd-node-exporter"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raw.githubusercontent.com/ceph/ceph-csi/master/deploy/rbd/Kubernetes"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kubernetes.slack.com/messages/openebs/"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hyperlink" Target="https://rook-io.slack.com/" TargetMode="External"/><Relationship Id="rId5" Type="http://schemas.openxmlformats.org/officeDocument/2006/relationships/hyperlink" Target="https://portworx.slack.com/" TargetMode="External"/><Relationship Id="rId4" Type="http://schemas.openxmlformats.org/officeDocument/2006/relationships/hyperlink" Target="https://forums.portworx.com/"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a:t>Ceph</a:t>
            </a:r>
            <a:r>
              <a:rPr lang="en-US" dirty="0"/>
              <a:t> + SDS Introduction</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0939-5287-41A7-8002-43296C9BB12B}"/>
              </a:ext>
            </a:extLst>
          </p:cNvPr>
          <p:cNvSpPr>
            <a:spLocks noGrp="1"/>
          </p:cNvSpPr>
          <p:nvPr>
            <p:ph type="title"/>
          </p:nvPr>
        </p:nvSpPr>
        <p:spPr>
          <a:xfrm>
            <a:off x="838200" y="186707"/>
            <a:ext cx="10515600" cy="404309"/>
          </a:xfrm>
        </p:spPr>
        <p:txBody>
          <a:bodyPr>
            <a:noAutofit/>
          </a:bodyPr>
          <a:lstStyle/>
          <a:p>
            <a:r>
              <a:rPr lang="zh-CN" altLang="en-US" sz="3200" dirty="0"/>
              <a:t>配置</a:t>
            </a:r>
            <a:r>
              <a:rPr lang="en-US" altLang="zh-CN" sz="3200" dirty="0" err="1"/>
              <a:t>Ceph</a:t>
            </a:r>
            <a:r>
              <a:rPr lang="zh-CN" altLang="en-US" sz="3200" dirty="0"/>
              <a:t>集群基本原则</a:t>
            </a:r>
            <a:endParaRPr lang="en-US" sz="3200" dirty="0"/>
          </a:p>
        </p:txBody>
      </p:sp>
      <p:sp>
        <p:nvSpPr>
          <p:cNvPr id="3" name="Content Placeholder 2">
            <a:extLst>
              <a:ext uri="{FF2B5EF4-FFF2-40B4-BE49-F238E27FC236}">
                <a16:creationId xmlns:a16="http://schemas.microsoft.com/office/drawing/2014/main" id="{98F144DD-8B0B-46F9-A043-8EAB7B1CD4EA}"/>
              </a:ext>
            </a:extLst>
          </p:cNvPr>
          <p:cNvSpPr>
            <a:spLocks noGrp="1"/>
          </p:cNvSpPr>
          <p:nvPr>
            <p:ph idx="1"/>
          </p:nvPr>
        </p:nvSpPr>
        <p:spPr>
          <a:xfrm>
            <a:off x="838200" y="836342"/>
            <a:ext cx="10515600" cy="5921298"/>
          </a:xfrm>
        </p:spPr>
        <p:txBody>
          <a:bodyPr>
            <a:normAutofit fontScale="70000" lnSpcReduction="20000"/>
          </a:bodyPr>
          <a:lstStyle/>
          <a:p>
            <a:r>
              <a:rPr lang="en-US" altLang="zh-CN" dirty="0"/>
              <a:t>CPU</a:t>
            </a:r>
          </a:p>
          <a:p>
            <a:pPr lvl="1"/>
            <a:r>
              <a:rPr lang="zh-CN" altLang="en-US" dirty="0"/>
              <a:t>一般会为每一个</a:t>
            </a:r>
            <a:r>
              <a:rPr lang="en-US" altLang="zh-CN" dirty="0" err="1"/>
              <a:t>ceph-osd</a:t>
            </a:r>
            <a:r>
              <a:rPr lang="zh-CN" altLang="en-US" dirty="0"/>
              <a:t>进程绑定一个</a:t>
            </a:r>
            <a:r>
              <a:rPr lang="en-US" altLang="zh-CN" dirty="0"/>
              <a:t>CPU</a:t>
            </a:r>
            <a:r>
              <a:rPr lang="zh-CN" altLang="en-US" dirty="0"/>
              <a:t>核上。</a:t>
            </a:r>
          </a:p>
          <a:p>
            <a:pPr lvl="1"/>
            <a:r>
              <a:rPr lang="en-US" altLang="zh-CN" dirty="0" err="1"/>
              <a:t>ceph-mon</a:t>
            </a:r>
            <a:r>
              <a:rPr lang="zh-CN" altLang="en-US" dirty="0"/>
              <a:t>进程并不十分消耗</a:t>
            </a:r>
            <a:r>
              <a:rPr lang="en-US" altLang="zh-CN" dirty="0"/>
              <a:t>CPU</a:t>
            </a:r>
            <a:r>
              <a:rPr lang="zh-CN" altLang="en-US" dirty="0"/>
              <a:t>资源，所以不必预留过多的</a:t>
            </a:r>
            <a:r>
              <a:rPr lang="en-US" altLang="zh-CN" dirty="0"/>
              <a:t>CPU</a:t>
            </a:r>
            <a:r>
              <a:rPr lang="zh-CN" altLang="en-US" dirty="0"/>
              <a:t>资源。</a:t>
            </a:r>
          </a:p>
          <a:p>
            <a:pPr lvl="1"/>
            <a:r>
              <a:rPr lang="en-US" altLang="zh-CN" dirty="0" err="1"/>
              <a:t>ceph-mds</a:t>
            </a:r>
            <a:r>
              <a:rPr lang="zh-CN" altLang="en-US" dirty="0"/>
              <a:t>也是非常消耗</a:t>
            </a:r>
            <a:r>
              <a:rPr lang="en-US" altLang="zh-CN" dirty="0"/>
              <a:t>CPU</a:t>
            </a:r>
            <a:r>
              <a:rPr lang="zh-CN" altLang="en-US" dirty="0"/>
              <a:t>资源的，所以需要提供更多的</a:t>
            </a:r>
            <a:r>
              <a:rPr lang="en-US" altLang="zh-CN" dirty="0"/>
              <a:t>CPU</a:t>
            </a:r>
            <a:r>
              <a:rPr lang="zh-CN" altLang="en-US" dirty="0"/>
              <a:t>资源。</a:t>
            </a:r>
            <a:endParaRPr lang="en-US" altLang="zh-CN" dirty="0"/>
          </a:p>
          <a:p>
            <a:r>
              <a:rPr lang="zh-CN" altLang="en-US" dirty="0"/>
              <a:t>内存</a:t>
            </a:r>
            <a:endParaRPr lang="en-US" altLang="zh-CN" dirty="0"/>
          </a:p>
          <a:p>
            <a:pPr lvl="1"/>
            <a:r>
              <a:rPr lang="en-US" dirty="0" err="1"/>
              <a:t>ceph-mon</a:t>
            </a:r>
            <a:r>
              <a:rPr lang="zh-CN" altLang="en-US" dirty="0"/>
              <a:t>和</a:t>
            </a:r>
            <a:r>
              <a:rPr lang="en-US" dirty="0" err="1"/>
              <a:t>ceph-mds</a:t>
            </a:r>
            <a:r>
              <a:rPr lang="zh-CN" altLang="en-US" dirty="0"/>
              <a:t>需要</a:t>
            </a:r>
            <a:r>
              <a:rPr lang="en-US" altLang="zh-CN" dirty="0"/>
              <a:t>2</a:t>
            </a:r>
            <a:r>
              <a:rPr lang="en-US" dirty="0"/>
              <a:t>G</a:t>
            </a:r>
            <a:r>
              <a:rPr lang="zh-CN" altLang="en-US" dirty="0"/>
              <a:t>内存，每个</a:t>
            </a:r>
            <a:r>
              <a:rPr lang="en-US" dirty="0" err="1"/>
              <a:t>ceph-osd</a:t>
            </a:r>
            <a:r>
              <a:rPr lang="zh-CN" altLang="en-US" dirty="0"/>
              <a:t>进程需要</a:t>
            </a:r>
            <a:r>
              <a:rPr lang="en-US" altLang="zh-CN" dirty="0"/>
              <a:t>1</a:t>
            </a:r>
            <a:r>
              <a:rPr lang="en-US" dirty="0"/>
              <a:t>G</a:t>
            </a:r>
            <a:r>
              <a:rPr lang="zh-CN" altLang="en-US" dirty="0"/>
              <a:t>内存。</a:t>
            </a:r>
            <a:endParaRPr lang="en-US" altLang="zh-CN" dirty="0"/>
          </a:p>
          <a:p>
            <a:r>
              <a:rPr lang="zh-CN" altLang="en-US" dirty="0"/>
              <a:t>网络</a:t>
            </a:r>
            <a:endParaRPr lang="en-US" altLang="zh-CN" dirty="0"/>
          </a:p>
          <a:p>
            <a:pPr lvl="1"/>
            <a:r>
              <a:rPr lang="zh-CN" altLang="en-US" dirty="0"/>
              <a:t>分离</a:t>
            </a:r>
            <a:r>
              <a:rPr lang="en-US" altLang="zh-CN" dirty="0" err="1"/>
              <a:t>cilent</a:t>
            </a:r>
            <a:r>
              <a:rPr lang="zh-CN" altLang="en-US" dirty="0"/>
              <a:t>和</a:t>
            </a:r>
            <a:r>
              <a:rPr lang="en-US" altLang="zh-CN" dirty="0"/>
              <a:t>cluster</a:t>
            </a:r>
            <a:r>
              <a:rPr lang="zh-CN" altLang="en-US" dirty="0"/>
              <a:t>网络。网络接口上可以使用</a:t>
            </a:r>
            <a:r>
              <a:rPr lang="en-US" altLang="zh-CN" dirty="0"/>
              <a:t>bond</a:t>
            </a:r>
            <a:r>
              <a:rPr lang="zh-CN" altLang="en-US" dirty="0"/>
              <a:t>来提供高可用或负载均衡。</a:t>
            </a:r>
            <a:endParaRPr lang="en-US" altLang="zh-CN" dirty="0"/>
          </a:p>
          <a:p>
            <a:r>
              <a:rPr lang="en-US" altLang="zh-CN" dirty="0" err="1"/>
              <a:t>NVMe</a:t>
            </a:r>
            <a:r>
              <a:rPr lang="zh-CN" altLang="en-US" dirty="0"/>
              <a:t>作为日志</a:t>
            </a:r>
            <a:r>
              <a:rPr lang="en-US" altLang="zh-CN" dirty="0" err="1"/>
              <a:t>wal</a:t>
            </a:r>
            <a:r>
              <a:rPr lang="zh-CN" altLang="en-US" dirty="0"/>
              <a:t>和数据库</a:t>
            </a:r>
            <a:r>
              <a:rPr lang="en-US" altLang="zh-CN" dirty="0" err="1"/>
              <a:t>rockdb</a:t>
            </a:r>
            <a:r>
              <a:rPr lang="zh-CN" altLang="en-US" dirty="0"/>
              <a:t>的存储</a:t>
            </a:r>
            <a:endParaRPr lang="en-US" altLang="zh-CN" dirty="0"/>
          </a:p>
          <a:p>
            <a:r>
              <a:rPr lang="en-US" altLang="zh-CN" dirty="0"/>
              <a:t>BIOS HT/VT(if in </a:t>
            </a:r>
            <a:r>
              <a:rPr lang="en-US" altLang="zh-CN" dirty="0" err="1"/>
              <a:t>virt</a:t>
            </a:r>
            <a:r>
              <a:rPr lang="en-US" altLang="zh-CN" dirty="0"/>
              <a:t>)/NUMA(if on, need CG fine tune/</a:t>
            </a:r>
            <a:r>
              <a:rPr lang="en-US" altLang="zh-CN" dirty="0" err="1"/>
              <a:t>numa</a:t>
            </a:r>
            <a:r>
              <a:rPr lang="en-US" altLang="zh-CN" dirty="0"/>
              <a:t>=off in </a:t>
            </a:r>
            <a:r>
              <a:rPr lang="en-US" altLang="zh-CN" dirty="0" err="1"/>
              <a:t>grub.cfg</a:t>
            </a:r>
            <a:r>
              <a:rPr lang="en-US" altLang="zh-CN" dirty="0"/>
              <a:t>)</a:t>
            </a:r>
          </a:p>
          <a:p>
            <a:r>
              <a:rPr lang="en-US" altLang="zh-CN" dirty="0"/>
              <a:t>Linux</a:t>
            </a:r>
            <a:r>
              <a:rPr lang="zh-CN" altLang="en-US" dirty="0"/>
              <a:t>内核层面</a:t>
            </a:r>
            <a:endParaRPr lang="en-US" altLang="zh-CN" dirty="0"/>
          </a:p>
          <a:p>
            <a:pPr lvl="1"/>
            <a:r>
              <a:rPr lang="en-US" altLang="zh-CN" dirty="0"/>
              <a:t>Kernel </a:t>
            </a:r>
            <a:r>
              <a:rPr lang="en-US" altLang="zh-CN" dirty="0" err="1"/>
              <a:t>pid</a:t>
            </a:r>
            <a:r>
              <a:rPr lang="en-US" altLang="zh-CN" dirty="0"/>
              <a:t> max </a:t>
            </a:r>
            <a:r>
              <a:rPr lang="zh-CN" altLang="en-US" dirty="0"/>
              <a:t>设置内核</a:t>
            </a:r>
            <a:r>
              <a:rPr lang="en-US" altLang="zh-CN" dirty="0"/>
              <a:t>PID</a:t>
            </a:r>
            <a:r>
              <a:rPr lang="zh-CN" altLang="en-US" dirty="0"/>
              <a:t>上限到最大值</a:t>
            </a:r>
            <a:r>
              <a:rPr lang="en-US" altLang="zh-CN" dirty="0"/>
              <a:t>: echo 4194303 &gt; /proc/sys/kernel/</a:t>
            </a:r>
            <a:r>
              <a:rPr lang="en-US" altLang="zh-CN" dirty="0" err="1"/>
              <a:t>pid_max</a:t>
            </a:r>
            <a:endParaRPr lang="en-US" altLang="zh-CN" dirty="0"/>
          </a:p>
          <a:p>
            <a:pPr lvl="1"/>
            <a:r>
              <a:rPr lang="en-US" altLang="zh-CN" dirty="0" err="1"/>
              <a:t>Ceph</a:t>
            </a:r>
            <a:r>
              <a:rPr lang="zh-CN" altLang="en-US" dirty="0"/>
              <a:t>配置设置</a:t>
            </a:r>
            <a:r>
              <a:rPr lang="en-US" altLang="zh-CN" dirty="0"/>
              <a:t>MTU</a:t>
            </a:r>
            <a:r>
              <a:rPr lang="zh-CN" altLang="en-US" dirty="0"/>
              <a:t>，交换机端需要支持该功能，系统网卡设置才有效果</a:t>
            </a:r>
            <a:r>
              <a:rPr lang="en-US" altLang="zh-CN" dirty="0"/>
              <a:t>: MTU=9000</a:t>
            </a:r>
          </a:p>
          <a:p>
            <a:pPr lvl="1"/>
            <a:r>
              <a:rPr lang="en-US" altLang="zh-CN" dirty="0"/>
              <a:t>echo “8192” &gt; /sys/block/</a:t>
            </a:r>
            <a:r>
              <a:rPr lang="en-US" altLang="zh-CN" dirty="0" err="1"/>
              <a:t>sda</a:t>
            </a:r>
            <a:r>
              <a:rPr lang="en-US" altLang="zh-CN" dirty="0"/>
              <a:t>/queue/</a:t>
            </a:r>
            <a:r>
              <a:rPr lang="en-US" altLang="zh-CN" dirty="0" err="1"/>
              <a:t>read_ahead_kb</a:t>
            </a:r>
            <a:endParaRPr lang="en-US" altLang="zh-CN" dirty="0"/>
          </a:p>
          <a:p>
            <a:pPr lvl="1"/>
            <a:r>
              <a:rPr lang="en-US" altLang="zh-CN" dirty="0"/>
              <a:t>echo “</a:t>
            </a:r>
            <a:r>
              <a:rPr lang="en-US" altLang="zh-CN" dirty="0" err="1"/>
              <a:t>vm.swappiness</a:t>
            </a:r>
            <a:r>
              <a:rPr lang="en-US" altLang="zh-CN" dirty="0"/>
              <a:t> = 0″ &gt;&gt; /</a:t>
            </a:r>
            <a:r>
              <a:rPr lang="en-US" altLang="zh-CN" dirty="0" err="1"/>
              <a:t>etc</a:t>
            </a:r>
            <a:r>
              <a:rPr lang="en-US" altLang="zh-CN" dirty="0"/>
              <a:t>/</a:t>
            </a:r>
            <a:r>
              <a:rPr lang="en-US" altLang="zh-CN" dirty="0" err="1"/>
              <a:t>sysctl.conf</a:t>
            </a:r>
            <a:r>
              <a:rPr lang="en-US" altLang="zh-CN" dirty="0"/>
              <a:t> ; </a:t>
            </a:r>
            <a:r>
              <a:rPr lang="en-US" altLang="zh-CN" dirty="0" err="1"/>
              <a:t>sysctl</a:t>
            </a:r>
            <a:r>
              <a:rPr lang="en-US" altLang="zh-CN" dirty="0"/>
              <a:t> –p</a:t>
            </a:r>
          </a:p>
          <a:p>
            <a:pPr lvl="1"/>
            <a:r>
              <a:rPr lang="en-US" altLang="zh-CN" dirty="0"/>
              <a:t>I/O Scheduler</a:t>
            </a:r>
            <a:r>
              <a:rPr lang="zh-CN" altLang="en-US" dirty="0"/>
              <a:t>，</a:t>
            </a:r>
            <a:r>
              <a:rPr lang="en-US" altLang="zh-CN" dirty="0"/>
              <a:t>SSD</a:t>
            </a:r>
            <a:r>
              <a:rPr lang="zh-CN" altLang="en-US" dirty="0"/>
              <a:t>要用</a:t>
            </a:r>
            <a:r>
              <a:rPr lang="en-US" altLang="zh-CN" dirty="0" err="1"/>
              <a:t>noop</a:t>
            </a:r>
            <a:r>
              <a:rPr lang="zh-CN" altLang="en-US" dirty="0"/>
              <a:t>，</a:t>
            </a:r>
            <a:r>
              <a:rPr lang="en-US" altLang="zh-CN" dirty="0"/>
              <a:t>SATA/SAS</a:t>
            </a:r>
            <a:r>
              <a:rPr lang="zh-CN" altLang="en-US" dirty="0"/>
              <a:t>使用</a:t>
            </a:r>
            <a:r>
              <a:rPr lang="en-US" altLang="zh-CN" dirty="0"/>
              <a:t>deadline:</a:t>
            </a:r>
            <a:endParaRPr lang="zh-CN" altLang="en-US" dirty="0"/>
          </a:p>
          <a:p>
            <a:pPr lvl="2"/>
            <a:r>
              <a:rPr lang="en-US" altLang="zh-CN" dirty="0"/>
              <a:t>echo “deadline” &gt;/sys/block/</a:t>
            </a:r>
            <a:r>
              <a:rPr lang="en-US" altLang="zh-CN" dirty="0" err="1"/>
              <a:t>sd</a:t>
            </a:r>
            <a:r>
              <a:rPr lang="en-US" altLang="zh-CN" dirty="0"/>
              <a:t>[x]/queue/scheduler</a:t>
            </a:r>
          </a:p>
          <a:p>
            <a:pPr lvl="2"/>
            <a:r>
              <a:rPr lang="en-US" altLang="zh-CN" dirty="0"/>
              <a:t>echo “</a:t>
            </a:r>
            <a:r>
              <a:rPr lang="en-US" altLang="zh-CN" dirty="0" err="1"/>
              <a:t>noop</a:t>
            </a:r>
            <a:r>
              <a:rPr lang="en-US" altLang="zh-CN" dirty="0"/>
              <a:t>” &gt;/sys/block/</a:t>
            </a:r>
            <a:r>
              <a:rPr lang="en-US" altLang="zh-CN" dirty="0" err="1"/>
              <a:t>sd</a:t>
            </a:r>
            <a:r>
              <a:rPr lang="en-US" altLang="zh-CN" dirty="0"/>
              <a:t>[x]/queue/scheduler</a:t>
            </a:r>
          </a:p>
          <a:p>
            <a:r>
              <a:rPr lang="en-US" altLang="zh-CN" dirty="0" err="1"/>
              <a:t>Ceph</a:t>
            </a:r>
            <a:r>
              <a:rPr lang="zh-CN" altLang="en-US" dirty="0"/>
              <a:t>配置层面优化</a:t>
            </a:r>
            <a:endParaRPr lang="en-US" altLang="zh-CN" dirty="0"/>
          </a:p>
          <a:p>
            <a:pPr lvl="1"/>
            <a:r>
              <a:rPr lang="en-US" altLang="zh-CN" dirty="0"/>
              <a:t>Total PGs = (</a:t>
            </a:r>
            <a:r>
              <a:rPr lang="en-US" altLang="zh-CN" dirty="0" err="1"/>
              <a:t>Total_number_of_OSD</a:t>
            </a:r>
            <a:r>
              <a:rPr lang="en-US" altLang="zh-CN" dirty="0"/>
              <a:t> * 100) / </a:t>
            </a:r>
            <a:r>
              <a:rPr lang="en-US" altLang="zh-CN" dirty="0" err="1"/>
              <a:t>max_replication_count</a:t>
            </a:r>
            <a:endParaRPr lang="en-US" altLang="zh-CN" dirty="0"/>
          </a:p>
          <a:p>
            <a:pPr lvl="1"/>
            <a:r>
              <a:rPr lang="en-US" altLang="zh-CN" dirty="0" err="1"/>
              <a:t>ceph</a:t>
            </a:r>
            <a:r>
              <a:rPr lang="en-US" altLang="zh-CN" dirty="0"/>
              <a:t> </a:t>
            </a:r>
            <a:r>
              <a:rPr lang="en-US" altLang="zh-CN" dirty="0" err="1"/>
              <a:t>osd</a:t>
            </a:r>
            <a:r>
              <a:rPr lang="en-US" altLang="zh-CN" dirty="0"/>
              <a:t> perf</a:t>
            </a:r>
          </a:p>
          <a:p>
            <a:pPr lvl="1"/>
            <a:endParaRPr lang="en-US" altLang="zh-CN" dirty="0"/>
          </a:p>
          <a:p>
            <a:pPr lvl="1"/>
            <a:endParaRPr lang="en-US" altLang="zh-CN" dirty="0"/>
          </a:p>
          <a:p>
            <a:endParaRPr lang="en-US" altLang="zh-CN" dirty="0"/>
          </a:p>
          <a:p>
            <a:endParaRPr lang="en-US" altLang="zh-CN" dirty="0"/>
          </a:p>
          <a:p>
            <a:endParaRPr lang="en-US" altLang="zh-CN" dirty="0"/>
          </a:p>
          <a:p>
            <a:endParaRPr lang="en-US" dirty="0"/>
          </a:p>
        </p:txBody>
      </p:sp>
    </p:spTree>
    <p:extLst>
      <p:ext uri="{BB962C8B-B14F-4D97-AF65-F5344CB8AC3E}">
        <p14:creationId xmlns:p14="http://schemas.microsoft.com/office/powerpoint/2010/main" val="18673518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1028-8BEE-46A1-9FCC-5CC9965D4893}"/>
              </a:ext>
            </a:extLst>
          </p:cNvPr>
          <p:cNvSpPr>
            <a:spLocks noGrp="1"/>
          </p:cNvSpPr>
          <p:nvPr>
            <p:ph type="title"/>
          </p:nvPr>
        </p:nvSpPr>
        <p:spPr>
          <a:xfrm>
            <a:off x="838200" y="279062"/>
            <a:ext cx="10515600" cy="315912"/>
          </a:xfrm>
        </p:spPr>
        <p:txBody>
          <a:bodyPr>
            <a:noAutofit/>
          </a:bodyPr>
          <a:lstStyle/>
          <a:p>
            <a:r>
              <a:rPr lang="zh-CN" altLang="en-US" sz="3600" dirty="0"/>
              <a:t>详解容器网络的发展 </a:t>
            </a:r>
            <a:r>
              <a:rPr lang="en-US" altLang="zh-CN" sz="3600" dirty="0"/>
              <a:t>- 4</a:t>
            </a:r>
            <a:endParaRPr lang="en-US" sz="3600" dirty="0"/>
          </a:p>
        </p:txBody>
      </p:sp>
      <p:sp>
        <p:nvSpPr>
          <p:cNvPr id="3" name="Content Placeholder 2">
            <a:extLst>
              <a:ext uri="{FF2B5EF4-FFF2-40B4-BE49-F238E27FC236}">
                <a16:creationId xmlns:a16="http://schemas.microsoft.com/office/drawing/2014/main" id="{29F15552-4067-4A85-ADC5-4736C327AB30}"/>
              </a:ext>
            </a:extLst>
          </p:cNvPr>
          <p:cNvSpPr>
            <a:spLocks noGrp="1"/>
          </p:cNvSpPr>
          <p:nvPr>
            <p:ph idx="1"/>
          </p:nvPr>
        </p:nvSpPr>
        <p:spPr>
          <a:xfrm>
            <a:off x="838200" y="903642"/>
            <a:ext cx="10515600" cy="5273321"/>
          </a:xfrm>
        </p:spPr>
        <p:txBody>
          <a:bodyPr>
            <a:normAutofit/>
          </a:bodyPr>
          <a:lstStyle/>
          <a:p>
            <a:r>
              <a:rPr lang="zh-CN" altLang="en-US" dirty="0"/>
              <a:t>让外部世界可以访问容器（端口发布）</a:t>
            </a:r>
            <a:endParaRPr lang="en-US" altLang="zh-CN" dirty="0"/>
          </a:p>
          <a:p>
            <a:r>
              <a:rPr lang="en-US"/>
              <a:t>Bonded interface: Aggregating </a:t>
            </a:r>
            <a:r>
              <a:rPr lang="en-US" dirty="0"/>
              <a:t>multiple network interfaces into a single logical "bonded" interface.</a:t>
            </a:r>
          </a:p>
          <a:p>
            <a:endParaRPr lang="en-US" dirty="0"/>
          </a:p>
        </p:txBody>
      </p:sp>
      <p:sp>
        <p:nvSpPr>
          <p:cNvPr id="4" name="Slide Number Placeholder 3">
            <a:extLst>
              <a:ext uri="{FF2B5EF4-FFF2-40B4-BE49-F238E27FC236}">
                <a16:creationId xmlns:a16="http://schemas.microsoft.com/office/drawing/2014/main" id="{ED1AA04B-E823-4F46-9940-6B51F05CB92B}"/>
              </a:ext>
            </a:extLst>
          </p:cNvPr>
          <p:cNvSpPr>
            <a:spLocks noGrp="1"/>
          </p:cNvSpPr>
          <p:nvPr>
            <p:ph type="sldNum" sz="quarter" idx="12"/>
          </p:nvPr>
        </p:nvSpPr>
        <p:spPr/>
        <p:txBody>
          <a:bodyPr/>
          <a:lstStyle/>
          <a:p>
            <a:fld id="{D8DA9DAA-006C-4F4B-980E-E3DF019B24E2}" type="slidenum">
              <a:rPr lang="en-US" smtClean="0"/>
              <a:t>100</a:t>
            </a:fld>
            <a:endParaRPr lang="en-US" dirty="0"/>
          </a:p>
        </p:txBody>
      </p:sp>
    </p:spTree>
    <p:extLst>
      <p:ext uri="{BB962C8B-B14F-4D97-AF65-F5344CB8AC3E}">
        <p14:creationId xmlns:p14="http://schemas.microsoft.com/office/powerpoint/2010/main" val="2913353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FCA537-6D7D-470F-8F37-3857FA139213}"/>
              </a:ext>
            </a:extLst>
          </p:cNvPr>
          <p:cNvSpPr>
            <a:spLocks noGrp="1"/>
          </p:cNvSpPr>
          <p:nvPr>
            <p:ph type="sldNum" sz="quarter" idx="12"/>
          </p:nvPr>
        </p:nvSpPr>
        <p:spPr/>
        <p:txBody>
          <a:bodyPr/>
          <a:lstStyle/>
          <a:p>
            <a:fld id="{D8DA9DAA-006C-4F4B-980E-E3DF019B24E2}" type="slidenum">
              <a:rPr lang="en-US" smtClean="0"/>
              <a:t>101</a:t>
            </a:fld>
            <a:endParaRPr lang="en-US" dirty="0"/>
          </a:p>
        </p:txBody>
      </p:sp>
      <p:pic>
        <p:nvPicPr>
          <p:cNvPr id="2050" name="Picture 2">
            <a:extLst>
              <a:ext uri="{FF2B5EF4-FFF2-40B4-BE49-F238E27FC236}">
                <a16:creationId xmlns:a16="http://schemas.microsoft.com/office/drawing/2014/main" id="{7B85FE04-8EA6-460B-B5D1-25C374030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04856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7231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89144-DBCD-45F1-92A9-336B403B525C}"/>
              </a:ext>
            </a:extLst>
          </p:cNvPr>
          <p:cNvSpPr>
            <a:spLocks noGrp="1"/>
          </p:cNvSpPr>
          <p:nvPr>
            <p:ph type="title"/>
          </p:nvPr>
        </p:nvSpPr>
        <p:spPr>
          <a:xfrm>
            <a:off x="838200" y="323562"/>
            <a:ext cx="10515600" cy="144030"/>
          </a:xfrm>
        </p:spPr>
        <p:txBody>
          <a:bodyPr>
            <a:noAutofit/>
          </a:bodyPr>
          <a:lstStyle/>
          <a:p>
            <a:r>
              <a:rPr lang="en-US" sz="4000" dirty="0"/>
              <a:t>Install Cilium via CLI</a:t>
            </a:r>
          </a:p>
        </p:txBody>
      </p:sp>
      <p:sp>
        <p:nvSpPr>
          <p:cNvPr id="3" name="Content Placeholder 2">
            <a:extLst>
              <a:ext uri="{FF2B5EF4-FFF2-40B4-BE49-F238E27FC236}">
                <a16:creationId xmlns:a16="http://schemas.microsoft.com/office/drawing/2014/main" id="{1BAE4B54-24B6-4ECC-9A45-721A418F9F9C}"/>
              </a:ext>
            </a:extLst>
          </p:cNvPr>
          <p:cNvSpPr>
            <a:spLocks noGrp="1"/>
          </p:cNvSpPr>
          <p:nvPr>
            <p:ph idx="1"/>
          </p:nvPr>
        </p:nvSpPr>
        <p:spPr>
          <a:xfrm>
            <a:off x="838200" y="820882"/>
            <a:ext cx="10515600" cy="5900593"/>
          </a:xfrm>
        </p:spPr>
        <p:txBody>
          <a:bodyPr>
            <a:normAutofit lnSpcReduction="10000"/>
          </a:bodyPr>
          <a:lstStyle/>
          <a:p>
            <a:r>
              <a:rPr lang="en-US" dirty="0"/>
              <a:t>Install Kubernetes Cluster on CentOS 7 with </a:t>
            </a:r>
            <a:r>
              <a:rPr lang="en-US" dirty="0" err="1"/>
              <a:t>kubeadm</a:t>
            </a:r>
            <a:endParaRPr lang="en-US" dirty="0"/>
          </a:p>
          <a:p>
            <a:pPr lvl="1"/>
            <a:r>
              <a:rPr lang="en-US" dirty="0">
                <a:hlinkClick r:id="rId3"/>
              </a:rPr>
              <a:t>https://computingforgeeks.com/install-kubernetes-cluster-on-centos-with-kubeadm/</a:t>
            </a:r>
            <a:endParaRPr lang="en-US" dirty="0"/>
          </a:p>
          <a:p>
            <a:pPr lvl="1"/>
            <a:r>
              <a:rPr lang="en-US" dirty="0" err="1"/>
              <a:t>kubeadm</a:t>
            </a:r>
            <a:r>
              <a:rPr lang="en-US" dirty="0"/>
              <a:t> </a:t>
            </a:r>
            <a:r>
              <a:rPr lang="en-US" dirty="0" err="1"/>
              <a:t>init</a:t>
            </a:r>
            <a:r>
              <a:rPr lang="en-US" dirty="0"/>
              <a:t> --pod-network-</a:t>
            </a:r>
            <a:r>
              <a:rPr lang="en-US" dirty="0" err="1"/>
              <a:t>cidr</a:t>
            </a:r>
            <a:r>
              <a:rPr lang="en-US" dirty="0"/>
              <a:t>=10.244.0.0/16 --service-</a:t>
            </a:r>
            <a:r>
              <a:rPr lang="en-US" dirty="0" err="1"/>
              <a:t>cidr</a:t>
            </a:r>
            <a:r>
              <a:rPr lang="en-US" dirty="0"/>
              <a:t>=10.96.0.0/16 --skip-phases=addon/</a:t>
            </a:r>
            <a:r>
              <a:rPr lang="en-US" dirty="0" err="1"/>
              <a:t>kube</a:t>
            </a:r>
            <a:r>
              <a:rPr lang="en-US" dirty="0"/>
              <a:t>-proxy</a:t>
            </a:r>
          </a:p>
          <a:p>
            <a:pPr lvl="1"/>
            <a:r>
              <a:rPr lang="en-US" dirty="0"/>
              <a:t># optional</a:t>
            </a:r>
          </a:p>
          <a:p>
            <a:pPr lvl="1"/>
            <a:r>
              <a:rPr lang="en-US" dirty="0" err="1"/>
              <a:t>kubectl</a:t>
            </a:r>
            <a:r>
              <a:rPr lang="en-US" dirty="0"/>
              <a:t> taint nodes --all node-role.kubernetes.io/master-</a:t>
            </a:r>
          </a:p>
          <a:p>
            <a:pPr lvl="1"/>
            <a:r>
              <a:rPr lang="en-US" dirty="0" err="1"/>
              <a:t>kubectl</a:t>
            </a:r>
            <a:r>
              <a:rPr lang="en-US" dirty="0"/>
              <a:t> taint nodes --all node-role.kubernetes.io/control-plane-</a:t>
            </a:r>
          </a:p>
          <a:p>
            <a:r>
              <a:rPr lang="en-US" dirty="0"/>
              <a:t>Cilium CLI handles all of the resource creation, roles, service accounts, certificates, overwriting </a:t>
            </a:r>
            <a:r>
              <a:rPr lang="en-US" dirty="0" err="1"/>
              <a:t>ConfigMaps</a:t>
            </a:r>
            <a:r>
              <a:rPr lang="en-US" dirty="0"/>
              <a:t> and so on.</a:t>
            </a:r>
          </a:p>
          <a:p>
            <a:pPr lvl="1"/>
            <a:r>
              <a:rPr lang="en-US" dirty="0"/>
              <a:t>use Cilium to fully replace </a:t>
            </a:r>
            <a:r>
              <a:rPr lang="en-US" dirty="0" err="1"/>
              <a:t>kube</a:t>
            </a:r>
            <a:r>
              <a:rPr lang="en-US" dirty="0"/>
              <a:t>-proxy: https://www.yfdou.com/archives/use-Cilium-to-fully-replace-kube-proxy.html</a:t>
            </a:r>
          </a:p>
          <a:p>
            <a:pPr lvl="1"/>
            <a:r>
              <a:rPr lang="en-US" dirty="0">
                <a:hlinkClick r:id="rId4"/>
              </a:rPr>
              <a:t>https://www.spectrocloud.com/blog/getting-started-with-cilium-for-kubernetes-networking-and-observability/</a:t>
            </a:r>
            <a:endParaRPr lang="en-US" dirty="0"/>
          </a:p>
          <a:p>
            <a:pPr lvl="1"/>
            <a:endParaRPr lang="en-US" dirty="0"/>
          </a:p>
        </p:txBody>
      </p:sp>
      <p:sp>
        <p:nvSpPr>
          <p:cNvPr id="4" name="Slide Number Placeholder 3">
            <a:extLst>
              <a:ext uri="{FF2B5EF4-FFF2-40B4-BE49-F238E27FC236}">
                <a16:creationId xmlns:a16="http://schemas.microsoft.com/office/drawing/2014/main" id="{81046C92-F870-4284-9B67-52048E54CF32}"/>
              </a:ext>
            </a:extLst>
          </p:cNvPr>
          <p:cNvSpPr>
            <a:spLocks noGrp="1"/>
          </p:cNvSpPr>
          <p:nvPr>
            <p:ph type="sldNum" sz="quarter" idx="12"/>
          </p:nvPr>
        </p:nvSpPr>
        <p:spPr/>
        <p:txBody>
          <a:bodyPr/>
          <a:lstStyle/>
          <a:p>
            <a:fld id="{D8DA9DAA-006C-4F4B-980E-E3DF019B24E2}" type="slidenum">
              <a:rPr lang="en-US" smtClean="0"/>
              <a:t>102</a:t>
            </a:fld>
            <a:endParaRPr lang="en-US" dirty="0"/>
          </a:p>
        </p:txBody>
      </p:sp>
    </p:spTree>
    <p:extLst>
      <p:ext uri="{BB962C8B-B14F-4D97-AF65-F5344CB8AC3E}">
        <p14:creationId xmlns:p14="http://schemas.microsoft.com/office/powerpoint/2010/main" val="3931908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F66B-A081-4C1D-A84C-6B2D37D19BDA}"/>
              </a:ext>
            </a:extLst>
          </p:cNvPr>
          <p:cNvSpPr>
            <a:spLocks noGrp="1"/>
          </p:cNvSpPr>
          <p:nvPr>
            <p:ph type="title"/>
          </p:nvPr>
        </p:nvSpPr>
        <p:spPr>
          <a:xfrm>
            <a:off x="838200" y="182240"/>
            <a:ext cx="10515600" cy="315912"/>
          </a:xfrm>
        </p:spPr>
        <p:txBody>
          <a:bodyPr>
            <a:noAutofit/>
          </a:bodyPr>
          <a:lstStyle/>
          <a:p>
            <a:r>
              <a:rPr lang="en-US" sz="3600" dirty="0"/>
              <a:t>Calico</a:t>
            </a:r>
            <a:r>
              <a:rPr lang="zh-CN" altLang="en-US" sz="3600" dirty="0"/>
              <a:t>策略实践</a:t>
            </a:r>
            <a:r>
              <a:rPr lang="en-US" sz="3600" dirty="0"/>
              <a:t>BGP</a:t>
            </a:r>
          </a:p>
        </p:txBody>
      </p:sp>
      <p:sp>
        <p:nvSpPr>
          <p:cNvPr id="3" name="Content Placeholder 2">
            <a:extLst>
              <a:ext uri="{FF2B5EF4-FFF2-40B4-BE49-F238E27FC236}">
                <a16:creationId xmlns:a16="http://schemas.microsoft.com/office/drawing/2014/main" id="{31581D70-7288-4D29-A378-4882B5180796}"/>
              </a:ext>
            </a:extLst>
          </p:cNvPr>
          <p:cNvSpPr>
            <a:spLocks noGrp="1"/>
          </p:cNvSpPr>
          <p:nvPr>
            <p:ph idx="1"/>
          </p:nvPr>
        </p:nvSpPr>
        <p:spPr>
          <a:xfrm>
            <a:off x="838200" y="699248"/>
            <a:ext cx="5637904" cy="6022228"/>
          </a:xfrm>
        </p:spPr>
        <p:txBody>
          <a:bodyPr>
            <a:normAutofit fontScale="62500" lnSpcReduction="20000"/>
          </a:bodyPr>
          <a:lstStyle/>
          <a:p>
            <a:pPr>
              <a:lnSpc>
                <a:spcPct val="120000"/>
              </a:lnSpc>
            </a:pPr>
            <a:r>
              <a:rPr lang="en-US" altLang="zh-CN" dirty="0"/>
              <a:t>Calico </a:t>
            </a:r>
            <a:r>
              <a:rPr lang="zh-CN" altLang="en-US" dirty="0"/>
              <a:t>在每一个计算节点利用 </a:t>
            </a:r>
            <a:r>
              <a:rPr lang="en-US" altLang="zh-CN" dirty="0"/>
              <a:t>Linux Kernel </a:t>
            </a:r>
            <a:r>
              <a:rPr lang="zh-CN" altLang="en-US" dirty="0"/>
              <a:t>实现了一个高效的虚拟路由器（ </a:t>
            </a:r>
            <a:r>
              <a:rPr lang="en-US" altLang="zh-CN" dirty="0" err="1"/>
              <a:t>vRouter</a:t>
            </a:r>
            <a:r>
              <a:rPr lang="zh-CN" altLang="en-US" dirty="0"/>
              <a:t>） 来负责数据转发，而每个 </a:t>
            </a:r>
            <a:r>
              <a:rPr lang="en-US" altLang="zh-CN" dirty="0" err="1"/>
              <a:t>vRouter</a:t>
            </a:r>
            <a:r>
              <a:rPr lang="en-US" altLang="zh-CN" dirty="0"/>
              <a:t> </a:t>
            </a:r>
            <a:r>
              <a:rPr lang="zh-CN" altLang="en-US" dirty="0"/>
              <a:t>通过 </a:t>
            </a:r>
            <a:r>
              <a:rPr lang="en-US" altLang="zh-CN" dirty="0"/>
              <a:t>BGP </a:t>
            </a:r>
            <a:r>
              <a:rPr lang="zh-CN" altLang="en-US" dirty="0"/>
              <a:t>协议负责把自己上运行的 </a:t>
            </a:r>
            <a:r>
              <a:rPr lang="en-US" altLang="zh-CN" dirty="0"/>
              <a:t>workload </a:t>
            </a:r>
            <a:r>
              <a:rPr lang="zh-CN" altLang="en-US" dirty="0"/>
              <a:t>的路由信息向整个 </a:t>
            </a:r>
            <a:r>
              <a:rPr lang="en-US" altLang="zh-CN" dirty="0"/>
              <a:t>Calico </a:t>
            </a:r>
            <a:r>
              <a:rPr lang="zh-CN" altLang="en-US" dirty="0"/>
              <a:t>网络内传播。此外，</a:t>
            </a:r>
            <a:r>
              <a:rPr lang="en-US" altLang="zh-CN" dirty="0"/>
              <a:t>Calico  </a:t>
            </a:r>
            <a:r>
              <a:rPr lang="zh-CN" altLang="en-US" dirty="0"/>
              <a:t>项目还实现了 </a:t>
            </a:r>
            <a:r>
              <a:rPr lang="en-US" altLang="zh-CN" dirty="0"/>
              <a:t>Kubernetes </a:t>
            </a:r>
            <a:r>
              <a:rPr lang="zh-CN" altLang="en-US" dirty="0"/>
              <a:t>网络策略，提供</a:t>
            </a:r>
            <a:r>
              <a:rPr lang="en-US" altLang="zh-CN" dirty="0"/>
              <a:t>ACL</a:t>
            </a:r>
            <a:r>
              <a:rPr lang="zh-CN" altLang="en-US" dirty="0"/>
              <a:t>功能。</a:t>
            </a:r>
            <a:endParaRPr lang="en-US" altLang="zh-CN" dirty="0"/>
          </a:p>
          <a:p>
            <a:pPr>
              <a:lnSpc>
                <a:spcPct val="120000"/>
              </a:lnSpc>
            </a:pPr>
            <a:r>
              <a:rPr lang="en-US" altLang="zh-CN" dirty="0"/>
              <a:t>10.0.0.1</a:t>
            </a:r>
            <a:r>
              <a:rPr lang="zh-CN" altLang="en-US" dirty="0"/>
              <a:t>是容器</a:t>
            </a:r>
            <a:r>
              <a:rPr lang="en-US" altLang="zh-CN" dirty="0"/>
              <a:t>1</a:t>
            </a:r>
            <a:r>
              <a:rPr lang="zh-CN" altLang="en-US" dirty="0"/>
              <a:t>，</a:t>
            </a:r>
            <a:r>
              <a:rPr lang="en-US" altLang="zh-CN" dirty="0"/>
              <a:t>10.0.0.2</a:t>
            </a:r>
            <a:r>
              <a:rPr lang="zh-CN" altLang="en-US" dirty="0"/>
              <a:t>是容器</a:t>
            </a:r>
            <a:r>
              <a:rPr lang="en-US" altLang="zh-CN" dirty="0"/>
              <a:t>2</a:t>
            </a:r>
            <a:r>
              <a:rPr lang="zh-CN" altLang="en-US" dirty="0"/>
              <a:t>，这两个设备也是</a:t>
            </a:r>
            <a:r>
              <a:rPr lang="en-US" altLang="zh-CN" dirty="0" err="1"/>
              <a:t>veth</a:t>
            </a:r>
            <a:r>
              <a:rPr lang="zh-CN" altLang="en-US" dirty="0"/>
              <a:t>的设备，这里它把宿主机当作一个虚拟</a:t>
            </a:r>
            <a:r>
              <a:rPr lang="en-US" altLang="zh-CN" dirty="0"/>
              <a:t>BGP</a:t>
            </a:r>
            <a:r>
              <a:rPr lang="zh-CN" altLang="en-US" dirty="0"/>
              <a:t>路由器，涉及到两个组件一个是</a:t>
            </a:r>
            <a:r>
              <a:rPr lang="en-US" altLang="zh-CN" dirty="0"/>
              <a:t>Client,</a:t>
            </a:r>
            <a:r>
              <a:rPr lang="zh-CN" altLang="en-US" dirty="0"/>
              <a:t>一个是</a:t>
            </a:r>
            <a:r>
              <a:rPr lang="en-US" altLang="zh-CN" dirty="0"/>
              <a:t>Felix,</a:t>
            </a:r>
            <a:r>
              <a:rPr lang="zh-CN" altLang="en-US" dirty="0"/>
              <a:t> 使用</a:t>
            </a:r>
            <a:r>
              <a:rPr lang="en-US" altLang="zh-CN" dirty="0" err="1"/>
              <a:t>daemonset</a:t>
            </a:r>
            <a:r>
              <a:rPr lang="zh-CN" altLang="en-US" dirty="0"/>
              <a:t>方式部署到每个节点上</a:t>
            </a:r>
            <a:r>
              <a:rPr lang="en-US" altLang="zh-CN" dirty="0"/>
              <a:t>.</a:t>
            </a:r>
          </a:p>
          <a:p>
            <a:pPr>
              <a:lnSpc>
                <a:spcPct val="120000"/>
              </a:lnSpc>
            </a:pPr>
            <a:r>
              <a:rPr lang="en-US" altLang="zh-CN" dirty="0"/>
              <a:t>Calico</a:t>
            </a:r>
            <a:r>
              <a:rPr lang="zh-CN" altLang="en-US" dirty="0"/>
              <a:t>主要由三个部分组成：</a:t>
            </a:r>
          </a:p>
          <a:p>
            <a:pPr lvl="1">
              <a:lnSpc>
                <a:spcPct val="120000"/>
              </a:lnSpc>
            </a:pPr>
            <a:r>
              <a:rPr lang="en-US" altLang="zh-CN" dirty="0"/>
              <a:t>Felix</a:t>
            </a:r>
            <a:r>
              <a:rPr lang="zh-CN" altLang="en-US" dirty="0"/>
              <a:t>：以</a:t>
            </a:r>
            <a:r>
              <a:rPr lang="en-US" altLang="zh-CN" dirty="0" err="1"/>
              <a:t>DaemonSet</a:t>
            </a:r>
            <a:r>
              <a:rPr lang="zh-CN" altLang="en-US" dirty="0"/>
              <a:t>方式部署，运行在每一个</a:t>
            </a:r>
            <a:r>
              <a:rPr lang="en-US" altLang="zh-CN" dirty="0"/>
              <a:t>Node</a:t>
            </a:r>
            <a:r>
              <a:rPr lang="zh-CN" altLang="en-US" dirty="0"/>
              <a:t>节点上，主要负责维护宿主机上路由规则以及</a:t>
            </a:r>
            <a:r>
              <a:rPr lang="en-US" altLang="zh-CN" dirty="0"/>
              <a:t>ACL</a:t>
            </a:r>
            <a:r>
              <a:rPr lang="zh-CN" altLang="en-US" dirty="0"/>
              <a:t>规则。</a:t>
            </a:r>
          </a:p>
          <a:p>
            <a:pPr lvl="1">
              <a:lnSpc>
                <a:spcPct val="120000"/>
              </a:lnSpc>
            </a:pPr>
            <a:r>
              <a:rPr lang="en-US" altLang="zh-CN" dirty="0"/>
              <a:t>BGP Client</a:t>
            </a:r>
            <a:r>
              <a:rPr lang="zh-CN" altLang="en-US" dirty="0"/>
              <a:t>（</a:t>
            </a:r>
            <a:r>
              <a:rPr lang="en-US" altLang="zh-CN" dirty="0"/>
              <a:t>BIRD</a:t>
            </a:r>
            <a:r>
              <a:rPr lang="zh-CN" altLang="en-US" dirty="0"/>
              <a:t>）：主要负责把 </a:t>
            </a:r>
            <a:r>
              <a:rPr lang="en-US" altLang="zh-CN" dirty="0"/>
              <a:t>Felix </a:t>
            </a:r>
            <a:r>
              <a:rPr lang="zh-CN" altLang="en-US" dirty="0"/>
              <a:t>写入 </a:t>
            </a:r>
            <a:r>
              <a:rPr lang="en-US" altLang="zh-CN" dirty="0"/>
              <a:t>Kernel </a:t>
            </a:r>
            <a:r>
              <a:rPr lang="zh-CN" altLang="en-US" dirty="0"/>
              <a:t>的路由信息分发到集群 </a:t>
            </a:r>
            <a:r>
              <a:rPr lang="en-US" altLang="zh-CN" dirty="0"/>
              <a:t>Calico </a:t>
            </a:r>
            <a:r>
              <a:rPr lang="zh-CN" altLang="en-US" dirty="0"/>
              <a:t>网络。</a:t>
            </a:r>
          </a:p>
          <a:p>
            <a:pPr lvl="1">
              <a:lnSpc>
                <a:spcPct val="120000"/>
              </a:lnSpc>
            </a:pPr>
            <a:r>
              <a:rPr lang="en-US" altLang="zh-CN" dirty="0" err="1"/>
              <a:t>Etcd</a:t>
            </a:r>
            <a:r>
              <a:rPr lang="zh-CN" altLang="en-US" dirty="0"/>
              <a:t>：分布式键值存储，保存</a:t>
            </a:r>
            <a:r>
              <a:rPr lang="en-US" altLang="zh-CN" dirty="0"/>
              <a:t>Calico</a:t>
            </a:r>
            <a:r>
              <a:rPr lang="zh-CN" altLang="en-US" dirty="0"/>
              <a:t>的策略和网络配置状态。</a:t>
            </a:r>
          </a:p>
          <a:p>
            <a:pPr lvl="1">
              <a:lnSpc>
                <a:spcPct val="120000"/>
              </a:lnSpc>
            </a:pPr>
            <a:r>
              <a:rPr lang="en-US" altLang="zh-CN" dirty="0" err="1"/>
              <a:t>calicoctl</a:t>
            </a:r>
            <a:r>
              <a:rPr lang="zh-CN" altLang="en-US" dirty="0"/>
              <a:t>：允许您从简单的命令行界面实现高级策略和网络。</a:t>
            </a:r>
          </a:p>
        </p:txBody>
      </p:sp>
      <p:sp>
        <p:nvSpPr>
          <p:cNvPr id="4" name="Slide Number Placeholder 3">
            <a:extLst>
              <a:ext uri="{FF2B5EF4-FFF2-40B4-BE49-F238E27FC236}">
                <a16:creationId xmlns:a16="http://schemas.microsoft.com/office/drawing/2014/main" id="{C18F7480-7ABB-45E6-B5CC-BB32A1C40597}"/>
              </a:ext>
            </a:extLst>
          </p:cNvPr>
          <p:cNvSpPr>
            <a:spLocks noGrp="1"/>
          </p:cNvSpPr>
          <p:nvPr>
            <p:ph type="sldNum" sz="quarter" idx="12"/>
          </p:nvPr>
        </p:nvSpPr>
        <p:spPr/>
        <p:txBody>
          <a:bodyPr/>
          <a:lstStyle/>
          <a:p>
            <a:fld id="{D8DA9DAA-006C-4F4B-980E-E3DF019B24E2}" type="slidenum">
              <a:rPr lang="en-US" smtClean="0"/>
              <a:t>103</a:t>
            </a:fld>
            <a:endParaRPr lang="en-US" dirty="0"/>
          </a:p>
        </p:txBody>
      </p:sp>
      <p:pic>
        <p:nvPicPr>
          <p:cNvPr id="1026" name="Picture 2" descr="Kubernetes网络组件之Calico策略实践(BGP、RR、IPIP)_calico kubernetes_02">
            <a:extLst>
              <a:ext uri="{FF2B5EF4-FFF2-40B4-BE49-F238E27FC236}">
                <a16:creationId xmlns:a16="http://schemas.microsoft.com/office/drawing/2014/main" id="{E6D87569-E93D-4ACD-845F-3ACB8F7C6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6105" y="594974"/>
            <a:ext cx="5637904"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3566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F66B-A081-4C1D-A84C-6B2D37D19BDA}"/>
              </a:ext>
            </a:extLst>
          </p:cNvPr>
          <p:cNvSpPr>
            <a:spLocks noGrp="1"/>
          </p:cNvSpPr>
          <p:nvPr>
            <p:ph type="title"/>
          </p:nvPr>
        </p:nvSpPr>
        <p:spPr>
          <a:xfrm>
            <a:off x="838200" y="182240"/>
            <a:ext cx="10515600" cy="315912"/>
          </a:xfrm>
        </p:spPr>
        <p:txBody>
          <a:bodyPr>
            <a:noAutofit/>
          </a:bodyPr>
          <a:lstStyle/>
          <a:p>
            <a:r>
              <a:rPr lang="en-US" sz="3600" dirty="0"/>
              <a:t>Calico</a:t>
            </a:r>
            <a:r>
              <a:rPr lang="zh-CN" altLang="en-US" sz="3600" dirty="0"/>
              <a:t>策略实践</a:t>
            </a:r>
            <a:r>
              <a:rPr lang="en-US" altLang="zh-CN" sz="3600" dirty="0"/>
              <a:t>RR(Route Reflector)</a:t>
            </a:r>
            <a:endParaRPr lang="en-US" sz="3600" dirty="0"/>
          </a:p>
        </p:txBody>
      </p:sp>
      <p:sp>
        <p:nvSpPr>
          <p:cNvPr id="3" name="Content Placeholder 2">
            <a:extLst>
              <a:ext uri="{FF2B5EF4-FFF2-40B4-BE49-F238E27FC236}">
                <a16:creationId xmlns:a16="http://schemas.microsoft.com/office/drawing/2014/main" id="{31581D70-7288-4D29-A378-4882B5180796}"/>
              </a:ext>
            </a:extLst>
          </p:cNvPr>
          <p:cNvSpPr>
            <a:spLocks noGrp="1"/>
          </p:cNvSpPr>
          <p:nvPr>
            <p:ph idx="1"/>
          </p:nvPr>
        </p:nvSpPr>
        <p:spPr>
          <a:xfrm>
            <a:off x="838200" y="699248"/>
            <a:ext cx="5637904" cy="6022228"/>
          </a:xfrm>
        </p:spPr>
        <p:txBody>
          <a:bodyPr>
            <a:normAutofit fontScale="85000" lnSpcReduction="10000"/>
          </a:bodyPr>
          <a:lstStyle/>
          <a:p>
            <a:pPr>
              <a:lnSpc>
                <a:spcPct val="120000"/>
              </a:lnSpc>
            </a:pPr>
            <a:r>
              <a:rPr lang="en-US" altLang="zh-CN" dirty="0"/>
              <a:t>Calico </a:t>
            </a:r>
            <a:r>
              <a:rPr lang="zh-CN" altLang="en-US" dirty="0"/>
              <a:t>维护的网络在默认是（</a:t>
            </a:r>
            <a:r>
              <a:rPr lang="en-US" altLang="zh-CN" dirty="0"/>
              <a:t>Node-to-Node Mesh</a:t>
            </a:r>
            <a:r>
              <a:rPr lang="zh-CN" altLang="en-US" dirty="0"/>
              <a:t>）全互联模式，</a:t>
            </a:r>
            <a:r>
              <a:rPr lang="en-US" altLang="zh-CN" dirty="0"/>
              <a:t>Calico</a:t>
            </a:r>
            <a:r>
              <a:rPr lang="zh-CN" altLang="en-US" dirty="0"/>
              <a:t>集群中的节点之间都会相互建立连接，用于路由交换。但是随着集群规模的扩大，</a:t>
            </a:r>
            <a:r>
              <a:rPr lang="en-US" altLang="zh-CN" dirty="0"/>
              <a:t>mesh</a:t>
            </a:r>
            <a:r>
              <a:rPr lang="zh-CN" altLang="en-US" dirty="0"/>
              <a:t>模式将形成一个巨大服务网格，折中的方法就是确定一个或多个</a:t>
            </a:r>
            <a:r>
              <a:rPr lang="en-US" altLang="zh-CN" dirty="0"/>
              <a:t>Calico</a:t>
            </a:r>
            <a:r>
              <a:rPr lang="zh-CN" altLang="en-US" dirty="0"/>
              <a:t>节点充当路由反射器，让其他节点从这个</a:t>
            </a:r>
            <a:r>
              <a:rPr lang="en-US" altLang="zh-CN" dirty="0"/>
              <a:t>RR</a:t>
            </a:r>
            <a:r>
              <a:rPr lang="zh-CN" altLang="en-US" dirty="0"/>
              <a:t>节点获取路由信息。</a:t>
            </a:r>
            <a:endParaRPr lang="en-US" altLang="zh-CN" dirty="0"/>
          </a:p>
          <a:p>
            <a:pPr>
              <a:lnSpc>
                <a:spcPct val="120000"/>
              </a:lnSpc>
            </a:pPr>
            <a:r>
              <a:rPr lang="zh-CN" altLang="en-US" dirty="0"/>
              <a:t>在</a:t>
            </a:r>
            <a:r>
              <a:rPr lang="en-US" altLang="zh-CN" dirty="0"/>
              <a:t>BGP</a:t>
            </a:r>
            <a:r>
              <a:rPr lang="zh-CN" altLang="en-US" dirty="0"/>
              <a:t>中可以通过</a:t>
            </a:r>
            <a:r>
              <a:rPr lang="en-US" altLang="zh-CN" dirty="0" err="1"/>
              <a:t>calicoctl</a:t>
            </a:r>
            <a:r>
              <a:rPr lang="en-US" altLang="zh-CN" dirty="0"/>
              <a:t> node status</a:t>
            </a:r>
            <a:r>
              <a:rPr lang="zh-CN" altLang="en-US" dirty="0"/>
              <a:t>看到启动是</a:t>
            </a:r>
            <a:r>
              <a:rPr lang="en-US" altLang="zh-CN" dirty="0"/>
              <a:t>node-to-node mesh</a:t>
            </a:r>
            <a:r>
              <a:rPr lang="zh-CN" altLang="en-US" dirty="0"/>
              <a:t>网格的形式，这种形式是一个全互联的模式，使用</a:t>
            </a:r>
            <a:r>
              <a:rPr lang="en-US" altLang="zh-CN" dirty="0"/>
              <a:t>node-to-node BGP</a:t>
            </a:r>
            <a:r>
              <a:rPr lang="zh-CN" altLang="en-US" dirty="0"/>
              <a:t>这种也是建议</a:t>
            </a:r>
            <a:r>
              <a:rPr lang="en-US" altLang="zh-CN" dirty="0"/>
              <a:t>100</a:t>
            </a:r>
            <a:r>
              <a:rPr lang="zh-CN" altLang="en-US" dirty="0"/>
              <a:t>个节点以下，当超过</a:t>
            </a:r>
            <a:r>
              <a:rPr lang="en-US" altLang="zh-CN" dirty="0"/>
              <a:t>100</a:t>
            </a:r>
            <a:r>
              <a:rPr lang="zh-CN" altLang="en-US" dirty="0"/>
              <a:t>台节点一定要使用路由反射</a:t>
            </a:r>
            <a:r>
              <a:rPr lang="en-US" altLang="zh-CN" dirty="0"/>
              <a:t>RR</a:t>
            </a:r>
            <a:r>
              <a:rPr lang="zh-CN" altLang="en-US" dirty="0"/>
              <a:t>模式。</a:t>
            </a:r>
          </a:p>
        </p:txBody>
      </p:sp>
      <p:sp>
        <p:nvSpPr>
          <p:cNvPr id="4" name="Slide Number Placeholder 3">
            <a:extLst>
              <a:ext uri="{FF2B5EF4-FFF2-40B4-BE49-F238E27FC236}">
                <a16:creationId xmlns:a16="http://schemas.microsoft.com/office/drawing/2014/main" id="{C18F7480-7ABB-45E6-B5CC-BB32A1C405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A9DAA-006C-4F4B-980E-E3DF019B24E2}" type="slidenum">
              <a:rPr kumimoji="0" lang="en-US" sz="1200" b="1" i="0" u="none" strike="noStrike" kern="1200" cap="all" spc="100" normalizeH="0" baseline="0" noProof="0" smtClean="0">
                <a:ln>
                  <a:noFill/>
                </a:ln>
                <a:solidFill>
                  <a:prstClr val="black">
                    <a:tint val="75000"/>
                  </a:prstClr>
                </a:solidFill>
                <a:effectLst/>
                <a:uLnTx/>
                <a:uFillTx/>
                <a:latin typeface="Univer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1" i="0" u="none" strike="noStrike" kern="1200" cap="all" spc="100" normalizeH="0" baseline="0" noProof="0" dirty="0">
              <a:ln>
                <a:noFill/>
              </a:ln>
              <a:solidFill>
                <a:prstClr val="black">
                  <a:tint val="75000"/>
                </a:prstClr>
              </a:solidFill>
              <a:effectLst/>
              <a:uLnTx/>
              <a:uFillTx/>
              <a:latin typeface="Univers"/>
              <a:ea typeface="+mn-ea"/>
              <a:cs typeface="+mn-cs"/>
            </a:endParaRPr>
          </a:p>
        </p:txBody>
      </p:sp>
      <p:pic>
        <p:nvPicPr>
          <p:cNvPr id="1026" name="Picture 2" descr="Kubernetes网络组件之Calico策略实践(BGP、RR、IPIP)_calico kubernetes_02">
            <a:extLst>
              <a:ext uri="{FF2B5EF4-FFF2-40B4-BE49-F238E27FC236}">
                <a16:creationId xmlns:a16="http://schemas.microsoft.com/office/drawing/2014/main" id="{E6D87569-E93D-4ACD-845F-3ACB8F7C6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6105" y="594974"/>
            <a:ext cx="5637904"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9629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F66B-A081-4C1D-A84C-6B2D37D19BDA}"/>
              </a:ext>
            </a:extLst>
          </p:cNvPr>
          <p:cNvSpPr>
            <a:spLocks noGrp="1"/>
          </p:cNvSpPr>
          <p:nvPr>
            <p:ph type="title"/>
          </p:nvPr>
        </p:nvSpPr>
        <p:spPr>
          <a:xfrm>
            <a:off x="838200" y="182240"/>
            <a:ext cx="10515600" cy="315912"/>
          </a:xfrm>
        </p:spPr>
        <p:txBody>
          <a:bodyPr>
            <a:noAutofit/>
          </a:bodyPr>
          <a:lstStyle/>
          <a:p>
            <a:r>
              <a:rPr lang="en-US" sz="3600" dirty="0"/>
              <a:t>Calico</a:t>
            </a:r>
            <a:r>
              <a:rPr lang="zh-CN" altLang="en-US" sz="3600" dirty="0"/>
              <a:t>策略实践</a:t>
            </a:r>
            <a:r>
              <a:rPr lang="en-US" altLang="zh-CN" sz="3600" dirty="0"/>
              <a:t>IPIP</a:t>
            </a:r>
            <a:endParaRPr lang="en-US" sz="3600" dirty="0"/>
          </a:p>
        </p:txBody>
      </p:sp>
      <p:sp>
        <p:nvSpPr>
          <p:cNvPr id="3" name="Content Placeholder 2">
            <a:extLst>
              <a:ext uri="{FF2B5EF4-FFF2-40B4-BE49-F238E27FC236}">
                <a16:creationId xmlns:a16="http://schemas.microsoft.com/office/drawing/2014/main" id="{31581D70-7288-4D29-A378-4882B5180796}"/>
              </a:ext>
            </a:extLst>
          </p:cNvPr>
          <p:cNvSpPr>
            <a:spLocks noGrp="1"/>
          </p:cNvSpPr>
          <p:nvPr>
            <p:ph idx="1"/>
          </p:nvPr>
        </p:nvSpPr>
        <p:spPr>
          <a:xfrm>
            <a:off x="838200" y="699248"/>
            <a:ext cx="5637904" cy="6022228"/>
          </a:xfrm>
        </p:spPr>
        <p:txBody>
          <a:bodyPr>
            <a:normAutofit fontScale="85000" lnSpcReduction="10000"/>
          </a:bodyPr>
          <a:lstStyle/>
          <a:p>
            <a:pPr>
              <a:lnSpc>
                <a:spcPct val="120000"/>
              </a:lnSpc>
            </a:pPr>
            <a:r>
              <a:rPr lang="en-US" altLang="zh-CN" dirty="0"/>
              <a:t>Calico </a:t>
            </a:r>
            <a:r>
              <a:rPr lang="zh-CN" altLang="en-US" dirty="0"/>
              <a:t>维护的网络在默认是（</a:t>
            </a:r>
            <a:r>
              <a:rPr lang="en-US" altLang="zh-CN" dirty="0"/>
              <a:t>Node-to-Node Mesh</a:t>
            </a:r>
            <a:r>
              <a:rPr lang="zh-CN" altLang="en-US" dirty="0"/>
              <a:t>）全互联模式，</a:t>
            </a:r>
            <a:r>
              <a:rPr lang="en-US" altLang="zh-CN" dirty="0"/>
              <a:t>Calico</a:t>
            </a:r>
            <a:r>
              <a:rPr lang="zh-CN" altLang="en-US" dirty="0"/>
              <a:t>集群中的节点之间都会相互建立连接，用于路由交换。但是随着集群规模的扩大，</a:t>
            </a:r>
            <a:r>
              <a:rPr lang="en-US" altLang="zh-CN" dirty="0"/>
              <a:t>mesh</a:t>
            </a:r>
            <a:r>
              <a:rPr lang="zh-CN" altLang="en-US" dirty="0"/>
              <a:t>模式将形成一个巨大服务网格，折中的方法就是确定一个或多个</a:t>
            </a:r>
            <a:r>
              <a:rPr lang="en-US" altLang="zh-CN" dirty="0"/>
              <a:t>Calico</a:t>
            </a:r>
            <a:r>
              <a:rPr lang="zh-CN" altLang="en-US" dirty="0"/>
              <a:t>节点充当路由反射器，让其他节点从这个</a:t>
            </a:r>
            <a:r>
              <a:rPr lang="en-US" altLang="zh-CN" dirty="0"/>
              <a:t>RR</a:t>
            </a:r>
            <a:r>
              <a:rPr lang="zh-CN" altLang="en-US" dirty="0"/>
              <a:t>节点获取路由信息。</a:t>
            </a:r>
            <a:endParaRPr lang="en-US" altLang="zh-CN" dirty="0"/>
          </a:p>
          <a:p>
            <a:pPr>
              <a:lnSpc>
                <a:spcPct val="120000"/>
              </a:lnSpc>
            </a:pPr>
            <a:r>
              <a:rPr lang="zh-CN" altLang="en-US" dirty="0"/>
              <a:t>在</a:t>
            </a:r>
            <a:r>
              <a:rPr lang="en-US" altLang="zh-CN" dirty="0"/>
              <a:t>BGP</a:t>
            </a:r>
            <a:r>
              <a:rPr lang="zh-CN" altLang="en-US" dirty="0"/>
              <a:t>中可以通过</a:t>
            </a:r>
            <a:r>
              <a:rPr lang="en-US" altLang="zh-CN" dirty="0" err="1"/>
              <a:t>calicoctl</a:t>
            </a:r>
            <a:r>
              <a:rPr lang="en-US" altLang="zh-CN" dirty="0"/>
              <a:t> node status</a:t>
            </a:r>
            <a:r>
              <a:rPr lang="zh-CN" altLang="en-US" dirty="0"/>
              <a:t>看到启动是</a:t>
            </a:r>
            <a:r>
              <a:rPr lang="en-US" altLang="zh-CN" dirty="0"/>
              <a:t>node-to-node mesh</a:t>
            </a:r>
            <a:r>
              <a:rPr lang="zh-CN" altLang="en-US" dirty="0"/>
              <a:t>网格的形式，这种形式是一个全互联的模式，使用</a:t>
            </a:r>
            <a:r>
              <a:rPr lang="en-US" altLang="zh-CN" dirty="0"/>
              <a:t>node-to-node BGP</a:t>
            </a:r>
            <a:r>
              <a:rPr lang="zh-CN" altLang="en-US" dirty="0"/>
              <a:t>这种也是建议</a:t>
            </a:r>
            <a:r>
              <a:rPr lang="en-US" altLang="zh-CN" dirty="0"/>
              <a:t>100</a:t>
            </a:r>
            <a:r>
              <a:rPr lang="zh-CN" altLang="en-US" dirty="0"/>
              <a:t>个节点以下，当超过</a:t>
            </a:r>
            <a:r>
              <a:rPr lang="en-US" altLang="zh-CN" dirty="0"/>
              <a:t>100</a:t>
            </a:r>
            <a:r>
              <a:rPr lang="zh-CN" altLang="en-US" dirty="0"/>
              <a:t>台节点一定要使用路由反射</a:t>
            </a:r>
            <a:r>
              <a:rPr lang="en-US" altLang="zh-CN" dirty="0"/>
              <a:t>RR</a:t>
            </a:r>
            <a:r>
              <a:rPr lang="zh-CN" altLang="en-US" dirty="0"/>
              <a:t>模式。</a:t>
            </a:r>
          </a:p>
        </p:txBody>
      </p:sp>
      <p:sp>
        <p:nvSpPr>
          <p:cNvPr id="4" name="Slide Number Placeholder 3">
            <a:extLst>
              <a:ext uri="{FF2B5EF4-FFF2-40B4-BE49-F238E27FC236}">
                <a16:creationId xmlns:a16="http://schemas.microsoft.com/office/drawing/2014/main" id="{C18F7480-7ABB-45E6-B5CC-BB32A1C405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A9DAA-006C-4F4B-980E-E3DF019B24E2}" type="slidenum">
              <a:rPr kumimoji="0" lang="en-US" sz="1200" b="1" i="0" u="none" strike="noStrike" kern="1200" cap="all" spc="100" normalizeH="0" baseline="0" noProof="0" smtClean="0">
                <a:ln>
                  <a:noFill/>
                </a:ln>
                <a:solidFill>
                  <a:prstClr val="black">
                    <a:tint val="75000"/>
                  </a:prstClr>
                </a:solidFill>
                <a:effectLst/>
                <a:uLnTx/>
                <a:uFillTx/>
                <a:latin typeface="Univer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1" i="0" u="none" strike="noStrike" kern="1200" cap="all" spc="100" normalizeH="0" baseline="0" noProof="0" dirty="0">
              <a:ln>
                <a:noFill/>
              </a:ln>
              <a:solidFill>
                <a:prstClr val="black">
                  <a:tint val="75000"/>
                </a:prstClr>
              </a:solidFill>
              <a:effectLst/>
              <a:uLnTx/>
              <a:uFillTx/>
              <a:latin typeface="Univers"/>
              <a:ea typeface="+mn-ea"/>
              <a:cs typeface="+mn-cs"/>
            </a:endParaRPr>
          </a:p>
        </p:txBody>
      </p:sp>
    </p:spTree>
    <p:extLst>
      <p:ext uri="{BB962C8B-B14F-4D97-AF65-F5344CB8AC3E}">
        <p14:creationId xmlns:p14="http://schemas.microsoft.com/office/powerpoint/2010/main" val="22677246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D5FF-7974-4FBB-9EFB-AF42E864423C}"/>
              </a:ext>
            </a:extLst>
          </p:cNvPr>
          <p:cNvSpPr>
            <a:spLocks noGrp="1"/>
          </p:cNvSpPr>
          <p:nvPr>
            <p:ph type="title"/>
          </p:nvPr>
        </p:nvSpPr>
        <p:spPr>
          <a:xfrm>
            <a:off x="838200" y="289820"/>
            <a:ext cx="10515600" cy="205030"/>
          </a:xfrm>
        </p:spPr>
        <p:txBody>
          <a:bodyPr>
            <a:normAutofit fontScale="90000"/>
          </a:bodyPr>
          <a:lstStyle/>
          <a:p>
            <a:r>
              <a:rPr lang="en-US" sz="4000" dirty="0"/>
              <a:t>Namespace</a:t>
            </a:r>
            <a:r>
              <a:rPr lang="zh-CN" altLang="en-US" sz="4000" dirty="0"/>
              <a:t>的隔离说明</a:t>
            </a:r>
            <a:endParaRPr lang="en-US" sz="4000" dirty="0"/>
          </a:p>
        </p:txBody>
      </p:sp>
      <p:sp>
        <p:nvSpPr>
          <p:cNvPr id="3" name="Content Placeholder 2">
            <a:extLst>
              <a:ext uri="{FF2B5EF4-FFF2-40B4-BE49-F238E27FC236}">
                <a16:creationId xmlns:a16="http://schemas.microsoft.com/office/drawing/2014/main" id="{13314419-92B7-455C-9164-E406F7867D2F}"/>
              </a:ext>
            </a:extLst>
          </p:cNvPr>
          <p:cNvSpPr>
            <a:spLocks noGrp="1"/>
          </p:cNvSpPr>
          <p:nvPr>
            <p:ph idx="1"/>
          </p:nvPr>
        </p:nvSpPr>
        <p:spPr>
          <a:xfrm>
            <a:off x="838200" y="839096"/>
            <a:ext cx="10515600" cy="5337867"/>
          </a:xfrm>
        </p:spPr>
        <p:txBody>
          <a:bodyPr/>
          <a:lstStyle/>
          <a:p>
            <a:r>
              <a:rPr lang="en-US" altLang="zh-CN" dirty="0"/>
              <a:t>Kubernetes</a:t>
            </a:r>
            <a:r>
              <a:rPr lang="zh-CN" altLang="en-US" dirty="0"/>
              <a:t>提供了</a:t>
            </a:r>
            <a:r>
              <a:rPr lang="en-US" altLang="zh-CN" dirty="0"/>
              <a:t>Namespace</a:t>
            </a:r>
            <a:r>
              <a:rPr lang="zh-CN" altLang="en-US" dirty="0"/>
              <a:t>来做资源组织和划分，使用多</a:t>
            </a:r>
            <a:r>
              <a:rPr lang="en-US" altLang="zh-CN" dirty="0"/>
              <a:t>Namespace</a:t>
            </a:r>
            <a:r>
              <a:rPr lang="zh-CN" altLang="en-US" dirty="0"/>
              <a:t>可以将包含很多组件的系统分成不同的组。</a:t>
            </a:r>
            <a:r>
              <a:rPr lang="en-US" altLang="zh-CN" dirty="0"/>
              <a:t>Namespace</a:t>
            </a:r>
            <a:r>
              <a:rPr lang="zh-CN" altLang="en-US" dirty="0"/>
              <a:t>也可以用来做多租户划分，这样多个团队可以共用一个集群，使用的资源用</a:t>
            </a:r>
            <a:r>
              <a:rPr lang="en-US" altLang="zh-CN" dirty="0"/>
              <a:t>Namespace</a:t>
            </a:r>
            <a:r>
              <a:rPr lang="zh-CN" altLang="en-US" dirty="0"/>
              <a:t>划分开。</a:t>
            </a:r>
            <a:endParaRPr lang="en-US" altLang="zh-CN" dirty="0"/>
          </a:p>
          <a:p>
            <a:r>
              <a:rPr lang="en-US" altLang="zh-CN" dirty="0"/>
              <a:t>Namespace</a:t>
            </a:r>
            <a:r>
              <a:rPr lang="zh-CN" altLang="en-US" dirty="0"/>
              <a:t>只能做到组织上划分，对运行的对象来说，它不能做到真正的隔离。举例来说，如果两个</a:t>
            </a:r>
            <a:r>
              <a:rPr lang="en-US" altLang="zh-CN" dirty="0"/>
              <a:t>Namespace</a:t>
            </a:r>
            <a:r>
              <a:rPr lang="zh-CN" altLang="en-US" dirty="0"/>
              <a:t>下的</a:t>
            </a:r>
            <a:r>
              <a:rPr lang="en-US" altLang="zh-CN" dirty="0"/>
              <a:t>Pod</a:t>
            </a:r>
            <a:r>
              <a:rPr lang="zh-CN" altLang="en-US" dirty="0"/>
              <a:t>知道对方的</a:t>
            </a:r>
            <a:r>
              <a:rPr lang="en-US" altLang="zh-CN" dirty="0"/>
              <a:t>IP</a:t>
            </a:r>
            <a:r>
              <a:rPr lang="zh-CN" altLang="en-US" dirty="0"/>
              <a:t>，而</a:t>
            </a:r>
            <a:r>
              <a:rPr lang="en-US" altLang="zh-CN" dirty="0"/>
              <a:t>Kubernetes</a:t>
            </a:r>
            <a:r>
              <a:rPr lang="zh-CN" altLang="en-US" dirty="0"/>
              <a:t>依赖的底层网络没有提供</a:t>
            </a:r>
            <a:r>
              <a:rPr lang="en-US" altLang="zh-CN" dirty="0"/>
              <a:t>Namespace</a:t>
            </a:r>
            <a:r>
              <a:rPr lang="zh-CN" altLang="en-US" dirty="0"/>
              <a:t>之间的网络隔离的话，那这两个</a:t>
            </a:r>
            <a:r>
              <a:rPr lang="en-US" altLang="zh-CN" dirty="0"/>
              <a:t>Pod</a:t>
            </a:r>
            <a:r>
              <a:rPr lang="zh-CN" altLang="en-US" dirty="0"/>
              <a:t>就可以互相</a:t>
            </a:r>
            <a:r>
              <a:rPr lang="zh-CN" altLang="en-US"/>
              <a:t>访问。</a:t>
            </a:r>
            <a:endParaRPr lang="en-US" dirty="0"/>
          </a:p>
        </p:txBody>
      </p:sp>
      <p:sp>
        <p:nvSpPr>
          <p:cNvPr id="4" name="Slide Number Placeholder 3">
            <a:extLst>
              <a:ext uri="{FF2B5EF4-FFF2-40B4-BE49-F238E27FC236}">
                <a16:creationId xmlns:a16="http://schemas.microsoft.com/office/drawing/2014/main" id="{FD170EF7-5B76-4C34-A3A4-9FCBBF676B72}"/>
              </a:ext>
            </a:extLst>
          </p:cNvPr>
          <p:cNvSpPr>
            <a:spLocks noGrp="1"/>
          </p:cNvSpPr>
          <p:nvPr>
            <p:ph type="sldNum" sz="quarter" idx="12"/>
          </p:nvPr>
        </p:nvSpPr>
        <p:spPr/>
        <p:txBody>
          <a:bodyPr/>
          <a:lstStyle/>
          <a:p>
            <a:fld id="{D8DA9DAA-006C-4F4B-980E-E3DF019B24E2}" type="slidenum">
              <a:rPr lang="en-US" smtClean="0"/>
              <a:t>106</a:t>
            </a:fld>
            <a:endParaRPr lang="en-US" dirty="0"/>
          </a:p>
        </p:txBody>
      </p:sp>
    </p:spTree>
    <p:extLst>
      <p:ext uri="{BB962C8B-B14F-4D97-AF65-F5344CB8AC3E}">
        <p14:creationId xmlns:p14="http://schemas.microsoft.com/office/powerpoint/2010/main" val="15524508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CD24-73BF-46CE-A03A-84BD6262C24C}"/>
              </a:ext>
            </a:extLst>
          </p:cNvPr>
          <p:cNvSpPr>
            <a:spLocks noGrp="1"/>
          </p:cNvSpPr>
          <p:nvPr>
            <p:ph type="title"/>
          </p:nvPr>
        </p:nvSpPr>
        <p:spPr>
          <a:xfrm>
            <a:off x="838200" y="365125"/>
            <a:ext cx="10515600" cy="420183"/>
          </a:xfrm>
        </p:spPr>
        <p:txBody>
          <a:bodyPr>
            <a:noAutofit/>
          </a:bodyPr>
          <a:lstStyle/>
          <a:p>
            <a:r>
              <a:rPr lang="zh-CN" altLang="en-US" sz="3200" dirty="0"/>
              <a:t>如何从外部访问</a:t>
            </a:r>
            <a:r>
              <a:rPr lang="en-US" sz="3200" dirty="0"/>
              <a:t>Kubernetes</a:t>
            </a:r>
            <a:r>
              <a:rPr lang="zh-CN" altLang="en-US" sz="3200" dirty="0"/>
              <a:t>集群中的应用？</a:t>
            </a:r>
            <a:endParaRPr lang="en-US" sz="3200" dirty="0"/>
          </a:p>
        </p:txBody>
      </p:sp>
      <p:sp>
        <p:nvSpPr>
          <p:cNvPr id="3" name="Content Placeholder 2">
            <a:extLst>
              <a:ext uri="{FF2B5EF4-FFF2-40B4-BE49-F238E27FC236}">
                <a16:creationId xmlns:a16="http://schemas.microsoft.com/office/drawing/2014/main" id="{B4C33CD2-903F-4FA8-A281-E88D5EC210F4}"/>
              </a:ext>
            </a:extLst>
          </p:cNvPr>
          <p:cNvSpPr>
            <a:spLocks noGrp="1"/>
          </p:cNvSpPr>
          <p:nvPr>
            <p:ph idx="1"/>
          </p:nvPr>
        </p:nvSpPr>
        <p:spPr>
          <a:xfrm>
            <a:off x="838200" y="1075765"/>
            <a:ext cx="10515600" cy="5101198"/>
          </a:xfrm>
        </p:spPr>
        <p:txBody>
          <a:bodyPr/>
          <a:lstStyle/>
          <a:p>
            <a:r>
              <a:rPr lang="en-US" dirty="0"/>
              <a:t>Kubernetes</a:t>
            </a:r>
            <a:r>
              <a:rPr lang="zh-CN" altLang="en-US" dirty="0"/>
              <a:t>本身并不直接支持</a:t>
            </a:r>
            <a:r>
              <a:rPr lang="en-US" dirty="0" err="1"/>
              <a:t>Loadbalancer</a:t>
            </a:r>
            <a:r>
              <a:rPr lang="en-US" dirty="0"/>
              <a:t>，</a:t>
            </a:r>
            <a:r>
              <a:rPr lang="zh-CN" altLang="en-US" dirty="0"/>
              <a:t>但我们可以通过对</a:t>
            </a:r>
            <a:r>
              <a:rPr lang="en-US" dirty="0"/>
              <a:t>Kubernetes</a:t>
            </a:r>
            <a:r>
              <a:rPr lang="zh-CN" altLang="en-US" dirty="0"/>
              <a:t>进行扩展来实现，可以监听</a:t>
            </a:r>
            <a:r>
              <a:rPr lang="en-US" dirty="0" err="1"/>
              <a:t>kubernetes</a:t>
            </a:r>
            <a:r>
              <a:rPr lang="en-US" dirty="0"/>
              <a:t> Master</a:t>
            </a:r>
            <a:r>
              <a:rPr lang="zh-CN" altLang="en-US" dirty="0"/>
              <a:t>的</a:t>
            </a:r>
            <a:r>
              <a:rPr lang="en-US" dirty="0"/>
              <a:t>service</a:t>
            </a:r>
            <a:r>
              <a:rPr lang="zh-CN" altLang="en-US" dirty="0"/>
              <a:t>创建消息，并根据消息部署相应的</a:t>
            </a:r>
            <a:r>
              <a:rPr lang="en-US" dirty="0"/>
              <a:t>Load Balancer（</a:t>
            </a:r>
            <a:r>
              <a:rPr lang="zh-CN" altLang="en-US" dirty="0"/>
              <a:t>如</a:t>
            </a:r>
            <a:r>
              <a:rPr lang="en-US" dirty="0"/>
              <a:t>Nginx</a:t>
            </a:r>
            <a:r>
              <a:rPr lang="zh-CN" altLang="en-US" dirty="0"/>
              <a:t>或者</a:t>
            </a:r>
            <a:r>
              <a:rPr lang="en-US" dirty="0" err="1"/>
              <a:t>HAProxy</a:t>
            </a:r>
            <a:r>
              <a:rPr lang="en-US" dirty="0"/>
              <a:t>），</a:t>
            </a:r>
            <a:r>
              <a:rPr lang="zh-CN" altLang="en-US" dirty="0"/>
              <a:t>来实现</a:t>
            </a:r>
            <a:r>
              <a:rPr lang="en-US" dirty="0"/>
              <a:t>Load balancer</a:t>
            </a:r>
            <a:r>
              <a:rPr lang="zh-CN" altLang="en-US" dirty="0"/>
              <a:t>类型的</a:t>
            </a:r>
            <a:r>
              <a:rPr lang="en-US" dirty="0"/>
              <a:t>Service。</a:t>
            </a:r>
          </a:p>
          <a:p>
            <a:endParaRPr lang="en-US" dirty="0"/>
          </a:p>
        </p:txBody>
      </p:sp>
      <p:sp>
        <p:nvSpPr>
          <p:cNvPr id="4" name="Slide Number Placeholder 3">
            <a:extLst>
              <a:ext uri="{FF2B5EF4-FFF2-40B4-BE49-F238E27FC236}">
                <a16:creationId xmlns:a16="http://schemas.microsoft.com/office/drawing/2014/main" id="{4AB8D3BE-CEE6-4B54-B628-C80F21A0426E}"/>
              </a:ext>
            </a:extLst>
          </p:cNvPr>
          <p:cNvSpPr>
            <a:spLocks noGrp="1"/>
          </p:cNvSpPr>
          <p:nvPr>
            <p:ph type="sldNum" sz="quarter" idx="12"/>
          </p:nvPr>
        </p:nvSpPr>
        <p:spPr/>
        <p:txBody>
          <a:bodyPr/>
          <a:lstStyle/>
          <a:p>
            <a:fld id="{D8DA9DAA-006C-4F4B-980E-E3DF019B24E2}" type="slidenum">
              <a:rPr lang="en-US" smtClean="0"/>
              <a:t>107</a:t>
            </a:fld>
            <a:endParaRPr lang="en-US" dirty="0"/>
          </a:p>
        </p:txBody>
      </p:sp>
    </p:spTree>
    <p:extLst>
      <p:ext uri="{BB962C8B-B14F-4D97-AF65-F5344CB8AC3E}">
        <p14:creationId xmlns:p14="http://schemas.microsoft.com/office/powerpoint/2010/main" val="41835672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00E5-6A90-4D27-BD02-A958EC3E9DE6}"/>
              </a:ext>
            </a:extLst>
          </p:cNvPr>
          <p:cNvSpPr>
            <a:spLocks noGrp="1"/>
          </p:cNvSpPr>
          <p:nvPr>
            <p:ph type="title"/>
          </p:nvPr>
        </p:nvSpPr>
        <p:spPr>
          <a:xfrm>
            <a:off x="838200" y="117699"/>
            <a:ext cx="10515600" cy="315912"/>
          </a:xfrm>
        </p:spPr>
        <p:txBody>
          <a:bodyPr>
            <a:normAutofit fontScale="90000"/>
          </a:bodyPr>
          <a:lstStyle/>
          <a:p>
            <a:r>
              <a:rPr lang="en-US" sz="3200" b="1" i="0" dirty="0">
                <a:solidFill>
                  <a:srgbClr val="252B3A"/>
                </a:solidFill>
                <a:effectLst/>
                <a:latin typeface="-apple-system"/>
              </a:rPr>
              <a:t>Kubernetes</a:t>
            </a:r>
            <a:r>
              <a:rPr lang="zh-CN" altLang="en-US" sz="3200" b="1" i="0" dirty="0">
                <a:solidFill>
                  <a:srgbClr val="252B3A"/>
                </a:solidFill>
                <a:effectLst/>
                <a:latin typeface="-apple-system"/>
              </a:rPr>
              <a:t>中的基本对象</a:t>
            </a:r>
            <a:endParaRPr lang="en-US" sz="3200" dirty="0"/>
          </a:p>
        </p:txBody>
      </p:sp>
      <p:sp>
        <p:nvSpPr>
          <p:cNvPr id="4" name="Slide Number Placeholder 3">
            <a:extLst>
              <a:ext uri="{FF2B5EF4-FFF2-40B4-BE49-F238E27FC236}">
                <a16:creationId xmlns:a16="http://schemas.microsoft.com/office/drawing/2014/main" id="{F0FC4ED5-034B-421A-B783-981DC8A9352C}"/>
              </a:ext>
            </a:extLst>
          </p:cNvPr>
          <p:cNvSpPr>
            <a:spLocks noGrp="1"/>
          </p:cNvSpPr>
          <p:nvPr>
            <p:ph type="sldNum" sz="quarter" idx="12"/>
          </p:nvPr>
        </p:nvSpPr>
        <p:spPr/>
        <p:txBody>
          <a:bodyPr/>
          <a:lstStyle/>
          <a:p>
            <a:fld id="{D8DA9DAA-006C-4F4B-980E-E3DF019B24E2}" type="slidenum">
              <a:rPr lang="en-US" smtClean="0"/>
              <a:t>108</a:t>
            </a:fld>
            <a:endParaRPr lang="en-US" dirty="0"/>
          </a:p>
        </p:txBody>
      </p:sp>
      <p:pic>
        <p:nvPicPr>
          <p:cNvPr id="3074" name="Picture 2">
            <a:extLst>
              <a:ext uri="{FF2B5EF4-FFF2-40B4-BE49-F238E27FC236}">
                <a16:creationId xmlns:a16="http://schemas.microsoft.com/office/drawing/2014/main" id="{5724D0BE-F749-4059-A295-1521594CD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516367"/>
            <a:ext cx="10725150" cy="6217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4555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99E0-6FB7-46EE-897D-42F61E3F6531}"/>
              </a:ext>
            </a:extLst>
          </p:cNvPr>
          <p:cNvSpPr>
            <a:spLocks noGrp="1"/>
          </p:cNvSpPr>
          <p:nvPr>
            <p:ph type="title"/>
          </p:nvPr>
        </p:nvSpPr>
        <p:spPr>
          <a:xfrm>
            <a:off x="838200" y="268308"/>
            <a:ext cx="10515600" cy="315912"/>
          </a:xfrm>
        </p:spPr>
        <p:txBody>
          <a:bodyPr>
            <a:normAutofit fontScale="90000"/>
          </a:bodyPr>
          <a:lstStyle/>
          <a:p>
            <a:r>
              <a:rPr lang="en-US" dirty="0" err="1"/>
              <a:t>StatefulSet</a:t>
            </a:r>
            <a:endParaRPr lang="en-US" dirty="0"/>
          </a:p>
        </p:txBody>
      </p:sp>
      <p:sp>
        <p:nvSpPr>
          <p:cNvPr id="3" name="Content Placeholder 2">
            <a:extLst>
              <a:ext uri="{FF2B5EF4-FFF2-40B4-BE49-F238E27FC236}">
                <a16:creationId xmlns:a16="http://schemas.microsoft.com/office/drawing/2014/main" id="{FE34C7B5-E779-4FDB-93A0-C1E0688FC89D}"/>
              </a:ext>
            </a:extLst>
          </p:cNvPr>
          <p:cNvSpPr>
            <a:spLocks noGrp="1"/>
          </p:cNvSpPr>
          <p:nvPr>
            <p:ph idx="1"/>
          </p:nvPr>
        </p:nvSpPr>
        <p:spPr>
          <a:xfrm>
            <a:off x="838200" y="1000460"/>
            <a:ext cx="7294581" cy="5857539"/>
          </a:xfrm>
        </p:spPr>
        <p:txBody>
          <a:bodyPr>
            <a:normAutofit fontScale="55000" lnSpcReduction="20000"/>
          </a:bodyPr>
          <a:lstStyle/>
          <a:p>
            <a:pPr>
              <a:lnSpc>
                <a:spcPct val="170000"/>
              </a:lnSpc>
            </a:pPr>
            <a:r>
              <a:rPr lang="zh-CN" altLang="en-US" dirty="0"/>
              <a:t>分布式的场景，要求每个</a:t>
            </a:r>
            <a:r>
              <a:rPr lang="en-US" altLang="zh-CN" dirty="0"/>
              <a:t>Pod</a:t>
            </a:r>
            <a:r>
              <a:rPr lang="zh-CN" altLang="en-US" dirty="0"/>
              <a:t>都有自己单独的状态时，比如分布式数据库，每个</a:t>
            </a:r>
            <a:r>
              <a:rPr lang="en-US" altLang="zh-CN" dirty="0"/>
              <a:t>Pod</a:t>
            </a:r>
            <a:r>
              <a:rPr lang="zh-CN" altLang="en-US" dirty="0"/>
              <a:t>要求有单独的存储，这时</a:t>
            </a:r>
            <a:r>
              <a:rPr lang="en-US" altLang="zh-CN" dirty="0"/>
              <a:t>Deployment</a:t>
            </a:r>
            <a:r>
              <a:rPr lang="zh-CN" altLang="en-US" dirty="0"/>
              <a:t>就不能满足需求了。详细分析下有状态应用的需求，分布式有状态的特点主要是应用中每个部分的角色不同（即分工不同），比如数据库有主备，</a:t>
            </a:r>
            <a:r>
              <a:rPr lang="en-US" altLang="zh-CN" dirty="0"/>
              <a:t>Pod</a:t>
            </a:r>
            <a:r>
              <a:rPr lang="zh-CN" altLang="en-US" dirty="0"/>
              <a:t>之间有依赖，对应到</a:t>
            </a:r>
            <a:r>
              <a:rPr lang="en-US" altLang="zh-CN" dirty="0"/>
              <a:t>Kubernetes</a:t>
            </a:r>
            <a:r>
              <a:rPr lang="zh-CN" altLang="en-US" dirty="0"/>
              <a:t>中就是对</a:t>
            </a:r>
            <a:r>
              <a:rPr lang="en-US" altLang="zh-CN" dirty="0"/>
              <a:t>Pod</a:t>
            </a:r>
            <a:r>
              <a:rPr lang="zh-CN" altLang="en-US" dirty="0"/>
              <a:t>有如下要求：</a:t>
            </a:r>
          </a:p>
          <a:p>
            <a:pPr lvl="1">
              <a:lnSpc>
                <a:spcPct val="170000"/>
              </a:lnSpc>
            </a:pPr>
            <a:r>
              <a:rPr lang="en-US" altLang="zh-CN" dirty="0"/>
              <a:t>Pod</a:t>
            </a:r>
            <a:r>
              <a:rPr lang="zh-CN" altLang="en-US" dirty="0"/>
              <a:t>能够被别的</a:t>
            </a:r>
            <a:r>
              <a:rPr lang="en-US" altLang="zh-CN" dirty="0"/>
              <a:t>Pod</a:t>
            </a:r>
            <a:r>
              <a:rPr lang="zh-CN" altLang="en-US" dirty="0"/>
              <a:t>找到，这就要求</a:t>
            </a:r>
            <a:r>
              <a:rPr lang="en-US" altLang="zh-CN" dirty="0"/>
              <a:t>Pod</a:t>
            </a:r>
            <a:r>
              <a:rPr lang="zh-CN" altLang="en-US" dirty="0"/>
              <a:t>有固定的标识。</a:t>
            </a:r>
          </a:p>
          <a:p>
            <a:pPr lvl="1">
              <a:lnSpc>
                <a:spcPct val="170000"/>
              </a:lnSpc>
            </a:pPr>
            <a:r>
              <a:rPr lang="zh-CN" altLang="en-US" dirty="0"/>
              <a:t>每个</a:t>
            </a:r>
            <a:r>
              <a:rPr lang="en-US" altLang="zh-CN" dirty="0"/>
              <a:t>Pod</a:t>
            </a:r>
            <a:r>
              <a:rPr lang="zh-CN" altLang="en-US" dirty="0"/>
              <a:t>有单独存储，</a:t>
            </a:r>
            <a:r>
              <a:rPr lang="en-US" altLang="zh-CN" dirty="0"/>
              <a:t>Pod</a:t>
            </a:r>
            <a:r>
              <a:rPr lang="zh-CN" altLang="en-US" dirty="0"/>
              <a:t>被删除恢复后，读取的数据必须还是以前那份，否则状态就会不一致。</a:t>
            </a:r>
          </a:p>
          <a:p>
            <a:pPr>
              <a:lnSpc>
                <a:spcPct val="170000"/>
              </a:lnSpc>
            </a:pPr>
            <a:r>
              <a:rPr lang="en-US" altLang="zh-CN" dirty="0"/>
              <a:t>Kubernetes</a:t>
            </a:r>
            <a:r>
              <a:rPr lang="zh-CN" altLang="en-US" dirty="0"/>
              <a:t>提供了</a:t>
            </a:r>
            <a:r>
              <a:rPr lang="en-US" altLang="zh-CN" dirty="0" err="1"/>
              <a:t>StatefulSet</a:t>
            </a:r>
            <a:r>
              <a:rPr lang="zh-CN" altLang="en-US" dirty="0"/>
              <a:t>来解决这个问题，其具体如下：</a:t>
            </a:r>
          </a:p>
          <a:p>
            <a:pPr lvl="1">
              <a:lnSpc>
                <a:spcPct val="170000"/>
              </a:lnSpc>
            </a:pPr>
            <a:r>
              <a:rPr lang="en-US" altLang="zh-CN" dirty="0" err="1"/>
              <a:t>StatefulSet</a:t>
            </a:r>
            <a:r>
              <a:rPr lang="zh-CN" altLang="en-US" dirty="0"/>
              <a:t>给每个</a:t>
            </a:r>
            <a:r>
              <a:rPr lang="en-US" altLang="zh-CN" dirty="0"/>
              <a:t>Pod</a:t>
            </a:r>
            <a:r>
              <a:rPr lang="zh-CN" altLang="en-US" dirty="0"/>
              <a:t>提供固定名称，</a:t>
            </a:r>
            <a:r>
              <a:rPr lang="en-US" altLang="zh-CN" dirty="0"/>
              <a:t>Pod</a:t>
            </a:r>
            <a:r>
              <a:rPr lang="zh-CN" altLang="en-US" dirty="0"/>
              <a:t>名称增加从</a:t>
            </a:r>
            <a:r>
              <a:rPr lang="en-US" altLang="zh-CN" dirty="0"/>
              <a:t>0-N</a:t>
            </a:r>
            <a:r>
              <a:rPr lang="zh-CN" altLang="en-US" dirty="0"/>
              <a:t>的固定后缀，</a:t>
            </a:r>
            <a:r>
              <a:rPr lang="en-US" altLang="zh-CN" dirty="0"/>
              <a:t>Pod</a:t>
            </a:r>
            <a:r>
              <a:rPr lang="zh-CN" altLang="en-US" dirty="0"/>
              <a:t>重新调度后</a:t>
            </a:r>
            <a:r>
              <a:rPr lang="en-US" altLang="zh-CN" dirty="0"/>
              <a:t>Pod</a:t>
            </a:r>
            <a:r>
              <a:rPr lang="zh-CN" altLang="en-US" dirty="0"/>
              <a:t>名称和</a:t>
            </a:r>
            <a:r>
              <a:rPr lang="en-US" altLang="zh-CN" dirty="0" err="1"/>
              <a:t>HostName</a:t>
            </a:r>
            <a:r>
              <a:rPr lang="zh-CN" altLang="en-US" dirty="0"/>
              <a:t>不变。</a:t>
            </a:r>
          </a:p>
          <a:p>
            <a:pPr lvl="1">
              <a:lnSpc>
                <a:spcPct val="170000"/>
              </a:lnSpc>
            </a:pPr>
            <a:r>
              <a:rPr lang="en-US" altLang="zh-CN" dirty="0" err="1"/>
              <a:t>StatefulSet</a:t>
            </a:r>
            <a:r>
              <a:rPr lang="zh-CN" altLang="en-US" dirty="0"/>
              <a:t>通过</a:t>
            </a:r>
            <a:r>
              <a:rPr lang="en-US" altLang="zh-CN" dirty="0"/>
              <a:t>Headless Service</a:t>
            </a:r>
            <a:r>
              <a:rPr lang="zh-CN" altLang="en-US" dirty="0"/>
              <a:t>给每个</a:t>
            </a:r>
            <a:r>
              <a:rPr lang="en-US" altLang="zh-CN" dirty="0"/>
              <a:t>Pod</a:t>
            </a:r>
            <a:r>
              <a:rPr lang="zh-CN" altLang="en-US" dirty="0"/>
              <a:t>提供固定的访问域名，</a:t>
            </a:r>
            <a:r>
              <a:rPr lang="en-US" altLang="zh-CN" dirty="0"/>
              <a:t>Service</a:t>
            </a:r>
            <a:r>
              <a:rPr lang="zh-CN" altLang="en-US" dirty="0"/>
              <a:t>的概念会在后面章节中详细介绍。</a:t>
            </a:r>
          </a:p>
          <a:p>
            <a:pPr lvl="1">
              <a:lnSpc>
                <a:spcPct val="170000"/>
              </a:lnSpc>
            </a:pPr>
            <a:r>
              <a:rPr lang="en-US" altLang="zh-CN" dirty="0" err="1"/>
              <a:t>StatefulSet</a:t>
            </a:r>
            <a:r>
              <a:rPr lang="zh-CN" altLang="en-US" dirty="0"/>
              <a:t>通过创建固定标识的</a:t>
            </a:r>
            <a:r>
              <a:rPr lang="en-US" altLang="zh-CN" dirty="0"/>
              <a:t>PVC</a:t>
            </a:r>
            <a:r>
              <a:rPr lang="zh-CN" altLang="en-US" dirty="0"/>
              <a:t>保证</a:t>
            </a:r>
            <a:r>
              <a:rPr lang="en-US" altLang="zh-CN" dirty="0"/>
              <a:t>Pod</a:t>
            </a:r>
            <a:r>
              <a:rPr lang="zh-CN" altLang="en-US" dirty="0"/>
              <a:t>重新调度后还是能访问到相同的持久化数据。</a:t>
            </a:r>
            <a:endParaRPr lang="en-US" dirty="0"/>
          </a:p>
        </p:txBody>
      </p:sp>
      <p:sp>
        <p:nvSpPr>
          <p:cNvPr id="4" name="Slide Number Placeholder 3">
            <a:extLst>
              <a:ext uri="{FF2B5EF4-FFF2-40B4-BE49-F238E27FC236}">
                <a16:creationId xmlns:a16="http://schemas.microsoft.com/office/drawing/2014/main" id="{39121E8D-D636-461B-8849-46ABA2EE854C}"/>
              </a:ext>
            </a:extLst>
          </p:cNvPr>
          <p:cNvSpPr>
            <a:spLocks noGrp="1"/>
          </p:cNvSpPr>
          <p:nvPr>
            <p:ph type="sldNum" sz="quarter" idx="12"/>
          </p:nvPr>
        </p:nvSpPr>
        <p:spPr/>
        <p:txBody>
          <a:bodyPr/>
          <a:lstStyle/>
          <a:p>
            <a:fld id="{D8DA9DAA-006C-4F4B-980E-E3DF019B24E2}" type="slidenum">
              <a:rPr lang="en-US" smtClean="0"/>
              <a:t>109</a:t>
            </a:fld>
            <a:endParaRPr lang="en-US" dirty="0"/>
          </a:p>
        </p:txBody>
      </p:sp>
      <p:pic>
        <p:nvPicPr>
          <p:cNvPr id="1026" name="Picture 2">
            <a:extLst>
              <a:ext uri="{FF2B5EF4-FFF2-40B4-BE49-F238E27FC236}">
                <a16:creationId xmlns:a16="http://schemas.microsoft.com/office/drawing/2014/main" id="{C51B40AE-C849-420E-AA03-399E670EE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965" y="297892"/>
            <a:ext cx="3639726"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00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848C-2CA9-4F90-A386-4D4B39F95F92}"/>
              </a:ext>
            </a:extLst>
          </p:cNvPr>
          <p:cNvSpPr>
            <a:spLocks noGrp="1"/>
          </p:cNvSpPr>
          <p:nvPr>
            <p:ph type="title"/>
          </p:nvPr>
        </p:nvSpPr>
        <p:spPr>
          <a:xfrm>
            <a:off x="838200" y="171485"/>
            <a:ext cx="10515600" cy="315912"/>
          </a:xfrm>
        </p:spPr>
        <p:txBody>
          <a:bodyPr>
            <a:normAutofit fontScale="90000"/>
          </a:bodyPr>
          <a:lstStyle/>
          <a:p>
            <a:r>
              <a:rPr lang="en-US" sz="4000" dirty="0" err="1"/>
              <a:t>Ceph</a:t>
            </a:r>
            <a:r>
              <a:rPr lang="en-US" sz="4000" dirty="0"/>
              <a:t> Performance Tuning Checklist</a:t>
            </a:r>
          </a:p>
        </p:txBody>
      </p:sp>
      <p:sp>
        <p:nvSpPr>
          <p:cNvPr id="3" name="Content Placeholder 2">
            <a:extLst>
              <a:ext uri="{FF2B5EF4-FFF2-40B4-BE49-F238E27FC236}">
                <a16:creationId xmlns:a16="http://schemas.microsoft.com/office/drawing/2014/main" id="{4C041D74-850C-4883-B8D5-C5AD822D63E3}"/>
              </a:ext>
            </a:extLst>
          </p:cNvPr>
          <p:cNvSpPr>
            <a:spLocks noGrp="1"/>
          </p:cNvSpPr>
          <p:nvPr>
            <p:ph idx="1"/>
          </p:nvPr>
        </p:nvSpPr>
        <p:spPr>
          <a:xfrm>
            <a:off x="838200" y="860612"/>
            <a:ext cx="10515600" cy="5316351"/>
          </a:xfrm>
        </p:spPr>
        <p:txBody>
          <a:bodyPr>
            <a:normAutofit fontScale="25000" lnSpcReduction="20000"/>
          </a:bodyPr>
          <a:lstStyle/>
          <a:p>
            <a:r>
              <a:rPr lang="en-US" dirty="0"/>
              <a:t>Hardware Layer</a:t>
            </a:r>
          </a:p>
          <a:p>
            <a:r>
              <a:rPr lang="en-US" dirty="0"/>
              <a:t>About the server nodes</a:t>
            </a:r>
          </a:p>
          <a:p>
            <a:endParaRPr lang="en-US" dirty="0"/>
          </a:p>
          <a:p>
            <a:r>
              <a:rPr lang="en-US" dirty="0"/>
              <a:t>Choose proper CPU, memory (e.g. frequency, size, </a:t>
            </a:r>
            <a:r>
              <a:rPr lang="en-US" dirty="0" err="1"/>
              <a:t>etc</a:t>
            </a:r>
            <a:r>
              <a:rPr lang="en-US" dirty="0"/>
              <a:t>) for different work nodes of </a:t>
            </a:r>
            <a:r>
              <a:rPr lang="en-US" dirty="0" err="1"/>
              <a:t>Ceph</a:t>
            </a:r>
            <a:r>
              <a:rPr lang="en-US" dirty="0"/>
              <a:t>, such as OSD, MON, MDS. If you use erasure code, it needs more CPU resource.</a:t>
            </a:r>
          </a:p>
          <a:p>
            <a:r>
              <a:rPr lang="en-US" dirty="0"/>
              <a:t>Enable HT and VT in BIOS. Optionally shut off NUMA and power-saving.</a:t>
            </a:r>
          </a:p>
          <a:p>
            <a:r>
              <a:rPr lang="en-US" dirty="0"/>
              <a:t>Number of nodes</a:t>
            </a:r>
          </a:p>
          <a:p>
            <a:r>
              <a:rPr lang="en-US" dirty="0"/>
              <a:t>How many disks for each storage node</a:t>
            </a:r>
          </a:p>
          <a:p>
            <a:r>
              <a:rPr lang="en-US" dirty="0"/>
              <a:t>About the storage</a:t>
            </a:r>
          </a:p>
          <a:p>
            <a:endParaRPr lang="en-US" dirty="0"/>
          </a:p>
          <a:p>
            <a:r>
              <a:rPr lang="en-US" dirty="0"/>
              <a:t>Choose proper storage for example disk rotation rate, disk </a:t>
            </a:r>
            <a:r>
              <a:rPr lang="en-US" dirty="0" err="1"/>
              <a:t>internface</a:t>
            </a:r>
            <a:r>
              <a:rPr lang="en-US" dirty="0"/>
              <a:t> (SAS, SATA), or SSD, with respect to cost/GB vs throughput vs latency.</a:t>
            </a:r>
          </a:p>
          <a:p>
            <a:r>
              <a:rPr lang="en-US" dirty="0"/>
              <a:t>Use SSD for journal</a:t>
            </a:r>
          </a:p>
          <a:p>
            <a:r>
              <a:rPr lang="en-US" dirty="0"/>
              <a:t>Choose between using JBOD (recommended) or RAID, local disk (recommended) or SAN.</a:t>
            </a:r>
          </a:p>
          <a:p>
            <a:r>
              <a:rPr lang="en-US" dirty="0"/>
              <a:t>Whether or to use what HBA/RAID card.</a:t>
            </a:r>
          </a:p>
          <a:p>
            <a:r>
              <a:rPr lang="en-US" dirty="0"/>
              <a:t>RAID card use write-through or write-back. Whether it has battery or capacitor</a:t>
            </a:r>
          </a:p>
          <a:p>
            <a:r>
              <a:rPr lang="en-US" dirty="0"/>
              <a:t>About the network</a:t>
            </a:r>
          </a:p>
          <a:p>
            <a:endParaRPr lang="en-US" dirty="0"/>
          </a:p>
          <a:p>
            <a:r>
              <a:rPr lang="en-US" dirty="0"/>
              <a:t>NIC card count and bandwidth, for different type of </a:t>
            </a:r>
            <a:r>
              <a:rPr lang="en-US" dirty="0" err="1"/>
              <a:t>Ceph</a:t>
            </a:r>
            <a:r>
              <a:rPr lang="en-US" dirty="0"/>
              <a:t> work nodes.</a:t>
            </a:r>
          </a:p>
          <a:p>
            <a:r>
              <a:rPr lang="en-US" dirty="0"/>
              <a:t>Enable jumbo frame if your switch supports it (MTU 9000 instead of 1500)</a:t>
            </a:r>
          </a:p>
          <a:p>
            <a:r>
              <a:rPr lang="en-US" dirty="0"/>
              <a:t>The bandwidth of internal cluster network should be no less than 10Gb.</a:t>
            </a:r>
          </a:p>
          <a:p>
            <a:r>
              <a:rPr lang="en-US" dirty="0"/>
              <a:t>OS Layer</a:t>
            </a:r>
          </a:p>
          <a:p>
            <a:r>
              <a:rPr lang="en-US" dirty="0"/>
              <a:t>Enable NTP time synchronization. </a:t>
            </a:r>
            <a:r>
              <a:rPr lang="en-US" dirty="0" err="1"/>
              <a:t>Ceph</a:t>
            </a:r>
            <a:r>
              <a:rPr lang="en-US" dirty="0"/>
              <a:t> is sensitive to time.</a:t>
            </a:r>
          </a:p>
          <a:p>
            <a:r>
              <a:rPr lang="en-US" dirty="0"/>
              <a:t>It is recommend to put OS, OSD, journal each in a </a:t>
            </a:r>
            <a:r>
              <a:rPr lang="en-US" dirty="0" err="1"/>
              <a:t>differnet</a:t>
            </a:r>
            <a:r>
              <a:rPr lang="en-US" dirty="0"/>
              <a:t> disk, io at least a different partition</a:t>
            </a:r>
          </a:p>
          <a:p>
            <a:r>
              <a:rPr lang="en-US" dirty="0"/>
              <a:t>Make </a:t>
            </a:r>
            <a:r>
              <a:rPr lang="en-US" dirty="0" err="1"/>
              <a:t>pid</a:t>
            </a:r>
            <a:r>
              <a:rPr lang="en-US" dirty="0"/>
              <a:t> max and file limit large enough.</a:t>
            </a:r>
          </a:p>
          <a:p>
            <a:r>
              <a:rPr lang="en-US" dirty="0"/>
              <a:t>Set </a:t>
            </a:r>
            <a:r>
              <a:rPr lang="en-US" dirty="0" err="1"/>
              <a:t>vm.swappiness</a:t>
            </a:r>
            <a:r>
              <a:rPr lang="en-US" dirty="0"/>
              <a:t> to zero. Enable</a:t>
            </a:r>
          </a:p>
          <a:p>
            <a:r>
              <a:rPr lang="en-US" dirty="0"/>
              <a:t>Enable kernel </a:t>
            </a:r>
            <a:r>
              <a:rPr lang="en-US" dirty="0" err="1"/>
              <a:t>read_ahead</a:t>
            </a:r>
            <a:r>
              <a:rPr lang="en-US" dirty="0"/>
              <a:t>.</a:t>
            </a:r>
          </a:p>
          <a:p>
            <a:r>
              <a:rPr lang="en-US" dirty="0"/>
              <a:t>Set the kernel block IO </a:t>
            </a:r>
            <a:r>
              <a:rPr lang="en-US" dirty="0" err="1"/>
              <a:t>scheudler</a:t>
            </a:r>
            <a:r>
              <a:rPr lang="en-US" dirty="0"/>
              <a:t>, </a:t>
            </a:r>
            <a:r>
              <a:rPr lang="en-US" dirty="0" err="1"/>
              <a:t>noop</a:t>
            </a:r>
            <a:r>
              <a:rPr lang="en-US" dirty="0"/>
              <a:t> for SSD, deadline for SATA/SAS disks. Increase the block IO queue size.</a:t>
            </a:r>
          </a:p>
          <a:p>
            <a:r>
              <a:rPr lang="en-US" dirty="0"/>
              <a:t>Shut-off disk controller cache, because it doesn’t have battery/capacitor to protect from power outage.</a:t>
            </a:r>
          </a:p>
          <a:p>
            <a:r>
              <a:rPr lang="en-US" dirty="0"/>
              <a:t>Block Caching Layer</a:t>
            </a:r>
          </a:p>
          <a:p>
            <a:r>
              <a:rPr lang="en-US" dirty="0"/>
              <a:t>Use </a:t>
            </a:r>
            <a:r>
              <a:rPr lang="en-US" dirty="0" err="1"/>
              <a:t>bcache</a:t>
            </a:r>
            <a:r>
              <a:rPr lang="en-US" dirty="0"/>
              <a:t>, or LVM cache.</a:t>
            </a:r>
          </a:p>
          <a:p>
            <a:r>
              <a:rPr lang="en-US" dirty="0"/>
              <a:t>Filesystem Layer</a:t>
            </a:r>
          </a:p>
          <a:p>
            <a:r>
              <a:rPr lang="en-US" dirty="0"/>
              <a:t>FS type: XFS or BTRFS or EXT4 (XFS is recommended, BTFS is good but not production ready)</a:t>
            </a:r>
          </a:p>
          <a:p>
            <a:r>
              <a:rPr lang="en-US" dirty="0"/>
              <a:t>FS block size, and </a:t>
            </a:r>
            <a:r>
              <a:rPr lang="en-US" dirty="0" err="1"/>
              <a:t>inode</a:t>
            </a:r>
            <a:r>
              <a:rPr lang="en-US" dirty="0"/>
              <a:t> size, </a:t>
            </a:r>
            <a:r>
              <a:rPr lang="en-US" dirty="0" err="1"/>
              <a:t>inode</a:t>
            </a:r>
            <a:r>
              <a:rPr lang="en-US" dirty="0"/>
              <a:t> count. Beware of file count vs average file size.</a:t>
            </a:r>
          </a:p>
          <a:p>
            <a:r>
              <a:rPr lang="en-US" dirty="0"/>
              <a:t>FS parameters: set </a:t>
            </a:r>
            <a:r>
              <a:rPr lang="en-US" dirty="0" err="1"/>
              <a:t>noatime</a:t>
            </a:r>
            <a:r>
              <a:rPr lang="en-US" dirty="0"/>
              <a:t>, </a:t>
            </a:r>
            <a:r>
              <a:rPr lang="en-US" dirty="0" err="1"/>
              <a:t>nobarrier</a:t>
            </a:r>
            <a:endParaRPr lang="en-US" dirty="0"/>
          </a:p>
          <a:p>
            <a:r>
              <a:rPr lang="en-US" dirty="0"/>
              <a:t>Larger FS journal size</a:t>
            </a:r>
          </a:p>
          <a:p>
            <a:r>
              <a:rPr lang="en-US" dirty="0"/>
              <a:t>If SSD, add discard/trim to FS parameter</a:t>
            </a:r>
          </a:p>
          <a:p>
            <a:r>
              <a:rPr lang="en-US" dirty="0"/>
              <a:t>Ensure that all file </a:t>
            </a:r>
            <a:r>
              <a:rPr lang="en-US" dirty="0" err="1"/>
              <a:t>inode</a:t>
            </a:r>
            <a:r>
              <a:rPr lang="en-US" dirty="0"/>
              <a:t>, file name descriptors, metadata info are cached in memory. See link</a:t>
            </a:r>
          </a:p>
          <a:p>
            <a:r>
              <a:rPr lang="en-US" dirty="0" err="1"/>
              <a:t>Ceph</a:t>
            </a:r>
            <a:r>
              <a:rPr lang="en-US" dirty="0"/>
              <a:t> Layer</a:t>
            </a:r>
          </a:p>
          <a:p>
            <a:r>
              <a:rPr lang="en-US" dirty="0"/>
              <a:t>OSD per disk. Monitor on separated node.</a:t>
            </a:r>
          </a:p>
          <a:p>
            <a:r>
              <a:rPr lang="en-US" dirty="0"/>
              <a:t>Put journal in separated OSD disk if you can.</a:t>
            </a:r>
          </a:p>
          <a:p>
            <a:r>
              <a:rPr lang="en-US" dirty="0" err="1"/>
              <a:t>CGroup</a:t>
            </a:r>
            <a:r>
              <a:rPr lang="en-US" dirty="0"/>
              <a:t> pin each OSD to its CPU core/socket (To avoid NUMA issues).</a:t>
            </a:r>
          </a:p>
          <a:p>
            <a:r>
              <a:rPr lang="en-US" dirty="0"/>
              <a:t>Proper PG count. Briefly, PGs = round2((</a:t>
            </a:r>
            <a:r>
              <a:rPr lang="en-US" dirty="0" err="1"/>
              <a:t>Total_number_of_OSD</a:t>
            </a:r>
            <a:r>
              <a:rPr lang="en-US" dirty="0"/>
              <a:t> * 100) / </a:t>
            </a:r>
            <a:r>
              <a:rPr lang="en-US" dirty="0" err="1"/>
              <a:t>max_replication_count</a:t>
            </a:r>
            <a:r>
              <a:rPr lang="en-US" dirty="0"/>
              <a:t>). See </a:t>
            </a:r>
            <a:r>
              <a:rPr lang="en-US" dirty="0" err="1"/>
              <a:t>pgcalc</a:t>
            </a:r>
            <a:r>
              <a:rPr lang="en-US" dirty="0"/>
              <a:t>.</a:t>
            </a:r>
          </a:p>
          <a:p>
            <a:r>
              <a:rPr lang="en-US" dirty="0"/>
              <a:t>Scrubbing, if enabled, may severely impact performance.</a:t>
            </a:r>
          </a:p>
          <a:p>
            <a:r>
              <a:rPr lang="en-US" dirty="0"/>
              <a:t>Enable </a:t>
            </a:r>
            <a:r>
              <a:rPr lang="en-US" dirty="0" err="1"/>
              <a:t>tcmalloc</a:t>
            </a:r>
            <a:r>
              <a:rPr lang="en-US" dirty="0"/>
              <a:t> and adjust max thread cache, see </a:t>
            </a:r>
            <a:r>
              <a:rPr lang="en-US" dirty="0" err="1"/>
              <a:t>hustcat’s</a:t>
            </a:r>
            <a:r>
              <a:rPr lang="en-US" dirty="0"/>
              <a:t> blog.</a:t>
            </a:r>
          </a:p>
          <a:p>
            <a:r>
              <a:rPr lang="en-US" dirty="0"/>
              <a:t>Choose to use erasure code or replica.</a:t>
            </a:r>
          </a:p>
          <a:p>
            <a:r>
              <a:rPr lang="en-US" dirty="0"/>
              <a:t>Enlarge almost everything in </a:t>
            </a:r>
            <a:r>
              <a:rPr lang="en-US" dirty="0" err="1"/>
              <a:t>Ceph</a:t>
            </a:r>
            <a:r>
              <a:rPr lang="en-US" dirty="0"/>
              <a:t> config: max open files, buffer sizes, flush intervals, … a lot. See </a:t>
            </a:r>
            <a:r>
              <a:rPr lang="en-US" dirty="0" err="1"/>
              <a:t>RaySun’s</a:t>
            </a:r>
            <a:r>
              <a:rPr lang="en-US" dirty="0"/>
              <a:t> blog.</a:t>
            </a:r>
          </a:p>
          <a:p>
            <a:r>
              <a:rPr lang="en-US" dirty="0"/>
              <a:t>Increase redundant parallel reads with erasure coding. Recovery throttling. Enable bucket </a:t>
            </a:r>
            <a:r>
              <a:rPr lang="en-US" dirty="0" err="1"/>
              <a:t>sharding</a:t>
            </a:r>
            <a:r>
              <a:rPr lang="en-US" dirty="0"/>
              <a:t>. See Yahoo’s.</a:t>
            </a:r>
          </a:p>
          <a:p>
            <a:r>
              <a:rPr lang="en-US" dirty="0"/>
              <a:t>OSD requires about 1 GB memory for per 1TB storage.</a:t>
            </a:r>
          </a:p>
          <a:p>
            <a:r>
              <a:rPr lang="en-US" dirty="0"/>
              <a:t>CRUSH map configurations to improve reliability by reducing number of </a:t>
            </a:r>
            <a:r>
              <a:rPr lang="en-US" dirty="0" err="1"/>
              <a:t>copysets</a:t>
            </a:r>
            <a:r>
              <a:rPr lang="en-US" dirty="0"/>
              <a:t>. See </a:t>
            </a:r>
            <a:r>
              <a:rPr lang="en-US" dirty="0" err="1"/>
              <a:t>UStack’s</a:t>
            </a:r>
            <a:r>
              <a:rPr lang="en-US" dirty="0"/>
              <a:t> blog and this paper.</a:t>
            </a:r>
          </a:p>
          <a:p>
            <a:r>
              <a:rPr lang="en-US" dirty="0"/>
              <a:t>Enable RBD Cache. See link</a:t>
            </a:r>
          </a:p>
          <a:p>
            <a:r>
              <a:rPr lang="en-US" dirty="0"/>
              <a:t>Benchmarking Tools</a:t>
            </a:r>
          </a:p>
          <a:p>
            <a:r>
              <a:rPr lang="en-US" dirty="0" err="1"/>
              <a:t>Ceph</a:t>
            </a:r>
            <a:r>
              <a:rPr lang="en-US" dirty="0"/>
              <a:t> perf counter, which is embedded in code</a:t>
            </a:r>
          </a:p>
          <a:p>
            <a:r>
              <a:rPr lang="en-US" dirty="0"/>
              <a:t>Benchmark commands: </a:t>
            </a:r>
            <a:r>
              <a:rPr lang="en-US" dirty="0" err="1"/>
              <a:t>rados</a:t>
            </a:r>
            <a:r>
              <a:rPr lang="en-US" dirty="0"/>
              <a:t> bench, </a:t>
            </a:r>
            <a:r>
              <a:rPr lang="en-US" dirty="0" err="1"/>
              <a:t>iperf</a:t>
            </a:r>
            <a:r>
              <a:rPr lang="en-US" dirty="0"/>
              <a:t>, dd, </a:t>
            </a:r>
            <a:r>
              <a:rPr lang="en-US" dirty="0" err="1"/>
              <a:t>fio</a:t>
            </a:r>
            <a:r>
              <a:rPr lang="en-US" dirty="0"/>
              <a:t>, </a:t>
            </a:r>
            <a:r>
              <a:rPr lang="en-US" dirty="0" err="1"/>
              <a:t>cbt</a:t>
            </a:r>
            <a:r>
              <a:rPr lang="en-US" dirty="0"/>
              <a:t>, </a:t>
            </a:r>
            <a:r>
              <a:rPr lang="en-US" dirty="0" err="1"/>
              <a:t>ceph</a:t>
            </a:r>
            <a:r>
              <a:rPr lang="en-US" dirty="0"/>
              <a:t> </a:t>
            </a:r>
            <a:r>
              <a:rPr lang="en-US" dirty="0" err="1"/>
              <a:t>osd</a:t>
            </a:r>
            <a:r>
              <a:rPr lang="en-US" dirty="0"/>
              <a:t> perf. See </a:t>
            </a:r>
            <a:r>
              <a:rPr lang="en-US" dirty="0" err="1"/>
              <a:t>Ceph</a:t>
            </a:r>
            <a:r>
              <a:rPr lang="en-US" dirty="0"/>
              <a:t> wiki.</a:t>
            </a:r>
          </a:p>
          <a:p>
            <a:r>
              <a:rPr lang="en-US" dirty="0"/>
              <a:t>Tracking commands: top, </a:t>
            </a:r>
            <a:r>
              <a:rPr lang="en-US" dirty="0" err="1"/>
              <a:t>iowait</a:t>
            </a:r>
            <a:r>
              <a:rPr lang="en-US" dirty="0"/>
              <a:t>, </a:t>
            </a:r>
            <a:r>
              <a:rPr lang="en-US" dirty="0" err="1"/>
              <a:t>iostat</a:t>
            </a:r>
            <a:r>
              <a:rPr lang="en-US" dirty="0"/>
              <a:t>, </a:t>
            </a:r>
            <a:r>
              <a:rPr lang="en-US" dirty="0" err="1"/>
              <a:t>blktrace</a:t>
            </a:r>
            <a:r>
              <a:rPr lang="en-US" dirty="0"/>
              <a:t>, </a:t>
            </a:r>
            <a:r>
              <a:rPr lang="en-US" dirty="0" err="1"/>
              <a:t>debugfs</a:t>
            </a:r>
            <a:r>
              <a:rPr lang="en-US" dirty="0"/>
              <a:t>.</a:t>
            </a:r>
          </a:p>
          <a:p>
            <a:r>
              <a:rPr lang="en-US" dirty="0"/>
              <a:t>Watch for “slow xxx” in </a:t>
            </a:r>
            <a:r>
              <a:rPr lang="en-US" dirty="0" err="1"/>
              <a:t>ceph’s</a:t>
            </a:r>
            <a:r>
              <a:rPr lang="en-US" dirty="0"/>
              <a:t> log.</a:t>
            </a:r>
          </a:p>
          <a:p>
            <a:r>
              <a:rPr lang="en-US" dirty="0"/>
              <a:t>Project </a:t>
            </a:r>
            <a:r>
              <a:rPr lang="en-US" dirty="0" err="1"/>
              <a:t>CeTune</a:t>
            </a:r>
            <a:r>
              <a:rPr lang="en-US" dirty="0"/>
              <a:t> the </a:t>
            </a:r>
            <a:r>
              <a:rPr lang="en-US" dirty="0" err="1"/>
              <a:t>Ceph</a:t>
            </a:r>
            <a:r>
              <a:rPr lang="en-US" dirty="0"/>
              <a:t> profiling and tuning framework.</a:t>
            </a:r>
          </a:p>
          <a:p>
            <a:r>
              <a:rPr lang="en-US" dirty="0"/>
              <a:t>Linux Performance Analysis in 60,000 Milliseconds and Netflix at Velocity 2015: Linux Performance Tools</a:t>
            </a:r>
          </a:p>
          <a:p>
            <a:r>
              <a:rPr lang="en-US" dirty="0"/>
              <a:t>Troubleshooting Cases</a:t>
            </a:r>
          </a:p>
          <a:p>
            <a:r>
              <a:rPr lang="en-US" dirty="0"/>
              <a:t>Rebalancing, if currently carrying on, may severely impact performance.</a:t>
            </a:r>
          </a:p>
          <a:p>
            <a:r>
              <a:rPr lang="en-US" dirty="0"/>
              <a:t>If a disk is broken or deteriorated, the performance of whole cluster may be severely impacted.</a:t>
            </a:r>
          </a:p>
          <a:p>
            <a:r>
              <a:rPr lang="en-US" dirty="0"/>
              <a:t>If the snapshot chain is too long, it may becomes slow.</a:t>
            </a:r>
          </a:p>
          <a:p>
            <a:r>
              <a:rPr lang="en-US" dirty="0"/>
              <a:t>RAID card failure results in great IOPS decrease, see this blog.</a:t>
            </a:r>
          </a:p>
          <a:p>
            <a:r>
              <a:rPr lang="en-US" dirty="0"/>
              <a:t>References</a:t>
            </a:r>
          </a:p>
          <a:p>
            <a:r>
              <a:rPr lang="en-US" dirty="0" err="1"/>
              <a:t>Ceph</a:t>
            </a:r>
            <a:r>
              <a:rPr lang="zh-CN" altLang="en-US" dirty="0"/>
              <a:t>性能优化总结</a:t>
            </a:r>
            <a:r>
              <a:rPr lang="en-US" altLang="zh-CN" dirty="0"/>
              <a:t>(</a:t>
            </a:r>
            <a:r>
              <a:rPr lang="en-US" dirty="0"/>
              <a:t>v0.94)</a:t>
            </a:r>
          </a:p>
          <a:p>
            <a:r>
              <a:rPr lang="en-US" dirty="0"/>
              <a:t>One </a:t>
            </a:r>
            <a:r>
              <a:rPr lang="en-US" dirty="0" err="1"/>
              <a:t>Ceph</a:t>
            </a:r>
            <a:r>
              <a:rPr lang="en-US" dirty="0"/>
              <a:t>, Two ways of thinking</a:t>
            </a:r>
          </a:p>
          <a:p>
            <a:r>
              <a:rPr lang="zh-CN" altLang="en-US" dirty="0"/>
              <a:t>几个 </a:t>
            </a:r>
            <a:r>
              <a:rPr lang="en-US" dirty="0" err="1"/>
              <a:t>Ceph</a:t>
            </a:r>
            <a:r>
              <a:rPr lang="en-US" dirty="0"/>
              <a:t> </a:t>
            </a:r>
            <a:r>
              <a:rPr lang="zh-CN" altLang="en-US" dirty="0"/>
              <a:t>性能优化的新方法和思路（</a:t>
            </a:r>
            <a:r>
              <a:rPr lang="en-US" altLang="zh-CN" dirty="0"/>
              <a:t>2015 </a:t>
            </a:r>
            <a:r>
              <a:rPr lang="en-US" dirty="0"/>
              <a:t>SH </a:t>
            </a:r>
            <a:r>
              <a:rPr lang="en-US" dirty="0" err="1"/>
              <a:t>Ceph</a:t>
            </a:r>
            <a:r>
              <a:rPr lang="en-US" dirty="0"/>
              <a:t> Day </a:t>
            </a:r>
            <a:r>
              <a:rPr lang="zh-CN" altLang="en-US" dirty="0"/>
              <a:t>参后感）</a:t>
            </a:r>
          </a:p>
          <a:p>
            <a:r>
              <a:rPr lang="en-US" dirty="0"/>
              <a:t>Scheduler queue size and resilience to heavy IO</a:t>
            </a:r>
          </a:p>
          <a:p>
            <a:r>
              <a:rPr lang="en-US" dirty="0" err="1"/>
              <a:t>Ceph</a:t>
            </a:r>
            <a:r>
              <a:rPr lang="zh-CN" altLang="en-US" dirty="0"/>
              <a:t>性能调优</a:t>
            </a:r>
            <a:r>
              <a:rPr lang="en-US" altLang="zh-CN" dirty="0"/>
              <a:t>——</a:t>
            </a:r>
            <a:r>
              <a:rPr lang="en-US" dirty="0"/>
              <a:t>Journal</a:t>
            </a:r>
            <a:r>
              <a:rPr lang="zh-CN" altLang="en-US" dirty="0"/>
              <a:t>与</a:t>
            </a:r>
            <a:r>
              <a:rPr lang="en-US" dirty="0" err="1"/>
              <a:t>tcmalloc</a:t>
            </a:r>
            <a:endParaRPr lang="en-US" dirty="0"/>
          </a:p>
          <a:p>
            <a:r>
              <a:rPr lang="zh-CN" altLang="en-US" dirty="0"/>
              <a:t>打造高性能高可靠块存储系统</a:t>
            </a:r>
          </a:p>
          <a:p>
            <a:r>
              <a:rPr lang="en-US" dirty="0" err="1"/>
              <a:t>linux</a:t>
            </a:r>
            <a:r>
              <a:rPr lang="zh-CN" altLang="en-US" dirty="0"/>
              <a:t>系统数据落盘之细节</a:t>
            </a:r>
          </a:p>
          <a:p>
            <a:r>
              <a:rPr lang="zh-CN" altLang="en-US" dirty="0"/>
              <a:t>海量小文件存储与</a:t>
            </a:r>
            <a:r>
              <a:rPr lang="en-US" dirty="0" err="1"/>
              <a:t>Ceph</a:t>
            </a:r>
            <a:r>
              <a:rPr lang="zh-CN" altLang="en-US" dirty="0"/>
              <a:t>实践</a:t>
            </a:r>
          </a:p>
          <a:p>
            <a:r>
              <a:rPr lang="en-US" dirty="0"/>
              <a:t>Linux Performance Analysis in 60,000 Milliseconds</a:t>
            </a:r>
          </a:p>
          <a:p>
            <a:r>
              <a:rPr lang="en-US" dirty="0"/>
              <a:t>[Netflix at Velocity 2015](Linux Performance Tools](http://techblog.netflix.com/2015/08/netflix-at-velocity-2015-linux.html)</a:t>
            </a:r>
          </a:p>
          <a:p>
            <a:r>
              <a:rPr lang="en-US" dirty="0"/>
              <a:t>EXT4 File-System Tuning Benchmarks</a:t>
            </a:r>
          </a:p>
          <a:p>
            <a:r>
              <a:rPr lang="en-US" dirty="0" err="1"/>
              <a:t>xfs</a:t>
            </a:r>
            <a:r>
              <a:rPr lang="zh-CN" altLang="en-US" dirty="0"/>
              <a:t>文件系统使用总结</a:t>
            </a:r>
          </a:p>
          <a:p>
            <a:r>
              <a:rPr lang="en-US" altLang="zh-CN" dirty="0"/>
              <a:t>[</a:t>
            </a:r>
            <a:r>
              <a:rPr lang="en-US" dirty="0" err="1"/>
              <a:t>Ceph</a:t>
            </a:r>
            <a:r>
              <a:rPr lang="en-US" dirty="0"/>
              <a:t>](Open Source Storage Software Optimizations on Intel® Architecture for Cloud Workloads](http://www.slideshare.net/LarryCover/ceph-open-source-storage-software-optimizations-on-intel-architecture-for-cloud-workloads)</a:t>
            </a:r>
          </a:p>
          <a:p>
            <a:r>
              <a:rPr lang="en-US" dirty="0"/>
              <a:t>Yahoo Cloud Object Store - Object Storage at Exabyte Scale</a:t>
            </a:r>
          </a:p>
          <a:p>
            <a:r>
              <a:rPr lang="en-US" dirty="0"/>
              <a:t>BENCHMARK CEPH CLUSTER PERFORMANCE</a:t>
            </a:r>
          </a:p>
          <a:p>
            <a:r>
              <a:rPr lang="en-US" dirty="0" err="1"/>
              <a:t>Ceph</a:t>
            </a:r>
            <a:r>
              <a:rPr lang="en-US" dirty="0"/>
              <a:t> Benchmarks</a:t>
            </a:r>
          </a:p>
          <a:p>
            <a:r>
              <a:rPr lang="zh-CN" altLang="en-US" dirty="0"/>
              <a:t>优化的重点：针对</a:t>
            </a:r>
            <a:r>
              <a:rPr lang="en-US" dirty="0" err="1"/>
              <a:t>Ceph</a:t>
            </a:r>
            <a:r>
              <a:rPr lang="zh-CN" altLang="en-US" dirty="0"/>
              <a:t>的七剑</a:t>
            </a:r>
          </a:p>
          <a:p>
            <a:r>
              <a:rPr lang="en-US" dirty="0" err="1"/>
              <a:t>Ceph</a:t>
            </a:r>
            <a:r>
              <a:rPr lang="en-US" dirty="0"/>
              <a:t> OSD Hardware - A Pragmatic Guide</a:t>
            </a:r>
          </a:p>
          <a:p>
            <a:endParaRPr lang="en-US" dirty="0"/>
          </a:p>
        </p:txBody>
      </p:sp>
      <p:sp>
        <p:nvSpPr>
          <p:cNvPr id="4" name="Slide Number Placeholder 3">
            <a:extLst>
              <a:ext uri="{FF2B5EF4-FFF2-40B4-BE49-F238E27FC236}">
                <a16:creationId xmlns:a16="http://schemas.microsoft.com/office/drawing/2014/main" id="{29CAC7C0-08A2-4299-9AEE-686793E97D08}"/>
              </a:ext>
            </a:extLst>
          </p:cNvPr>
          <p:cNvSpPr>
            <a:spLocks noGrp="1"/>
          </p:cNvSpPr>
          <p:nvPr>
            <p:ph type="sldNum" sz="quarter" idx="12"/>
          </p:nvPr>
        </p:nvSpPr>
        <p:spPr/>
        <p:txBody>
          <a:bodyPr/>
          <a:lstStyle/>
          <a:p>
            <a:fld id="{D8DA9DAA-006C-4F4B-980E-E3DF019B24E2}" type="slidenum">
              <a:rPr lang="en-US" smtClean="0"/>
              <a:t>11</a:t>
            </a:fld>
            <a:endParaRPr lang="en-US" dirty="0"/>
          </a:p>
        </p:txBody>
      </p:sp>
    </p:spTree>
    <p:extLst>
      <p:ext uri="{BB962C8B-B14F-4D97-AF65-F5344CB8AC3E}">
        <p14:creationId xmlns:p14="http://schemas.microsoft.com/office/powerpoint/2010/main" val="2194083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F214-DC3A-465A-8DC5-5E913B11C1CB}"/>
              </a:ext>
            </a:extLst>
          </p:cNvPr>
          <p:cNvSpPr>
            <a:spLocks noGrp="1"/>
          </p:cNvSpPr>
          <p:nvPr>
            <p:ph type="title"/>
          </p:nvPr>
        </p:nvSpPr>
        <p:spPr>
          <a:xfrm>
            <a:off x="838200" y="225276"/>
            <a:ext cx="10515600" cy="315912"/>
          </a:xfrm>
        </p:spPr>
        <p:txBody>
          <a:bodyPr>
            <a:noAutofit/>
          </a:bodyPr>
          <a:lstStyle/>
          <a:p>
            <a:r>
              <a:rPr lang="en-US" sz="4400" b="1" i="0" dirty="0">
                <a:solidFill>
                  <a:srgbClr val="252B3A"/>
                </a:solidFill>
                <a:effectLst/>
                <a:latin typeface="-apple-system"/>
              </a:rPr>
              <a:t>Job</a:t>
            </a:r>
            <a:r>
              <a:rPr lang="zh-CN" altLang="en-US" sz="4400" b="1" i="0" dirty="0">
                <a:solidFill>
                  <a:srgbClr val="252B3A"/>
                </a:solidFill>
                <a:effectLst/>
                <a:latin typeface="-apple-system"/>
              </a:rPr>
              <a:t>和</a:t>
            </a:r>
            <a:r>
              <a:rPr lang="en-US" sz="4400" b="1" i="0" dirty="0" err="1">
                <a:solidFill>
                  <a:srgbClr val="252B3A"/>
                </a:solidFill>
                <a:effectLst/>
                <a:latin typeface="-apple-system"/>
              </a:rPr>
              <a:t>CronJob</a:t>
            </a:r>
            <a:endParaRPr lang="en-US" sz="4400" dirty="0"/>
          </a:p>
        </p:txBody>
      </p:sp>
      <p:sp>
        <p:nvSpPr>
          <p:cNvPr id="3" name="Content Placeholder 2">
            <a:extLst>
              <a:ext uri="{FF2B5EF4-FFF2-40B4-BE49-F238E27FC236}">
                <a16:creationId xmlns:a16="http://schemas.microsoft.com/office/drawing/2014/main" id="{92EBCFC6-210C-46E1-B2A0-332AE4722D44}"/>
              </a:ext>
            </a:extLst>
          </p:cNvPr>
          <p:cNvSpPr>
            <a:spLocks noGrp="1"/>
          </p:cNvSpPr>
          <p:nvPr>
            <p:ph idx="1"/>
          </p:nvPr>
        </p:nvSpPr>
        <p:spPr>
          <a:xfrm>
            <a:off x="838200" y="849854"/>
            <a:ext cx="10515600" cy="5327109"/>
          </a:xfrm>
        </p:spPr>
        <p:txBody>
          <a:bodyPr/>
          <a:lstStyle/>
          <a:p>
            <a:r>
              <a:rPr lang="en-US" dirty="0"/>
              <a:t>Job</a:t>
            </a:r>
            <a:r>
              <a:rPr lang="zh-CN" altLang="en-US" dirty="0"/>
              <a:t>和</a:t>
            </a:r>
            <a:r>
              <a:rPr lang="en-US" dirty="0" err="1"/>
              <a:t>CronJob</a:t>
            </a:r>
            <a:r>
              <a:rPr lang="zh-CN" altLang="en-US" dirty="0"/>
              <a:t>是负责批量处理短暂的一次性任务（</a:t>
            </a:r>
            <a:r>
              <a:rPr lang="en-US" dirty="0"/>
              <a:t>short lived one-off tasks），</a:t>
            </a:r>
            <a:r>
              <a:rPr lang="zh-CN" altLang="en-US" dirty="0"/>
              <a:t>即仅执行一次的任务，它保证批处理任务的一个或多个</a:t>
            </a:r>
            <a:r>
              <a:rPr lang="en-US" dirty="0"/>
              <a:t>Pod</a:t>
            </a:r>
            <a:r>
              <a:rPr lang="zh-CN" altLang="en-US" dirty="0"/>
              <a:t>成功结束。</a:t>
            </a:r>
            <a:endParaRPr lang="en-US" altLang="zh-CN" dirty="0"/>
          </a:p>
          <a:p>
            <a:pPr lvl="1"/>
            <a:r>
              <a:rPr lang="en-US" altLang="zh-CN" dirty="0"/>
              <a:t>Job</a:t>
            </a:r>
            <a:r>
              <a:rPr lang="zh-CN" altLang="en-US" dirty="0"/>
              <a:t>：是</a:t>
            </a:r>
            <a:r>
              <a:rPr lang="en-US" altLang="zh-CN" dirty="0"/>
              <a:t>Kubernetes</a:t>
            </a:r>
            <a:r>
              <a:rPr lang="zh-CN" altLang="en-US" dirty="0"/>
              <a:t>用来控制批处理型任务的资源对象。批处理业务与长期伺服业务（</a:t>
            </a:r>
            <a:r>
              <a:rPr lang="en-US" altLang="zh-CN" dirty="0"/>
              <a:t>Deployment</a:t>
            </a:r>
            <a:r>
              <a:rPr lang="zh-CN" altLang="en-US" dirty="0"/>
              <a:t>、</a:t>
            </a:r>
            <a:r>
              <a:rPr lang="en-US" altLang="zh-CN" dirty="0" err="1"/>
              <a:t>Statefulset</a:t>
            </a:r>
            <a:r>
              <a:rPr lang="zh-CN" altLang="en-US" dirty="0"/>
              <a:t>）的主要区别是批处理业务的运行有头有尾，而长期伺服业务在用户不停止的情况下永远运行。</a:t>
            </a:r>
            <a:r>
              <a:rPr lang="en-US" altLang="zh-CN" dirty="0"/>
              <a:t>Job</a:t>
            </a:r>
            <a:r>
              <a:rPr lang="zh-CN" altLang="en-US" dirty="0"/>
              <a:t>管理的</a:t>
            </a:r>
            <a:r>
              <a:rPr lang="en-US" altLang="zh-CN" dirty="0"/>
              <a:t>Pod</a:t>
            </a:r>
            <a:r>
              <a:rPr lang="zh-CN" altLang="en-US" dirty="0"/>
              <a:t>根据用户的设置把任务成功完成就自动退出（</a:t>
            </a:r>
            <a:r>
              <a:rPr lang="en-US" altLang="zh-CN" dirty="0"/>
              <a:t>Pod</a:t>
            </a:r>
            <a:r>
              <a:rPr lang="zh-CN" altLang="en-US" dirty="0"/>
              <a:t>自动删除）。</a:t>
            </a:r>
          </a:p>
          <a:p>
            <a:pPr lvl="1"/>
            <a:r>
              <a:rPr lang="en-US" altLang="zh-CN" dirty="0" err="1"/>
              <a:t>CronJob</a:t>
            </a:r>
            <a:r>
              <a:rPr lang="zh-CN" altLang="en-US" dirty="0"/>
              <a:t>：是基于时间的</a:t>
            </a:r>
            <a:r>
              <a:rPr lang="en-US" altLang="zh-CN" dirty="0"/>
              <a:t>Job</a:t>
            </a:r>
            <a:r>
              <a:rPr lang="zh-CN" altLang="en-US" dirty="0"/>
              <a:t>，就类似于</a:t>
            </a:r>
            <a:r>
              <a:rPr lang="en-US" altLang="zh-CN" dirty="0"/>
              <a:t>Linux</a:t>
            </a:r>
            <a:r>
              <a:rPr lang="zh-CN" altLang="en-US" dirty="0"/>
              <a:t>系统的</a:t>
            </a:r>
            <a:r>
              <a:rPr lang="en-US" altLang="zh-CN" dirty="0"/>
              <a:t>crontab</a:t>
            </a:r>
            <a:r>
              <a:rPr lang="zh-CN" altLang="en-US" dirty="0"/>
              <a:t>文件中的一行，在指定的时间周期运行指定的</a:t>
            </a:r>
            <a:r>
              <a:rPr lang="en-US" altLang="zh-CN" dirty="0"/>
              <a:t>Job</a:t>
            </a:r>
            <a:r>
              <a:rPr lang="zh-CN" altLang="en-US" dirty="0"/>
              <a:t>。</a:t>
            </a:r>
            <a:endParaRPr lang="en-US" dirty="0"/>
          </a:p>
        </p:txBody>
      </p:sp>
      <p:sp>
        <p:nvSpPr>
          <p:cNvPr id="4" name="Slide Number Placeholder 3">
            <a:extLst>
              <a:ext uri="{FF2B5EF4-FFF2-40B4-BE49-F238E27FC236}">
                <a16:creationId xmlns:a16="http://schemas.microsoft.com/office/drawing/2014/main" id="{E74A3251-165F-4BC4-B287-F77F13D0DD08}"/>
              </a:ext>
            </a:extLst>
          </p:cNvPr>
          <p:cNvSpPr>
            <a:spLocks noGrp="1"/>
          </p:cNvSpPr>
          <p:nvPr>
            <p:ph type="sldNum" sz="quarter" idx="12"/>
          </p:nvPr>
        </p:nvSpPr>
        <p:spPr/>
        <p:txBody>
          <a:bodyPr/>
          <a:lstStyle/>
          <a:p>
            <a:fld id="{D8DA9DAA-006C-4F4B-980E-E3DF019B24E2}" type="slidenum">
              <a:rPr lang="en-US" smtClean="0"/>
              <a:t>110</a:t>
            </a:fld>
            <a:endParaRPr lang="en-US" dirty="0"/>
          </a:p>
        </p:txBody>
      </p:sp>
    </p:spTree>
    <p:extLst>
      <p:ext uri="{BB962C8B-B14F-4D97-AF65-F5344CB8AC3E}">
        <p14:creationId xmlns:p14="http://schemas.microsoft.com/office/powerpoint/2010/main" val="8181855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CBAC-E31A-4414-8CF9-6FD021BD4DDE}"/>
              </a:ext>
            </a:extLst>
          </p:cNvPr>
          <p:cNvSpPr>
            <a:spLocks noGrp="1"/>
          </p:cNvSpPr>
          <p:nvPr>
            <p:ph type="title"/>
          </p:nvPr>
        </p:nvSpPr>
        <p:spPr>
          <a:xfrm>
            <a:off x="838200" y="214514"/>
            <a:ext cx="10515600" cy="463214"/>
          </a:xfrm>
        </p:spPr>
        <p:txBody>
          <a:bodyPr>
            <a:normAutofit fontScale="90000"/>
          </a:bodyPr>
          <a:lstStyle/>
          <a:p>
            <a:r>
              <a:rPr lang="en-US" dirty="0" err="1"/>
              <a:t>DaemonSet</a:t>
            </a:r>
            <a:endParaRPr lang="en-US" dirty="0"/>
          </a:p>
        </p:txBody>
      </p:sp>
      <p:sp>
        <p:nvSpPr>
          <p:cNvPr id="3" name="Content Placeholder 2">
            <a:extLst>
              <a:ext uri="{FF2B5EF4-FFF2-40B4-BE49-F238E27FC236}">
                <a16:creationId xmlns:a16="http://schemas.microsoft.com/office/drawing/2014/main" id="{11F85732-073B-48E6-A24C-0FD1FE6CF421}"/>
              </a:ext>
            </a:extLst>
          </p:cNvPr>
          <p:cNvSpPr>
            <a:spLocks noGrp="1"/>
          </p:cNvSpPr>
          <p:nvPr>
            <p:ph idx="1"/>
          </p:nvPr>
        </p:nvSpPr>
        <p:spPr>
          <a:xfrm>
            <a:off x="838200" y="1043492"/>
            <a:ext cx="10515600" cy="5133471"/>
          </a:xfrm>
        </p:spPr>
        <p:txBody>
          <a:bodyPr/>
          <a:lstStyle/>
          <a:p>
            <a:r>
              <a:rPr lang="en-US" altLang="zh-CN" dirty="0" err="1"/>
              <a:t>DaemonSet</a:t>
            </a:r>
            <a:r>
              <a:rPr lang="zh-CN" altLang="en-US" dirty="0"/>
              <a:t>是这样一种对象（守护进程），它在集群的每个节点上运行一个</a:t>
            </a:r>
            <a:r>
              <a:rPr lang="en-US" altLang="zh-CN" dirty="0"/>
              <a:t>Pod</a:t>
            </a:r>
            <a:r>
              <a:rPr lang="zh-CN" altLang="en-US" dirty="0"/>
              <a:t>，且保证只有一个</a:t>
            </a:r>
            <a:r>
              <a:rPr lang="en-US" altLang="zh-CN" dirty="0"/>
              <a:t>Pod</a:t>
            </a:r>
            <a:r>
              <a:rPr lang="zh-CN" altLang="en-US" dirty="0"/>
              <a:t>，这非常适合一些系统层面的应用，例如日志收集、资源监控等，这类应用需要每个节点都运行，且不需要太多实例，一个比较好的例子就是</a:t>
            </a:r>
            <a:r>
              <a:rPr lang="en-US" altLang="zh-CN" dirty="0"/>
              <a:t>Kubernetes</a:t>
            </a:r>
            <a:r>
              <a:rPr lang="zh-CN" altLang="en-US" dirty="0"/>
              <a:t>的</a:t>
            </a:r>
            <a:r>
              <a:rPr lang="en-US" altLang="zh-CN" dirty="0" err="1"/>
              <a:t>kube</a:t>
            </a:r>
            <a:r>
              <a:rPr lang="en-US" altLang="zh-CN" dirty="0"/>
              <a:t>-proxy</a:t>
            </a:r>
            <a:r>
              <a:rPr lang="zh-CN" altLang="en-US" dirty="0"/>
              <a:t>。</a:t>
            </a:r>
          </a:p>
          <a:p>
            <a:r>
              <a:rPr lang="en-US" altLang="zh-CN" dirty="0" err="1"/>
              <a:t>DaemonSet</a:t>
            </a:r>
            <a:r>
              <a:rPr lang="zh-CN" altLang="en-US" dirty="0"/>
              <a:t>跟节点相关，如果节点异常，也不会在其他节点重新创建。</a:t>
            </a:r>
            <a:endParaRPr lang="en-US" altLang="zh-CN" dirty="0"/>
          </a:p>
          <a:p>
            <a:r>
              <a:rPr lang="zh-CN" altLang="en-US" dirty="0"/>
              <a:t>在</a:t>
            </a:r>
            <a:r>
              <a:rPr lang="en-US" dirty="0" err="1"/>
              <a:t>DaemonSet</a:t>
            </a:r>
            <a:r>
              <a:rPr lang="zh-CN" altLang="en-US" dirty="0"/>
              <a:t>中讲到使用</a:t>
            </a:r>
            <a:r>
              <a:rPr lang="en-US" dirty="0" err="1"/>
              <a:t>nodeSelector</a:t>
            </a:r>
            <a:r>
              <a:rPr lang="zh-CN" altLang="en-US" dirty="0"/>
              <a:t>选择</a:t>
            </a:r>
            <a:r>
              <a:rPr lang="en-US" dirty="0"/>
              <a:t>Pod</a:t>
            </a:r>
            <a:r>
              <a:rPr lang="zh-CN" altLang="en-US" dirty="0"/>
              <a:t>要部署的节点，其实</a:t>
            </a:r>
            <a:r>
              <a:rPr lang="en-US" dirty="0"/>
              <a:t>Kubernetes</a:t>
            </a:r>
            <a:r>
              <a:rPr lang="zh-CN" altLang="en-US" dirty="0"/>
              <a:t>还支持更精细、更灵活的调度机制，那就是亲和（</a:t>
            </a:r>
            <a:r>
              <a:rPr lang="en-US" dirty="0"/>
              <a:t>affinity）</a:t>
            </a:r>
            <a:r>
              <a:rPr lang="zh-CN" altLang="en-US" dirty="0"/>
              <a:t>与反亲和（</a:t>
            </a:r>
            <a:r>
              <a:rPr lang="en-US" dirty="0"/>
              <a:t>anti-affinity）</a:t>
            </a:r>
            <a:r>
              <a:rPr lang="zh-CN" altLang="en-US" dirty="0"/>
              <a:t>调度。</a:t>
            </a:r>
            <a:endParaRPr lang="en-US" dirty="0"/>
          </a:p>
        </p:txBody>
      </p:sp>
      <p:sp>
        <p:nvSpPr>
          <p:cNvPr id="4" name="Slide Number Placeholder 3">
            <a:extLst>
              <a:ext uri="{FF2B5EF4-FFF2-40B4-BE49-F238E27FC236}">
                <a16:creationId xmlns:a16="http://schemas.microsoft.com/office/drawing/2014/main" id="{57D07470-DE30-4F4E-B839-286487D88E9D}"/>
              </a:ext>
            </a:extLst>
          </p:cNvPr>
          <p:cNvSpPr>
            <a:spLocks noGrp="1"/>
          </p:cNvSpPr>
          <p:nvPr>
            <p:ph type="sldNum" sz="quarter" idx="12"/>
          </p:nvPr>
        </p:nvSpPr>
        <p:spPr/>
        <p:txBody>
          <a:bodyPr/>
          <a:lstStyle/>
          <a:p>
            <a:fld id="{D8DA9DAA-006C-4F4B-980E-E3DF019B24E2}" type="slidenum">
              <a:rPr lang="en-US" smtClean="0"/>
              <a:t>111</a:t>
            </a:fld>
            <a:endParaRPr lang="en-US" dirty="0"/>
          </a:p>
        </p:txBody>
      </p:sp>
    </p:spTree>
    <p:extLst>
      <p:ext uri="{BB962C8B-B14F-4D97-AF65-F5344CB8AC3E}">
        <p14:creationId xmlns:p14="http://schemas.microsoft.com/office/powerpoint/2010/main" val="12717033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AA2D-3710-43C7-90A3-AB075EA122D7}"/>
              </a:ext>
            </a:extLst>
          </p:cNvPr>
          <p:cNvSpPr>
            <a:spLocks noGrp="1"/>
          </p:cNvSpPr>
          <p:nvPr>
            <p:ph type="title"/>
          </p:nvPr>
        </p:nvSpPr>
        <p:spPr>
          <a:xfrm>
            <a:off x="838200" y="311336"/>
            <a:ext cx="10515600" cy="315912"/>
          </a:xfrm>
        </p:spPr>
        <p:txBody>
          <a:bodyPr>
            <a:noAutofit/>
          </a:bodyPr>
          <a:lstStyle/>
          <a:p>
            <a:r>
              <a:rPr lang="en-US" sz="3600" dirty="0"/>
              <a:t>Kubernetes（k8s）</a:t>
            </a:r>
            <a:r>
              <a:rPr lang="zh-CN" altLang="en-US" sz="3600" dirty="0"/>
              <a:t>临时存储</a:t>
            </a:r>
            <a:br>
              <a:rPr lang="en-US" altLang="zh-CN" sz="3600" dirty="0"/>
            </a:br>
            <a:r>
              <a:rPr lang="en-US" altLang="zh-CN" sz="1800" dirty="0"/>
              <a:t>https://www.toutiao.com/article/7135541852706538018/?channel=&amp;source=search_tab</a:t>
            </a:r>
            <a:endParaRPr lang="en-US" sz="1800" dirty="0"/>
          </a:p>
        </p:txBody>
      </p:sp>
      <p:sp>
        <p:nvSpPr>
          <p:cNvPr id="3" name="Content Placeholder 2">
            <a:extLst>
              <a:ext uri="{FF2B5EF4-FFF2-40B4-BE49-F238E27FC236}">
                <a16:creationId xmlns:a16="http://schemas.microsoft.com/office/drawing/2014/main" id="{7859FE76-D98D-4122-A706-347D15E31538}"/>
              </a:ext>
            </a:extLst>
          </p:cNvPr>
          <p:cNvSpPr>
            <a:spLocks noGrp="1"/>
          </p:cNvSpPr>
          <p:nvPr>
            <p:ph idx="1"/>
          </p:nvPr>
        </p:nvSpPr>
        <p:spPr>
          <a:xfrm>
            <a:off x="838200" y="1151068"/>
            <a:ext cx="10515600" cy="5025895"/>
          </a:xfrm>
        </p:spPr>
        <p:txBody>
          <a:bodyPr/>
          <a:lstStyle/>
          <a:p>
            <a:r>
              <a:rPr lang="en-US" altLang="zh-CN" dirty="0" err="1"/>
              <a:t>emptyDir</a:t>
            </a:r>
            <a:r>
              <a:rPr lang="zh-CN" altLang="en-US" dirty="0"/>
              <a:t>： </a:t>
            </a:r>
            <a:r>
              <a:rPr lang="en-US" altLang="zh-CN" dirty="0"/>
              <a:t>Pod </a:t>
            </a:r>
            <a:r>
              <a:rPr lang="zh-CN" altLang="en-US" dirty="0"/>
              <a:t>启动时为空，存储空间来自本地的 </a:t>
            </a:r>
            <a:r>
              <a:rPr lang="en-US" altLang="zh-CN" dirty="0" err="1"/>
              <a:t>kubelet</a:t>
            </a:r>
            <a:r>
              <a:rPr lang="en-US" altLang="zh-CN" dirty="0"/>
              <a:t> </a:t>
            </a:r>
            <a:r>
              <a:rPr lang="zh-CN" altLang="en-US" dirty="0"/>
              <a:t>根目录（通常是根磁盘）或内存</a:t>
            </a:r>
          </a:p>
          <a:p>
            <a:r>
              <a:rPr lang="en-US" altLang="zh-CN" dirty="0" err="1"/>
              <a:t>configMap</a:t>
            </a:r>
            <a:r>
              <a:rPr lang="zh-CN" altLang="en-US" dirty="0"/>
              <a:t>、</a:t>
            </a:r>
            <a:r>
              <a:rPr lang="en-US" altLang="zh-CN" dirty="0" err="1"/>
              <a:t>downwardAPI</a:t>
            </a:r>
            <a:r>
              <a:rPr lang="en-US" altLang="zh-CN" dirty="0"/>
              <a:t> </a:t>
            </a:r>
            <a:r>
              <a:rPr lang="zh-CN" altLang="en-US" dirty="0"/>
              <a:t>、 </a:t>
            </a:r>
            <a:r>
              <a:rPr lang="en-US" altLang="zh-CN" dirty="0"/>
              <a:t>secret</a:t>
            </a:r>
            <a:r>
              <a:rPr lang="zh-CN" altLang="en-US" dirty="0"/>
              <a:t>： 将不同类型的 </a:t>
            </a:r>
            <a:r>
              <a:rPr lang="en-US" altLang="zh-CN" dirty="0"/>
              <a:t>Kubernetes </a:t>
            </a:r>
            <a:r>
              <a:rPr lang="zh-CN" altLang="en-US" dirty="0"/>
              <a:t>数据注入到 </a:t>
            </a:r>
            <a:r>
              <a:rPr lang="en-US" altLang="zh-CN" dirty="0"/>
              <a:t>Pod </a:t>
            </a:r>
            <a:r>
              <a:rPr lang="zh-CN" altLang="en-US" dirty="0"/>
              <a:t>中</a:t>
            </a:r>
          </a:p>
          <a:p>
            <a:r>
              <a:rPr lang="en-US" altLang="zh-CN" dirty="0"/>
              <a:t>CSI </a:t>
            </a:r>
            <a:r>
              <a:rPr lang="zh-CN" altLang="en-US" dirty="0"/>
              <a:t>临时卷： 类似于前面的卷类型，但由专门支持此特性的指定 </a:t>
            </a:r>
            <a:r>
              <a:rPr lang="en-US" altLang="zh-CN" dirty="0"/>
              <a:t>CSI </a:t>
            </a:r>
            <a:r>
              <a:rPr lang="zh-CN" altLang="en-US" dirty="0"/>
              <a:t>驱动程序提供</a:t>
            </a:r>
          </a:p>
          <a:p>
            <a:r>
              <a:rPr lang="zh-CN" altLang="en-US" dirty="0"/>
              <a:t>通用临时卷： 它可以由所有支持持久卷的存储驱动程序提供</a:t>
            </a:r>
            <a:endParaRPr lang="en-US" altLang="zh-CN" dirty="0"/>
          </a:p>
          <a:p>
            <a:r>
              <a:rPr lang="zh-CN" altLang="en-US" dirty="0"/>
              <a:t>在</a:t>
            </a:r>
            <a:r>
              <a:rPr lang="en-US" dirty="0"/>
              <a:t>Volume</a:t>
            </a:r>
            <a:r>
              <a:rPr lang="zh-CN" altLang="en-US" dirty="0"/>
              <a:t>中引用</a:t>
            </a:r>
            <a:r>
              <a:rPr lang="en-US" dirty="0"/>
              <a:t>Secret，</a:t>
            </a:r>
            <a:r>
              <a:rPr lang="zh-CN" altLang="en-US" dirty="0"/>
              <a:t>就是通过文件的方式直接将</a:t>
            </a:r>
            <a:r>
              <a:rPr lang="en-US" dirty="0"/>
              <a:t>Secret</a:t>
            </a:r>
            <a:r>
              <a:rPr lang="zh-CN" altLang="en-US" dirty="0"/>
              <a:t>的每条数据填入</a:t>
            </a:r>
            <a:r>
              <a:rPr lang="en-US" dirty="0"/>
              <a:t>Volume，</a:t>
            </a:r>
            <a:r>
              <a:rPr lang="zh-CN" altLang="en-US" dirty="0"/>
              <a:t>每条数据是一个文件，键就是文件名，键值就是文件内容。</a:t>
            </a:r>
            <a:endParaRPr lang="en-US" dirty="0"/>
          </a:p>
        </p:txBody>
      </p:sp>
      <p:sp>
        <p:nvSpPr>
          <p:cNvPr id="4" name="Slide Number Placeholder 3">
            <a:extLst>
              <a:ext uri="{FF2B5EF4-FFF2-40B4-BE49-F238E27FC236}">
                <a16:creationId xmlns:a16="http://schemas.microsoft.com/office/drawing/2014/main" id="{9454B7BF-42FA-4AE2-85E5-83FCB90E495D}"/>
              </a:ext>
            </a:extLst>
          </p:cNvPr>
          <p:cNvSpPr>
            <a:spLocks noGrp="1"/>
          </p:cNvSpPr>
          <p:nvPr>
            <p:ph type="sldNum" sz="quarter" idx="12"/>
          </p:nvPr>
        </p:nvSpPr>
        <p:spPr/>
        <p:txBody>
          <a:bodyPr/>
          <a:lstStyle/>
          <a:p>
            <a:fld id="{D8DA9DAA-006C-4F4B-980E-E3DF019B24E2}" type="slidenum">
              <a:rPr lang="en-US" smtClean="0"/>
              <a:t>112</a:t>
            </a:fld>
            <a:endParaRPr lang="en-US" dirty="0"/>
          </a:p>
        </p:txBody>
      </p:sp>
    </p:spTree>
    <p:extLst>
      <p:ext uri="{BB962C8B-B14F-4D97-AF65-F5344CB8AC3E}">
        <p14:creationId xmlns:p14="http://schemas.microsoft.com/office/powerpoint/2010/main" val="24228304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0AB9-7411-461C-8F67-BB9DCC02FEC0}"/>
              </a:ext>
            </a:extLst>
          </p:cNvPr>
          <p:cNvSpPr>
            <a:spLocks noGrp="1"/>
          </p:cNvSpPr>
          <p:nvPr>
            <p:ph type="title"/>
          </p:nvPr>
        </p:nvSpPr>
        <p:spPr>
          <a:xfrm>
            <a:off x="838200" y="365125"/>
            <a:ext cx="10515600" cy="365125"/>
          </a:xfrm>
        </p:spPr>
        <p:txBody>
          <a:bodyPr>
            <a:normAutofit fontScale="90000"/>
          </a:bodyPr>
          <a:lstStyle/>
          <a:p>
            <a:r>
              <a:rPr lang="en-US" dirty="0"/>
              <a:t>Nginx</a:t>
            </a:r>
          </a:p>
        </p:txBody>
      </p:sp>
      <p:sp>
        <p:nvSpPr>
          <p:cNvPr id="4" name="Slide Number Placeholder 3">
            <a:extLst>
              <a:ext uri="{FF2B5EF4-FFF2-40B4-BE49-F238E27FC236}">
                <a16:creationId xmlns:a16="http://schemas.microsoft.com/office/drawing/2014/main" id="{0C2CCB7A-65AB-48B6-8B78-C8DD77E0DFD6}"/>
              </a:ext>
            </a:extLst>
          </p:cNvPr>
          <p:cNvSpPr>
            <a:spLocks noGrp="1"/>
          </p:cNvSpPr>
          <p:nvPr>
            <p:ph type="sldNum" sz="quarter" idx="12"/>
          </p:nvPr>
        </p:nvSpPr>
        <p:spPr/>
        <p:txBody>
          <a:bodyPr/>
          <a:lstStyle/>
          <a:p>
            <a:fld id="{D8DA9DAA-006C-4F4B-980E-E3DF019B24E2}" type="slidenum">
              <a:rPr lang="en-US" smtClean="0"/>
              <a:t>113</a:t>
            </a:fld>
            <a:endParaRPr lang="en-US" dirty="0"/>
          </a:p>
        </p:txBody>
      </p:sp>
      <p:pic>
        <p:nvPicPr>
          <p:cNvPr id="2050" name="Picture 2">
            <a:extLst>
              <a:ext uri="{FF2B5EF4-FFF2-40B4-BE49-F238E27FC236}">
                <a16:creationId xmlns:a16="http://schemas.microsoft.com/office/drawing/2014/main" id="{C357FEF8-5906-4A1C-8694-805B4079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37129"/>
            <a:ext cx="9187927" cy="5484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452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E67C-BA87-4F45-9E3F-0CF3C884E892}"/>
              </a:ext>
            </a:extLst>
          </p:cNvPr>
          <p:cNvSpPr>
            <a:spLocks noGrp="1"/>
          </p:cNvSpPr>
          <p:nvPr>
            <p:ph type="title"/>
          </p:nvPr>
        </p:nvSpPr>
        <p:spPr>
          <a:xfrm>
            <a:off x="838200" y="604239"/>
            <a:ext cx="10515600" cy="315912"/>
          </a:xfrm>
        </p:spPr>
        <p:txBody>
          <a:bodyPr>
            <a:noAutofit/>
          </a:bodyPr>
          <a:lstStyle/>
          <a:p>
            <a:r>
              <a:rPr lang="en-US" sz="3200" dirty="0" err="1"/>
              <a:t>netfilter</a:t>
            </a:r>
            <a:r>
              <a:rPr lang="en-US" sz="3200" dirty="0"/>
              <a:t> &amp; iptables - 1</a:t>
            </a:r>
            <a:br>
              <a:rPr lang="en-US" sz="3600" dirty="0"/>
            </a:br>
            <a:r>
              <a:rPr lang="en-US" sz="1100" dirty="0"/>
              <a:t>https://blog.csdn.net/weixin_44260459/article/details/121479977?spm=1001.2101.3001.6650.1&amp;utm_medium=distribute.pc_relevant.none-task-blog-2%7Edefault%7ECTRLIST%7ERate-1-121479977-blog-125645525.pc_relevant_multi_platform_whitelistv4&amp;depth_1-utm_source=distribute.pc_relevant.none-task-blog-2%7Edefault%7ECTRLIST%7ERate-1-121479977-blog-125645525.pc_relevant_multi_platform_whitelistv4&amp;utm_relevant_index=2</a:t>
            </a:r>
          </a:p>
        </p:txBody>
      </p:sp>
      <p:sp>
        <p:nvSpPr>
          <p:cNvPr id="3" name="Content Placeholder 2">
            <a:extLst>
              <a:ext uri="{FF2B5EF4-FFF2-40B4-BE49-F238E27FC236}">
                <a16:creationId xmlns:a16="http://schemas.microsoft.com/office/drawing/2014/main" id="{0BE11F6C-626A-4F6E-AF2E-D16921A37459}"/>
              </a:ext>
            </a:extLst>
          </p:cNvPr>
          <p:cNvSpPr>
            <a:spLocks noGrp="1"/>
          </p:cNvSpPr>
          <p:nvPr>
            <p:ph idx="1"/>
          </p:nvPr>
        </p:nvSpPr>
        <p:spPr>
          <a:xfrm>
            <a:off x="838200" y="1330036"/>
            <a:ext cx="10515600" cy="5379421"/>
          </a:xfrm>
        </p:spPr>
        <p:txBody>
          <a:bodyPr>
            <a:spAutoFit/>
          </a:bodyPr>
          <a:lstStyle/>
          <a:p>
            <a:r>
              <a:rPr lang="en-US" altLang="zh-CN" sz="1400" dirty="0" err="1"/>
              <a:t>netfilter</a:t>
            </a:r>
            <a:r>
              <a:rPr lang="zh-CN" altLang="en-US" sz="1400" dirty="0"/>
              <a:t>指整个项目，不然官网就不会叫</a:t>
            </a:r>
            <a:r>
              <a:rPr lang="en-US" altLang="zh-CN" sz="1400" dirty="0"/>
              <a:t>www.netfilter.org</a:t>
            </a:r>
            <a:r>
              <a:rPr lang="zh-CN" altLang="en-US" sz="1400" dirty="0"/>
              <a:t>了。</a:t>
            </a:r>
          </a:p>
          <a:p>
            <a:r>
              <a:rPr lang="zh-CN" altLang="en-US" sz="1400" dirty="0"/>
              <a:t>在这个项目里面，</a:t>
            </a:r>
            <a:r>
              <a:rPr lang="en-US" altLang="zh-CN" sz="1400" dirty="0" err="1"/>
              <a:t>netfilter</a:t>
            </a:r>
            <a:r>
              <a:rPr lang="zh-CN" altLang="en-US" sz="1400" dirty="0"/>
              <a:t>特指内核中的</a:t>
            </a:r>
            <a:r>
              <a:rPr lang="en-US" altLang="zh-CN" sz="1400" dirty="0" err="1"/>
              <a:t>netfilter</a:t>
            </a:r>
            <a:r>
              <a:rPr lang="zh-CN" altLang="en-US" sz="1400" dirty="0"/>
              <a:t>框架，</a:t>
            </a:r>
            <a:r>
              <a:rPr lang="en-US" altLang="zh-CN" sz="1400" dirty="0"/>
              <a:t>iptables</a:t>
            </a:r>
            <a:r>
              <a:rPr lang="zh-CN" altLang="en-US" sz="1400" dirty="0"/>
              <a:t>指用户空间的配置工具。</a:t>
            </a:r>
          </a:p>
          <a:p>
            <a:r>
              <a:rPr lang="en-US" altLang="zh-CN" sz="1400" dirty="0" err="1"/>
              <a:t>netfilter</a:t>
            </a:r>
            <a:r>
              <a:rPr lang="zh-CN" altLang="en-US" sz="1400" dirty="0"/>
              <a:t>在协议栈中添加了</a:t>
            </a:r>
            <a:r>
              <a:rPr lang="en-US" altLang="zh-CN" sz="1400" dirty="0"/>
              <a:t>5</a:t>
            </a:r>
            <a:r>
              <a:rPr lang="zh-CN" altLang="en-US" sz="1400" dirty="0"/>
              <a:t>个钩子，允许内核模块在这些钩子的地方注册回调函数，这样经过钩子的所有数据包都会被注册在相应钩子上的函数所处理，包括修改数据包内容、给数据包打标记或者丢掉数据包等。</a:t>
            </a:r>
          </a:p>
          <a:p>
            <a:r>
              <a:rPr lang="en-US" altLang="zh-CN" sz="1400" dirty="0" err="1"/>
              <a:t>netfilter</a:t>
            </a:r>
            <a:r>
              <a:rPr lang="zh-CN" altLang="en-US" sz="1400" dirty="0"/>
              <a:t>框架负责维护钩子上注册的处理函数或者模块，以及它们的优先级。</a:t>
            </a:r>
          </a:p>
          <a:p>
            <a:r>
              <a:rPr lang="en-US" altLang="zh-CN" sz="1400" dirty="0"/>
              <a:t>iptables</a:t>
            </a:r>
            <a:r>
              <a:rPr lang="zh-CN" altLang="en-US" sz="1400" dirty="0"/>
              <a:t>是用户空间的一个程序，通过</a:t>
            </a:r>
            <a:r>
              <a:rPr lang="en-US" altLang="zh-CN" sz="1400" u="sng" dirty="0" err="1"/>
              <a:t>netlink</a:t>
            </a:r>
            <a:r>
              <a:rPr lang="zh-CN" altLang="en-US" sz="1400" dirty="0"/>
              <a:t>和内核的</a:t>
            </a:r>
            <a:r>
              <a:rPr lang="en-US" altLang="zh-CN" sz="1400" dirty="0" err="1"/>
              <a:t>netfilter</a:t>
            </a:r>
            <a:r>
              <a:rPr lang="zh-CN" altLang="en-US" sz="1400" dirty="0"/>
              <a:t>框架打交道，负责往钩子上配置回调函数。</a:t>
            </a:r>
          </a:p>
          <a:p>
            <a:r>
              <a:rPr lang="en-US" altLang="zh-CN" sz="1400" dirty="0" err="1"/>
              <a:t>netfilter</a:t>
            </a:r>
            <a:r>
              <a:rPr lang="zh-CN" altLang="en-US" sz="1400" dirty="0"/>
              <a:t>框架负责在需要的时候动态加载其它的内核模块，比如 </a:t>
            </a:r>
            <a:r>
              <a:rPr lang="en-US" altLang="zh-CN" sz="1400" dirty="0" err="1"/>
              <a:t>ip_conntrack</a:t>
            </a:r>
            <a:r>
              <a:rPr lang="zh-CN" altLang="en-US" sz="1400" dirty="0"/>
              <a:t>、</a:t>
            </a:r>
            <a:r>
              <a:rPr lang="en-US" altLang="zh-CN" sz="1400" dirty="0" err="1"/>
              <a:t>nf_conntrack</a:t>
            </a:r>
            <a:r>
              <a:rPr lang="zh-CN" altLang="en-US" sz="1400" dirty="0"/>
              <a:t>、</a:t>
            </a:r>
            <a:r>
              <a:rPr lang="en-US" altLang="zh-CN" sz="1400" dirty="0"/>
              <a:t>NAT subsystem</a:t>
            </a:r>
            <a:r>
              <a:rPr lang="zh-CN" altLang="en-US" sz="1400" dirty="0"/>
              <a:t>等。</a:t>
            </a:r>
            <a:endParaRPr lang="en-US" altLang="zh-CN" sz="1400" dirty="0"/>
          </a:p>
          <a:p>
            <a:r>
              <a:rPr lang="en-US" altLang="zh-CN" sz="1400" dirty="0"/>
              <a:t>iptables</a:t>
            </a:r>
            <a:r>
              <a:rPr lang="zh-CN" altLang="en-US" sz="1400" dirty="0"/>
              <a:t>里面的表</a:t>
            </a:r>
            <a:r>
              <a:rPr lang="en-US" altLang="zh-CN" sz="1400" dirty="0"/>
              <a:t>(table)</a:t>
            </a:r>
            <a:r>
              <a:rPr lang="zh-CN" altLang="en-US" sz="1400" dirty="0"/>
              <a:t>、链</a:t>
            </a:r>
            <a:r>
              <a:rPr lang="en-US" altLang="zh-CN" sz="1400" dirty="0"/>
              <a:t>(chain)</a:t>
            </a:r>
            <a:r>
              <a:rPr lang="zh-CN" altLang="en-US" sz="1400" dirty="0"/>
              <a:t>、规则</a:t>
            </a:r>
            <a:r>
              <a:rPr lang="en-US" altLang="zh-CN" sz="1400" dirty="0"/>
              <a:t>(rule)</a:t>
            </a:r>
          </a:p>
          <a:p>
            <a:r>
              <a:rPr lang="en-US" altLang="zh-CN" sz="1400" dirty="0"/>
              <a:t>4</a:t>
            </a:r>
            <a:r>
              <a:rPr lang="zh-CN" altLang="en-US" sz="1400" dirty="0"/>
              <a:t>个表</a:t>
            </a:r>
            <a:r>
              <a:rPr lang="en-US" altLang="zh-CN" sz="1400" dirty="0"/>
              <a:t>:</a:t>
            </a:r>
            <a:r>
              <a:rPr lang="en-US" altLang="zh-CN" sz="1400" dirty="0" err="1"/>
              <a:t>filter,nat,mangle,raw</a:t>
            </a:r>
            <a:r>
              <a:rPr lang="zh-CN" altLang="en-US" sz="1400" dirty="0"/>
              <a:t>，默认表是</a:t>
            </a:r>
            <a:r>
              <a:rPr lang="en-US" altLang="zh-CN" sz="1400" dirty="0"/>
              <a:t>filter</a:t>
            </a:r>
            <a:r>
              <a:rPr lang="zh-CN" altLang="en-US" sz="1400" dirty="0"/>
              <a:t>（没有指定表的时候就是</a:t>
            </a:r>
            <a:r>
              <a:rPr lang="en-US" altLang="zh-CN" sz="1400" dirty="0"/>
              <a:t>filter</a:t>
            </a:r>
            <a:r>
              <a:rPr lang="zh-CN" altLang="en-US" sz="1400" dirty="0"/>
              <a:t>表）。表的处理优先级：</a:t>
            </a:r>
            <a:r>
              <a:rPr lang="en-US" altLang="zh-CN" sz="1400" dirty="0"/>
              <a:t>raw&gt;mangle&gt;</a:t>
            </a:r>
            <a:r>
              <a:rPr lang="en-US" altLang="zh-CN" sz="1400" dirty="0" err="1"/>
              <a:t>nat</a:t>
            </a:r>
            <a:r>
              <a:rPr lang="en-US" altLang="zh-CN" sz="1400" dirty="0"/>
              <a:t>&gt;filter</a:t>
            </a:r>
            <a:r>
              <a:rPr lang="zh-CN" altLang="en-US" sz="1400" dirty="0"/>
              <a:t>。</a:t>
            </a:r>
          </a:p>
          <a:p>
            <a:pPr lvl="1"/>
            <a:r>
              <a:rPr lang="en-US" altLang="zh-CN" sz="1400" dirty="0"/>
              <a:t>filter</a:t>
            </a:r>
            <a:r>
              <a:rPr lang="zh-CN" altLang="en-US" sz="1400" dirty="0"/>
              <a:t>：一般的过滤功能</a:t>
            </a:r>
          </a:p>
          <a:p>
            <a:pPr lvl="1"/>
            <a:r>
              <a:rPr lang="en-US" altLang="zh-CN" sz="1400" dirty="0" err="1"/>
              <a:t>nat</a:t>
            </a:r>
            <a:r>
              <a:rPr lang="en-US" altLang="zh-CN" sz="1400" dirty="0"/>
              <a:t>:</a:t>
            </a:r>
            <a:r>
              <a:rPr lang="zh-CN" altLang="en-US" sz="1400" dirty="0"/>
              <a:t>用于</a:t>
            </a:r>
            <a:r>
              <a:rPr lang="en-US" altLang="zh-CN" sz="1400" dirty="0" err="1"/>
              <a:t>nat</a:t>
            </a:r>
            <a:r>
              <a:rPr lang="zh-CN" altLang="en-US" sz="1400" dirty="0"/>
              <a:t>功能（端口映射，地址映射等）</a:t>
            </a:r>
          </a:p>
          <a:p>
            <a:pPr lvl="1"/>
            <a:r>
              <a:rPr lang="en-US" altLang="zh-CN" sz="1400" dirty="0"/>
              <a:t>mangle:</a:t>
            </a:r>
            <a:r>
              <a:rPr lang="zh-CN" altLang="en-US" sz="1400" dirty="0"/>
              <a:t>用于对特定数据包的修改</a:t>
            </a:r>
          </a:p>
          <a:p>
            <a:pPr lvl="1"/>
            <a:r>
              <a:rPr lang="en-US" altLang="zh-CN" sz="1400" dirty="0"/>
              <a:t>raw:</a:t>
            </a:r>
            <a:r>
              <a:rPr lang="zh-CN" altLang="en-US" sz="1400" dirty="0"/>
              <a:t>有限级最高，设置</a:t>
            </a:r>
            <a:r>
              <a:rPr lang="en-US" altLang="zh-CN" sz="1400" dirty="0"/>
              <a:t>raw</a:t>
            </a:r>
            <a:r>
              <a:rPr lang="zh-CN" altLang="en-US" sz="1400" dirty="0"/>
              <a:t>时一般是为了不再让</a:t>
            </a:r>
            <a:r>
              <a:rPr lang="en-US" altLang="zh-CN" sz="1400" dirty="0"/>
              <a:t>iptables</a:t>
            </a:r>
            <a:r>
              <a:rPr lang="zh-CN" altLang="en-US" sz="1400" dirty="0"/>
              <a:t>做数据包的链接跟踪处理，提高性能</a:t>
            </a:r>
            <a:endParaRPr lang="en-US" altLang="zh-CN" sz="1400" dirty="0"/>
          </a:p>
          <a:p>
            <a:r>
              <a:rPr lang="en-US" altLang="zh-CN" sz="1400" dirty="0"/>
              <a:t>5</a:t>
            </a:r>
            <a:r>
              <a:rPr lang="zh-CN" altLang="en-US" sz="1400" dirty="0"/>
              <a:t>个链：</a:t>
            </a:r>
            <a:r>
              <a:rPr lang="en-US" sz="1400" dirty="0"/>
              <a:t>PREROUTING,INPUT,FORWARD,OUTPUT,POSTROUTING。</a:t>
            </a:r>
          </a:p>
          <a:p>
            <a:pPr lvl="1"/>
            <a:r>
              <a:rPr lang="en-US" sz="1400" dirty="0"/>
              <a:t>PREROUTING:</a:t>
            </a:r>
            <a:r>
              <a:rPr lang="zh-CN" altLang="en-US" sz="1400" dirty="0"/>
              <a:t>数据包进入路由表之前</a:t>
            </a:r>
          </a:p>
          <a:p>
            <a:pPr lvl="1"/>
            <a:r>
              <a:rPr lang="en-US" sz="1400" dirty="0"/>
              <a:t>INPUT:</a:t>
            </a:r>
            <a:r>
              <a:rPr lang="zh-CN" altLang="en-US" sz="1400" dirty="0"/>
              <a:t>通过路由表后目的地为本机</a:t>
            </a:r>
          </a:p>
          <a:p>
            <a:pPr lvl="1"/>
            <a:r>
              <a:rPr lang="en-US" sz="1400" dirty="0"/>
              <a:t>FORWARD:</a:t>
            </a:r>
            <a:r>
              <a:rPr lang="zh-CN" altLang="en-US" sz="1400" dirty="0"/>
              <a:t>通过路由表后，目的地不为本机</a:t>
            </a:r>
          </a:p>
          <a:p>
            <a:pPr lvl="1"/>
            <a:r>
              <a:rPr lang="en-US" sz="1400" dirty="0"/>
              <a:t>OUTPUT:</a:t>
            </a:r>
            <a:r>
              <a:rPr lang="zh-CN" altLang="en-US" sz="1400" dirty="0"/>
              <a:t>由本机产生，向外转发</a:t>
            </a:r>
          </a:p>
          <a:p>
            <a:pPr lvl="1"/>
            <a:r>
              <a:rPr lang="en-US" sz="1400" dirty="0"/>
              <a:t>POSTROUTIONG:</a:t>
            </a:r>
            <a:r>
              <a:rPr lang="zh-CN" altLang="en-US" sz="1400" dirty="0"/>
              <a:t>发送到网卡接口之前</a:t>
            </a:r>
            <a:endParaRPr lang="en-US" sz="1400" dirty="0"/>
          </a:p>
        </p:txBody>
      </p:sp>
      <p:sp>
        <p:nvSpPr>
          <p:cNvPr id="4" name="Slide Number Placeholder 3">
            <a:extLst>
              <a:ext uri="{FF2B5EF4-FFF2-40B4-BE49-F238E27FC236}">
                <a16:creationId xmlns:a16="http://schemas.microsoft.com/office/drawing/2014/main" id="{04801886-1CCF-4146-8723-64CE1752496A}"/>
              </a:ext>
            </a:extLst>
          </p:cNvPr>
          <p:cNvSpPr>
            <a:spLocks noGrp="1"/>
          </p:cNvSpPr>
          <p:nvPr>
            <p:ph type="sldNum" sz="quarter" idx="12"/>
          </p:nvPr>
        </p:nvSpPr>
        <p:spPr/>
        <p:txBody>
          <a:bodyPr/>
          <a:lstStyle/>
          <a:p>
            <a:fld id="{D8DA9DAA-006C-4F4B-980E-E3DF019B24E2}" type="slidenum">
              <a:rPr lang="en-US" smtClean="0"/>
              <a:t>114</a:t>
            </a:fld>
            <a:endParaRPr lang="en-US" dirty="0"/>
          </a:p>
        </p:txBody>
      </p:sp>
    </p:spTree>
    <p:extLst>
      <p:ext uri="{BB962C8B-B14F-4D97-AF65-F5344CB8AC3E}">
        <p14:creationId xmlns:p14="http://schemas.microsoft.com/office/powerpoint/2010/main" val="7195772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FF224D-0F3D-4C94-AC30-E3915615CD73}"/>
              </a:ext>
            </a:extLst>
          </p:cNvPr>
          <p:cNvSpPr>
            <a:spLocks noGrp="1"/>
          </p:cNvSpPr>
          <p:nvPr>
            <p:ph type="sldNum" sz="quarter" idx="12"/>
          </p:nvPr>
        </p:nvSpPr>
        <p:spPr/>
        <p:txBody>
          <a:bodyPr/>
          <a:lstStyle/>
          <a:p>
            <a:fld id="{D8DA9DAA-006C-4F4B-980E-E3DF019B24E2}" type="slidenum">
              <a:rPr lang="en-US" smtClean="0"/>
              <a:t>115</a:t>
            </a:fld>
            <a:endParaRPr lang="en-US" dirty="0"/>
          </a:p>
        </p:txBody>
      </p:sp>
      <p:pic>
        <p:nvPicPr>
          <p:cNvPr id="3078" name="Picture 6">
            <a:extLst>
              <a:ext uri="{FF2B5EF4-FFF2-40B4-BE49-F238E27FC236}">
                <a16:creationId xmlns:a16="http://schemas.microsoft.com/office/drawing/2014/main" id="{18A1DE99-0E7B-4DC4-BD26-CC6715702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 y="249383"/>
            <a:ext cx="11484293" cy="647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4293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EF23-2F7C-40F8-B28D-9DB8B5AD2D47}"/>
              </a:ext>
            </a:extLst>
          </p:cNvPr>
          <p:cNvSpPr>
            <a:spLocks noGrp="1"/>
          </p:cNvSpPr>
          <p:nvPr>
            <p:ph type="title"/>
          </p:nvPr>
        </p:nvSpPr>
        <p:spPr>
          <a:xfrm>
            <a:off x="838200" y="198870"/>
            <a:ext cx="10515600" cy="315912"/>
          </a:xfrm>
        </p:spPr>
        <p:txBody>
          <a:bodyPr>
            <a:noAutofit/>
          </a:bodyPr>
          <a:lstStyle/>
          <a:p>
            <a:r>
              <a:rPr lang="en-US" sz="4000" dirty="0"/>
              <a:t>iptables</a:t>
            </a:r>
            <a:r>
              <a:rPr lang="zh-CN" altLang="en-US" sz="4000" dirty="0"/>
              <a:t>中的表（</a:t>
            </a:r>
            <a:r>
              <a:rPr lang="en-US" sz="4000" dirty="0"/>
              <a:t>tables）- 2</a:t>
            </a:r>
          </a:p>
        </p:txBody>
      </p:sp>
      <p:sp>
        <p:nvSpPr>
          <p:cNvPr id="3" name="Content Placeholder 2">
            <a:extLst>
              <a:ext uri="{FF2B5EF4-FFF2-40B4-BE49-F238E27FC236}">
                <a16:creationId xmlns:a16="http://schemas.microsoft.com/office/drawing/2014/main" id="{41F84102-CFF6-4273-9FEC-4A50C8CA3655}"/>
              </a:ext>
            </a:extLst>
          </p:cNvPr>
          <p:cNvSpPr>
            <a:spLocks noGrp="1"/>
          </p:cNvSpPr>
          <p:nvPr>
            <p:ph idx="1"/>
          </p:nvPr>
        </p:nvSpPr>
        <p:spPr>
          <a:xfrm>
            <a:off x="838200" y="768927"/>
            <a:ext cx="10515600" cy="5952547"/>
          </a:xfrm>
        </p:spPr>
        <p:txBody>
          <a:bodyPr>
            <a:normAutofit fontScale="92500" lnSpcReduction="20000"/>
          </a:bodyPr>
          <a:lstStyle/>
          <a:p>
            <a:pPr>
              <a:lnSpc>
                <a:spcPct val="110000"/>
              </a:lnSpc>
            </a:pPr>
            <a:r>
              <a:rPr lang="en-US" dirty="0"/>
              <a:t>iptables</a:t>
            </a:r>
            <a:r>
              <a:rPr lang="zh-CN" altLang="en-US" dirty="0"/>
              <a:t>通过对表（</a:t>
            </a:r>
            <a:r>
              <a:rPr lang="en-US" dirty="0"/>
              <a:t>table）</a:t>
            </a:r>
            <a:r>
              <a:rPr lang="zh-CN" altLang="en-US" dirty="0"/>
              <a:t>注入</a:t>
            </a:r>
            <a:r>
              <a:rPr lang="en-US" dirty="0"/>
              <a:t>rule</a:t>
            </a:r>
            <a:r>
              <a:rPr lang="zh-CN" altLang="en-US" dirty="0"/>
              <a:t>来实现用户态用例，用户态用例看到的是</a:t>
            </a:r>
            <a:r>
              <a:rPr lang="en-US" altLang="zh-CN" dirty="0"/>
              <a:t>4</a:t>
            </a:r>
            <a:r>
              <a:rPr lang="zh-CN" altLang="en-US" dirty="0"/>
              <a:t>种类型的</a:t>
            </a:r>
            <a:r>
              <a:rPr lang="en-US" altLang="zh-CN" dirty="0"/>
              <a:t>table</a:t>
            </a:r>
            <a:r>
              <a:rPr lang="zh-CN" altLang="en-US" dirty="0"/>
              <a:t>。</a:t>
            </a:r>
            <a:r>
              <a:rPr lang="en-US" altLang="zh-CN" b="0" i="0" dirty="0">
                <a:effectLst/>
                <a:latin typeface="-apple-system"/>
              </a:rPr>
              <a:t>iptables</a:t>
            </a:r>
            <a:r>
              <a:rPr lang="zh-CN" altLang="en-US" b="0" i="0" dirty="0">
                <a:effectLst/>
                <a:latin typeface="-apple-system"/>
              </a:rPr>
              <a:t>将表中的</a:t>
            </a:r>
            <a:r>
              <a:rPr lang="en-US" altLang="zh-CN" b="0" i="0" dirty="0">
                <a:effectLst/>
                <a:latin typeface="-apple-system"/>
              </a:rPr>
              <a:t>rule</a:t>
            </a:r>
            <a:r>
              <a:rPr lang="zh-CN" altLang="en-US" b="0" i="0" dirty="0">
                <a:effectLst/>
                <a:latin typeface="-apple-system"/>
              </a:rPr>
              <a:t>继续分类，让</a:t>
            </a:r>
            <a:r>
              <a:rPr lang="en-US" altLang="zh-CN" b="0" i="0" dirty="0">
                <a:effectLst/>
                <a:latin typeface="-apple-system"/>
              </a:rPr>
              <a:t>rule</a:t>
            </a:r>
            <a:r>
              <a:rPr lang="zh-CN" altLang="en-US" b="0" i="0" dirty="0">
                <a:effectLst/>
                <a:latin typeface="-apple-system"/>
              </a:rPr>
              <a:t>属于不同的链（</a:t>
            </a:r>
            <a:r>
              <a:rPr lang="en-US" altLang="zh-CN" b="0" i="0" dirty="0">
                <a:effectLst/>
                <a:latin typeface="-apple-system"/>
              </a:rPr>
              <a:t>chain</a:t>
            </a:r>
            <a:r>
              <a:rPr lang="zh-CN" altLang="en-US" b="0" i="0" dirty="0">
                <a:effectLst/>
                <a:latin typeface="-apple-system"/>
              </a:rPr>
              <a:t>），由</a:t>
            </a:r>
            <a:r>
              <a:rPr lang="en-US" altLang="zh-CN" b="0" i="0" dirty="0">
                <a:effectLst/>
                <a:latin typeface="-apple-system"/>
              </a:rPr>
              <a:t>chain</a:t>
            </a:r>
            <a:r>
              <a:rPr lang="zh-CN" altLang="en-US" b="0" i="0" dirty="0">
                <a:effectLst/>
                <a:latin typeface="-apple-system"/>
              </a:rPr>
              <a:t>来决定什么时候触发</a:t>
            </a:r>
            <a:r>
              <a:rPr lang="en-US" altLang="zh-CN" b="0" i="0" dirty="0">
                <a:effectLst/>
                <a:latin typeface="-apple-system"/>
              </a:rPr>
              <a:t>chain</a:t>
            </a:r>
            <a:r>
              <a:rPr lang="zh-CN" altLang="en-US" b="0" i="0" dirty="0">
                <a:effectLst/>
                <a:latin typeface="-apple-system"/>
              </a:rPr>
              <a:t>上的这些</a:t>
            </a:r>
            <a:r>
              <a:rPr lang="en-US" altLang="zh-CN" b="0" i="0" dirty="0">
                <a:effectLst/>
                <a:latin typeface="-apple-system"/>
              </a:rPr>
              <a:t>rule</a:t>
            </a:r>
            <a:r>
              <a:rPr lang="zh-CN" altLang="en-US" b="0" i="0" dirty="0">
                <a:effectLst/>
                <a:latin typeface="-apple-system"/>
              </a:rPr>
              <a:t>。</a:t>
            </a:r>
            <a:endParaRPr lang="en-US" altLang="zh-CN" dirty="0"/>
          </a:p>
          <a:p>
            <a:pPr>
              <a:lnSpc>
                <a:spcPct val="110000"/>
              </a:lnSpc>
            </a:pPr>
            <a:r>
              <a:rPr lang="zh-CN" altLang="en-US" dirty="0"/>
              <a:t>表的类型</a:t>
            </a:r>
            <a:r>
              <a:rPr lang="en-US" altLang="zh-CN" dirty="0"/>
              <a:t>(</a:t>
            </a:r>
            <a:r>
              <a:rPr lang="zh-CN" altLang="en-US" dirty="0"/>
              <a:t>用户视图</a:t>
            </a:r>
            <a:r>
              <a:rPr lang="en-US" altLang="zh-CN" dirty="0"/>
              <a:t>)</a:t>
            </a:r>
          </a:p>
          <a:p>
            <a:pPr lvl="1">
              <a:lnSpc>
                <a:spcPct val="110000"/>
              </a:lnSpc>
            </a:pPr>
            <a:r>
              <a:rPr lang="en-US" dirty="0"/>
              <a:t>F</a:t>
            </a:r>
            <a:r>
              <a:rPr lang="en-US" altLang="zh-CN" dirty="0"/>
              <a:t>ilter: </a:t>
            </a:r>
            <a:r>
              <a:rPr lang="zh-CN" altLang="en-US" dirty="0"/>
              <a:t>用来过滤数据，用来控制让哪些数据可以通过，哪些数据不能通过，它是最常用的表。</a:t>
            </a:r>
            <a:endParaRPr lang="en-US" altLang="zh-CN" dirty="0"/>
          </a:p>
          <a:p>
            <a:pPr lvl="1">
              <a:lnSpc>
                <a:spcPct val="110000"/>
              </a:lnSpc>
            </a:pPr>
            <a:r>
              <a:rPr lang="en-US" dirty="0"/>
              <a:t>NAT: </a:t>
            </a:r>
            <a:r>
              <a:rPr lang="zh-CN" altLang="en-US" dirty="0"/>
              <a:t>处理网络地址转换的，控制要不要进行地址转换，以及怎样修改源地址或目的地址，从而影响数据包的路由，达到连通的目的，这是家用路由器必备的功能。</a:t>
            </a:r>
            <a:endParaRPr lang="en-US" dirty="0"/>
          </a:p>
          <a:p>
            <a:pPr lvl="1">
              <a:lnSpc>
                <a:spcPct val="110000"/>
              </a:lnSpc>
            </a:pPr>
            <a:r>
              <a:rPr lang="en-US" dirty="0"/>
              <a:t>Mangle: </a:t>
            </a:r>
            <a:r>
              <a:rPr lang="zh-CN" altLang="en-US" dirty="0"/>
              <a:t>用来修改</a:t>
            </a:r>
            <a:r>
              <a:rPr lang="en-US" altLang="zh-CN" dirty="0"/>
              <a:t>IP</a:t>
            </a:r>
            <a:r>
              <a:rPr lang="zh-CN" altLang="en-US" dirty="0"/>
              <a:t>数据包头，比如修改</a:t>
            </a:r>
            <a:r>
              <a:rPr lang="en-US" altLang="zh-CN" dirty="0"/>
              <a:t>TTL</a:t>
            </a:r>
            <a:r>
              <a:rPr lang="zh-CN" altLang="en-US" dirty="0"/>
              <a:t>值，同时也用于给数据包添加一些标记，从而便于后续其它模块对数据包进行处理（这里的添加标记是指往内核</a:t>
            </a:r>
            <a:r>
              <a:rPr lang="en-US" altLang="zh-CN" dirty="0" err="1"/>
              <a:t>skb</a:t>
            </a:r>
            <a:r>
              <a:rPr lang="zh-CN" altLang="en-US" dirty="0"/>
              <a:t>结构中添加标记，而不是往真正的</a:t>
            </a:r>
            <a:r>
              <a:rPr lang="en-US" altLang="zh-CN" dirty="0"/>
              <a:t>IP</a:t>
            </a:r>
            <a:r>
              <a:rPr lang="zh-CN" altLang="en-US" dirty="0"/>
              <a:t>数据包上加东西）。</a:t>
            </a:r>
            <a:endParaRPr lang="en-US" dirty="0"/>
          </a:p>
          <a:p>
            <a:pPr lvl="1">
              <a:lnSpc>
                <a:spcPct val="110000"/>
              </a:lnSpc>
            </a:pPr>
            <a:r>
              <a:rPr lang="en-US" dirty="0"/>
              <a:t>Raw: </a:t>
            </a:r>
            <a:r>
              <a:rPr lang="zh-CN" altLang="en-US" dirty="0"/>
              <a:t>给数据包打标记，从而控制哪些数据包不被</a:t>
            </a:r>
            <a:r>
              <a:rPr lang="en-US" dirty="0"/>
              <a:t>connection tracking</a:t>
            </a:r>
            <a:r>
              <a:rPr lang="zh-CN" altLang="en-US" dirty="0"/>
              <a:t>所追踪。</a:t>
            </a:r>
            <a:endParaRPr lang="en-US" altLang="zh-CN" dirty="0"/>
          </a:p>
          <a:p>
            <a:pPr>
              <a:lnSpc>
                <a:spcPct val="110000"/>
              </a:lnSpc>
            </a:pPr>
            <a:r>
              <a:rPr lang="zh-CN" altLang="en-US" dirty="0"/>
              <a:t>每个表里面可以包含多个</a:t>
            </a:r>
            <a:r>
              <a:rPr lang="en-US" dirty="0"/>
              <a:t>chains，</a:t>
            </a:r>
            <a:r>
              <a:rPr lang="zh-CN" altLang="en-US" dirty="0"/>
              <a:t>但并不是每个表都需要包含所有的</a:t>
            </a:r>
            <a:r>
              <a:rPr lang="en-US" dirty="0"/>
              <a:t>chains</a:t>
            </a:r>
            <a:r>
              <a:rPr lang="zh-CN" altLang="en-US" dirty="0"/>
              <a:t>。</a:t>
            </a:r>
            <a:r>
              <a:rPr lang="en-US" altLang="zh-CN" dirty="0"/>
              <a:t>Ex. iptables -L -t </a:t>
            </a:r>
            <a:r>
              <a:rPr lang="en-US" altLang="zh-CN" dirty="0" err="1"/>
              <a:t>nat|grep</a:t>
            </a:r>
            <a:r>
              <a:rPr lang="en-US" altLang="zh-CN" dirty="0"/>
              <a:t> </a:t>
            </a:r>
            <a:r>
              <a:rPr lang="en-US" altLang="zh-CN" dirty="0" err="1"/>
              <a:t>policy|grep</a:t>
            </a:r>
            <a:r>
              <a:rPr lang="en-US" altLang="zh-CN" dirty="0"/>
              <a:t> Chain</a:t>
            </a:r>
            <a:r>
              <a:rPr lang="zh-CN" altLang="en-US" dirty="0"/>
              <a:t>查看到</a:t>
            </a:r>
            <a:r>
              <a:rPr lang="en-US" altLang="zh-CN" dirty="0" err="1"/>
              <a:t>nat</a:t>
            </a:r>
            <a:r>
              <a:rPr lang="zh-CN" altLang="en-US" dirty="0"/>
              <a:t>表所支持的</a:t>
            </a:r>
            <a:r>
              <a:rPr lang="en-US" altLang="zh-CN" dirty="0"/>
              <a:t>chain</a:t>
            </a:r>
            <a:endParaRPr lang="en-US" dirty="0"/>
          </a:p>
        </p:txBody>
      </p:sp>
      <p:sp>
        <p:nvSpPr>
          <p:cNvPr id="4" name="Slide Number Placeholder 3">
            <a:extLst>
              <a:ext uri="{FF2B5EF4-FFF2-40B4-BE49-F238E27FC236}">
                <a16:creationId xmlns:a16="http://schemas.microsoft.com/office/drawing/2014/main" id="{87BF06F7-7010-44A2-B088-DC2571A0D00C}"/>
              </a:ext>
            </a:extLst>
          </p:cNvPr>
          <p:cNvSpPr>
            <a:spLocks noGrp="1"/>
          </p:cNvSpPr>
          <p:nvPr>
            <p:ph type="sldNum" sz="quarter" idx="12"/>
          </p:nvPr>
        </p:nvSpPr>
        <p:spPr/>
        <p:txBody>
          <a:bodyPr/>
          <a:lstStyle/>
          <a:p>
            <a:fld id="{D8DA9DAA-006C-4F4B-980E-E3DF019B24E2}" type="slidenum">
              <a:rPr lang="en-US" smtClean="0"/>
              <a:t>116</a:t>
            </a:fld>
            <a:endParaRPr lang="en-US" dirty="0"/>
          </a:p>
        </p:txBody>
      </p:sp>
    </p:spTree>
    <p:extLst>
      <p:ext uri="{BB962C8B-B14F-4D97-AF65-F5344CB8AC3E}">
        <p14:creationId xmlns:p14="http://schemas.microsoft.com/office/powerpoint/2010/main" val="1366287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EF23-2F7C-40F8-B28D-9DB8B5AD2D47}"/>
              </a:ext>
            </a:extLst>
          </p:cNvPr>
          <p:cNvSpPr>
            <a:spLocks noGrp="1"/>
          </p:cNvSpPr>
          <p:nvPr>
            <p:ph type="title"/>
          </p:nvPr>
        </p:nvSpPr>
        <p:spPr>
          <a:xfrm>
            <a:off x="838200" y="198870"/>
            <a:ext cx="10515600" cy="315912"/>
          </a:xfrm>
        </p:spPr>
        <p:txBody>
          <a:bodyPr>
            <a:noAutofit/>
          </a:bodyPr>
          <a:lstStyle/>
          <a:p>
            <a:r>
              <a:rPr lang="en-US" sz="4000" dirty="0"/>
              <a:t>iptables</a:t>
            </a:r>
            <a:r>
              <a:rPr lang="zh-CN" altLang="en-US" sz="4000" dirty="0"/>
              <a:t>中的表（</a:t>
            </a:r>
            <a:r>
              <a:rPr lang="en-US" sz="4000" dirty="0"/>
              <a:t>tables）- 3</a:t>
            </a:r>
          </a:p>
        </p:txBody>
      </p:sp>
      <p:sp>
        <p:nvSpPr>
          <p:cNvPr id="3" name="Content Placeholder 2">
            <a:extLst>
              <a:ext uri="{FF2B5EF4-FFF2-40B4-BE49-F238E27FC236}">
                <a16:creationId xmlns:a16="http://schemas.microsoft.com/office/drawing/2014/main" id="{41F84102-CFF6-4273-9FEC-4A50C8CA3655}"/>
              </a:ext>
            </a:extLst>
          </p:cNvPr>
          <p:cNvSpPr>
            <a:spLocks noGrp="1"/>
          </p:cNvSpPr>
          <p:nvPr>
            <p:ph idx="1"/>
          </p:nvPr>
        </p:nvSpPr>
        <p:spPr>
          <a:xfrm>
            <a:off x="838200" y="768927"/>
            <a:ext cx="10893136" cy="6089073"/>
          </a:xfrm>
        </p:spPr>
        <p:txBody>
          <a:bodyPr>
            <a:normAutofit fontScale="62500" lnSpcReduction="20000"/>
          </a:bodyPr>
          <a:lstStyle/>
          <a:p>
            <a:pPr>
              <a:lnSpc>
                <a:spcPct val="110000"/>
              </a:lnSpc>
            </a:pPr>
            <a:r>
              <a:rPr lang="en-US" dirty="0"/>
              <a:t>iptables</a:t>
            </a:r>
            <a:r>
              <a:rPr lang="zh-CN" altLang="en-US" dirty="0"/>
              <a:t>通过对表（</a:t>
            </a:r>
            <a:r>
              <a:rPr lang="en-US" dirty="0"/>
              <a:t>table）</a:t>
            </a:r>
            <a:r>
              <a:rPr lang="zh-CN" altLang="en-US" dirty="0"/>
              <a:t>注入</a:t>
            </a:r>
            <a:r>
              <a:rPr lang="en-US" dirty="0"/>
              <a:t>rule</a:t>
            </a:r>
            <a:r>
              <a:rPr lang="zh-CN" altLang="en-US" dirty="0"/>
              <a:t>来实现用户态用例，用户态用例看到的是</a:t>
            </a:r>
            <a:r>
              <a:rPr lang="en-US" altLang="zh-CN" dirty="0"/>
              <a:t>4</a:t>
            </a:r>
            <a:r>
              <a:rPr lang="zh-CN" altLang="en-US" dirty="0"/>
              <a:t>种类型的</a:t>
            </a:r>
            <a:r>
              <a:rPr lang="en-US" altLang="zh-CN" dirty="0"/>
              <a:t>table</a:t>
            </a:r>
            <a:r>
              <a:rPr lang="zh-CN" altLang="en-US" dirty="0"/>
              <a:t>。</a:t>
            </a:r>
            <a:r>
              <a:rPr lang="en-US" altLang="zh-CN" b="0" i="0" dirty="0">
                <a:effectLst/>
                <a:latin typeface="-apple-system"/>
              </a:rPr>
              <a:t>iptables</a:t>
            </a:r>
            <a:r>
              <a:rPr lang="zh-CN" altLang="en-US" b="0" i="0" dirty="0">
                <a:effectLst/>
                <a:latin typeface="-apple-system"/>
              </a:rPr>
              <a:t>将表中的</a:t>
            </a:r>
            <a:r>
              <a:rPr lang="en-US" altLang="zh-CN" b="0" i="0" dirty="0">
                <a:effectLst/>
                <a:latin typeface="-apple-system"/>
              </a:rPr>
              <a:t>rule</a:t>
            </a:r>
            <a:r>
              <a:rPr lang="zh-CN" altLang="en-US" b="0" i="0" dirty="0">
                <a:effectLst/>
                <a:latin typeface="-apple-system"/>
              </a:rPr>
              <a:t>继续分类，让</a:t>
            </a:r>
            <a:r>
              <a:rPr lang="en-US" altLang="zh-CN" b="0" i="0" dirty="0">
                <a:effectLst/>
                <a:latin typeface="-apple-system"/>
              </a:rPr>
              <a:t>rule</a:t>
            </a:r>
            <a:r>
              <a:rPr lang="zh-CN" altLang="en-US" b="0" i="0" dirty="0">
                <a:effectLst/>
                <a:latin typeface="-apple-system"/>
              </a:rPr>
              <a:t>属于不同的链（</a:t>
            </a:r>
            <a:r>
              <a:rPr lang="en-US" altLang="zh-CN" b="0" i="0" dirty="0">
                <a:effectLst/>
                <a:latin typeface="-apple-system"/>
              </a:rPr>
              <a:t>chain</a:t>
            </a:r>
            <a:r>
              <a:rPr lang="zh-CN" altLang="en-US" b="0" i="0" dirty="0">
                <a:effectLst/>
                <a:latin typeface="-apple-system"/>
              </a:rPr>
              <a:t>），由</a:t>
            </a:r>
            <a:r>
              <a:rPr lang="en-US" altLang="zh-CN" b="0" i="0" dirty="0">
                <a:effectLst/>
                <a:latin typeface="-apple-system"/>
              </a:rPr>
              <a:t>chain</a:t>
            </a:r>
            <a:r>
              <a:rPr lang="zh-CN" altLang="en-US" b="0" i="0" dirty="0">
                <a:effectLst/>
                <a:latin typeface="-apple-system"/>
              </a:rPr>
              <a:t>来决定什么时候触发</a:t>
            </a:r>
            <a:r>
              <a:rPr lang="en-US" altLang="zh-CN" b="0" i="0" dirty="0">
                <a:effectLst/>
                <a:latin typeface="-apple-system"/>
              </a:rPr>
              <a:t>chain</a:t>
            </a:r>
            <a:r>
              <a:rPr lang="zh-CN" altLang="en-US" b="0" i="0" dirty="0">
                <a:effectLst/>
                <a:latin typeface="-apple-system"/>
              </a:rPr>
              <a:t>上的这些</a:t>
            </a:r>
            <a:r>
              <a:rPr lang="en-US" altLang="zh-CN" b="0" i="0" dirty="0">
                <a:effectLst/>
                <a:latin typeface="-apple-system"/>
              </a:rPr>
              <a:t>rule</a:t>
            </a:r>
            <a:r>
              <a:rPr lang="zh-CN" altLang="en-US" b="0" i="0" dirty="0">
                <a:effectLst/>
                <a:latin typeface="-apple-system"/>
              </a:rPr>
              <a:t>。</a:t>
            </a:r>
            <a:endParaRPr lang="en-US" altLang="zh-CN" dirty="0"/>
          </a:p>
          <a:p>
            <a:pPr>
              <a:lnSpc>
                <a:spcPct val="110000"/>
              </a:lnSpc>
            </a:pPr>
            <a:r>
              <a:rPr lang="zh-CN" altLang="en-US" dirty="0"/>
              <a:t>表的类型</a:t>
            </a:r>
            <a:r>
              <a:rPr lang="en-US" altLang="zh-CN" dirty="0"/>
              <a:t>(</a:t>
            </a:r>
            <a:r>
              <a:rPr lang="zh-CN" altLang="en-US" dirty="0"/>
              <a:t>用户视图</a:t>
            </a:r>
            <a:r>
              <a:rPr lang="en-US" altLang="zh-CN" dirty="0"/>
              <a:t>)</a:t>
            </a:r>
          </a:p>
          <a:p>
            <a:pPr lvl="1">
              <a:lnSpc>
                <a:spcPct val="110000"/>
              </a:lnSpc>
            </a:pPr>
            <a:r>
              <a:rPr lang="en-US" dirty="0"/>
              <a:t>F</a:t>
            </a:r>
            <a:r>
              <a:rPr lang="en-US" altLang="zh-CN" dirty="0"/>
              <a:t>ilter: </a:t>
            </a:r>
            <a:r>
              <a:rPr lang="zh-CN" altLang="en-US" dirty="0"/>
              <a:t>用来过滤数据，用来控制让哪些数据可以通过，哪些数据不能通过，它是最常用的表。</a:t>
            </a:r>
            <a:endParaRPr lang="en-US" altLang="zh-CN" dirty="0"/>
          </a:p>
          <a:p>
            <a:pPr lvl="1">
              <a:lnSpc>
                <a:spcPct val="110000"/>
              </a:lnSpc>
            </a:pPr>
            <a:r>
              <a:rPr lang="en-US" dirty="0"/>
              <a:t>NAT: </a:t>
            </a:r>
            <a:r>
              <a:rPr lang="zh-CN" altLang="en-US" dirty="0"/>
              <a:t>处理网络地址转换的，控制要不要进行地址转换，以及怎样修改源地址或目的地址，从而影响数据包的路由，达到连通的目的，这是家用路由器必备的功能。</a:t>
            </a:r>
            <a:endParaRPr lang="en-US" dirty="0"/>
          </a:p>
          <a:p>
            <a:pPr lvl="1">
              <a:lnSpc>
                <a:spcPct val="110000"/>
              </a:lnSpc>
            </a:pPr>
            <a:r>
              <a:rPr lang="en-US" dirty="0"/>
              <a:t>Mangle: </a:t>
            </a:r>
            <a:r>
              <a:rPr lang="zh-CN" altLang="en-US" dirty="0"/>
              <a:t>用来修改</a:t>
            </a:r>
            <a:r>
              <a:rPr lang="en-US" altLang="zh-CN" dirty="0"/>
              <a:t>IP</a:t>
            </a:r>
            <a:r>
              <a:rPr lang="zh-CN" altLang="en-US" dirty="0"/>
              <a:t>数据包头，比如修改</a:t>
            </a:r>
            <a:r>
              <a:rPr lang="en-US" altLang="zh-CN" dirty="0"/>
              <a:t>TTL</a:t>
            </a:r>
            <a:r>
              <a:rPr lang="zh-CN" altLang="en-US" dirty="0"/>
              <a:t>值，同时也用于给数据包添加一些标记，从而便于后续其它模块对数据包进行处理（这里的添加标记是指往内核</a:t>
            </a:r>
            <a:r>
              <a:rPr lang="en-US" altLang="zh-CN" dirty="0" err="1"/>
              <a:t>skb</a:t>
            </a:r>
            <a:r>
              <a:rPr lang="zh-CN" altLang="en-US" dirty="0"/>
              <a:t>结构中添加标记，而不是往真正的</a:t>
            </a:r>
            <a:r>
              <a:rPr lang="en-US" altLang="zh-CN" dirty="0"/>
              <a:t>IP</a:t>
            </a:r>
            <a:r>
              <a:rPr lang="zh-CN" altLang="en-US" dirty="0"/>
              <a:t>数据包上加东西）。</a:t>
            </a:r>
            <a:endParaRPr lang="en-US" dirty="0"/>
          </a:p>
          <a:p>
            <a:pPr lvl="1">
              <a:lnSpc>
                <a:spcPct val="110000"/>
              </a:lnSpc>
            </a:pPr>
            <a:r>
              <a:rPr lang="en-US" dirty="0"/>
              <a:t>Raw: </a:t>
            </a:r>
            <a:r>
              <a:rPr lang="zh-CN" altLang="en-US" dirty="0"/>
              <a:t>给数据包打标记，从而控制哪些数据包不被</a:t>
            </a:r>
            <a:r>
              <a:rPr lang="en-US" dirty="0"/>
              <a:t>connection tracking</a:t>
            </a:r>
            <a:r>
              <a:rPr lang="zh-CN" altLang="en-US" dirty="0"/>
              <a:t>所追踪。</a:t>
            </a:r>
            <a:endParaRPr lang="en-US" altLang="zh-CN" dirty="0"/>
          </a:p>
          <a:p>
            <a:pPr>
              <a:lnSpc>
                <a:spcPct val="110000"/>
              </a:lnSpc>
            </a:pPr>
            <a:r>
              <a:rPr lang="zh-CN" altLang="en-US" dirty="0"/>
              <a:t>每个表里面可以包含多个</a:t>
            </a:r>
            <a:r>
              <a:rPr lang="en-US" dirty="0"/>
              <a:t>chains，</a:t>
            </a:r>
            <a:r>
              <a:rPr lang="zh-CN" altLang="en-US" dirty="0"/>
              <a:t>但并不是每个表都需要包含所有的</a:t>
            </a:r>
            <a:r>
              <a:rPr lang="en-US" dirty="0"/>
              <a:t>chains</a:t>
            </a:r>
            <a:r>
              <a:rPr lang="zh-CN" altLang="en-US" dirty="0"/>
              <a:t>。</a:t>
            </a:r>
            <a:r>
              <a:rPr lang="en-US" altLang="zh-CN" dirty="0"/>
              <a:t>Ex. iptables -L -t </a:t>
            </a:r>
            <a:r>
              <a:rPr lang="en-US" altLang="zh-CN" dirty="0" err="1"/>
              <a:t>nat|grep</a:t>
            </a:r>
            <a:r>
              <a:rPr lang="en-US" altLang="zh-CN" dirty="0"/>
              <a:t> </a:t>
            </a:r>
            <a:r>
              <a:rPr lang="en-US" altLang="zh-CN" dirty="0" err="1"/>
              <a:t>policy|grep</a:t>
            </a:r>
            <a:r>
              <a:rPr lang="en-US" altLang="zh-CN" dirty="0"/>
              <a:t> Chain</a:t>
            </a:r>
            <a:r>
              <a:rPr lang="zh-CN" altLang="en-US" dirty="0"/>
              <a:t>查看到</a:t>
            </a:r>
            <a:r>
              <a:rPr lang="en-US" altLang="zh-CN" dirty="0" err="1"/>
              <a:t>nat</a:t>
            </a:r>
            <a:r>
              <a:rPr lang="zh-CN" altLang="en-US" dirty="0"/>
              <a:t>表所支持的</a:t>
            </a:r>
            <a:r>
              <a:rPr lang="en-US" altLang="zh-CN" dirty="0"/>
              <a:t>chain</a:t>
            </a:r>
          </a:p>
          <a:p>
            <a:pPr>
              <a:lnSpc>
                <a:spcPct val="110000"/>
              </a:lnSpc>
            </a:pPr>
            <a:r>
              <a:rPr lang="zh-CN" altLang="en-US" dirty="0"/>
              <a:t>关于</a:t>
            </a:r>
            <a:r>
              <a:rPr lang="en-US" altLang="zh-CN" dirty="0" err="1"/>
              <a:t>ip</a:t>
            </a:r>
            <a:r>
              <a:rPr lang="zh-CN" altLang="en-US" dirty="0"/>
              <a:t>包流经路径的不同钩子</a:t>
            </a:r>
            <a:r>
              <a:rPr lang="en-US" altLang="zh-CN" dirty="0"/>
              <a:t>(</a:t>
            </a:r>
            <a:r>
              <a:rPr lang="zh-CN" altLang="en-US" dirty="0"/>
              <a:t>即某个</a:t>
            </a:r>
            <a:r>
              <a:rPr lang="en-US" altLang="zh-CN" dirty="0"/>
              <a:t>chain)</a:t>
            </a:r>
            <a:r>
              <a:rPr lang="zh-CN" altLang="en-US" dirty="0"/>
              <a:t>，以及各个钩子所关联的</a:t>
            </a:r>
            <a:r>
              <a:rPr lang="en-US" altLang="zh-CN" dirty="0"/>
              <a:t>tables</a:t>
            </a:r>
            <a:r>
              <a:rPr lang="zh-CN" altLang="en-US" dirty="0"/>
              <a:t>，参考</a:t>
            </a:r>
            <a:r>
              <a:rPr lang="en-US" altLang="zh-CN" dirty="0"/>
              <a:t>: https://blog.csdn.net/weixin_44260459/article/details/121479977?spm=1001.2101.3001.6650.1&amp;utm_medium=distribute.pc_relevant.none-task-blog-2%7Edefault%7ECTRLIST%7ERate-1-121479977-blog-125645525.pc_relevant_multi_platform_whitelistv4&amp;depth_1-utm_source=distribute.pc_relevant.none-task-blog-2%7Edefault%7ECTRLIST%7ERate-1-121479977-blog-125645525.pc_relevant_multi_platform_whitelistv4&amp;utm_relevant_index=2</a:t>
            </a:r>
          </a:p>
          <a:p>
            <a:pPr>
              <a:lnSpc>
                <a:spcPct val="110000"/>
              </a:lnSpc>
            </a:pPr>
            <a:r>
              <a:rPr lang="en-US" dirty="0" err="1"/>
              <a:t>iptable</a:t>
            </a:r>
            <a:r>
              <a:rPr lang="zh-CN" altLang="en-US" dirty="0"/>
              <a:t>命令的使用，本质上讲就是</a:t>
            </a:r>
            <a:r>
              <a:rPr lang="en-US" altLang="zh-CN" dirty="0"/>
              <a:t>: </a:t>
            </a:r>
            <a:r>
              <a:rPr lang="en-US" altLang="zh-CN" dirty="0" err="1"/>
              <a:t>iptable</a:t>
            </a:r>
            <a:r>
              <a:rPr lang="zh-CN" altLang="en-US" dirty="0"/>
              <a:t>在某个表</a:t>
            </a:r>
            <a:r>
              <a:rPr lang="en-US" altLang="zh-CN" dirty="0"/>
              <a:t>(-t </a:t>
            </a:r>
            <a:r>
              <a:rPr lang="en-US" altLang="zh-CN" dirty="0" err="1"/>
              <a:t>nat</a:t>
            </a:r>
            <a:r>
              <a:rPr lang="en-US" altLang="zh-CN" dirty="0"/>
              <a:t> | raw | mangle | filter)</a:t>
            </a:r>
            <a:r>
              <a:rPr lang="zh-CN" altLang="en-US" dirty="0"/>
              <a:t>中，通过</a:t>
            </a:r>
            <a:r>
              <a:rPr lang="en-US" altLang="zh-CN" dirty="0"/>
              <a:t>-A/-D/-C</a:t>
            </a:r>
            <a:r>
              <a:rPr lang="zh-CN" altLang="en-US" dirty="0"/>
              <a:t>命令指定</a:t>
            </a:r>
            <a:r>
              <a:rPr lang="en-US" altLang="zh-CN" dirty="0"/>
              <a:t>PREROUTING | INPUT | POSTROUTING | FORWARD | OUTPUT</a:t>
            </a:r>
            <a:r>
              <a:rPr lang="zh-CN" altLang="en-US" dirty="0"/>
              <a:t>的规则</a:t>
            </a:r>
            <a:r>
              <a:rPr lang="en-US" altLang="zh-CN" dirty="0"/>
              <a:t>(-j </a:t>
            </a:r>
            <a:r>
              <a:rPr lang="en-US" altLang="zh-CN" dirty="0" err="1"/>
              <a:t>etc</a:t>
            </a:r>
            <a:r>
              <a:rPr lang="en-US" altLang="zh-CN" dirty="0"/>
              <a:t>)</a:t>
            </a:r>
            <a:r>
              <a:rPr lang="zh-CN" altLang="en-US" dirty="0"/>
              <a:t>。</a:t>
            </a:r>
            <a:endParaRPr lang="en-US" dirty="0"/>
          </a:p>
        </p:txBody>
      </p:sp>
      <p:sp>
        <p:nvSpPr>
          <p:cNvPr id="4" name="Slide Number Placeholder 3">
            <a:extLst>
              <a:ext uri="{FF2B5EF4-FFF2-40B4-BE49-F238E27FC236}">
                <a16:creationId xmlns:a16="http://schemas.microsoft.com/office/drawing/2014/main" id="{87BF06F7-7010-44A2-B088-DC2571A0D00C}"/>
              </a:ext>
            </a:extLst>
          </p:cNvPr>
          <p:cNvSpPr>
            <a:spLocks noGrp="1"/>
          </p:cNvSpPr>
          <p:nvPr>
            <p:ph type="sldNum" sz="quarter" idx="12"/>
          </p:nvPr>
        </p:nvSpPr>
        <p:spPr/>
        <p:txBody>
          <a:bodyPr/>
          <a:lstStyle/>
          <a:p>
            <a:fld id="{D8DA9DAA-006C-4F4B-980E-E3DF019B24E2}" type="slidenum">
              <a:rPr lang="en-US" smtClean="0"/>
              <a:t>117</a:t>
            </a:fld>
            <a:endParaRPr lang="en-US" dirty="0"/>
          </a:p>
        </p:txBody>
      </p:sp>
    </p:spTree>
    <p:extLst>
      <p:ext uri="{BB962C8B-B14F-4D97-AF65-F5344CB8AC3E}">
        <p14:creationId xmlns:p14="http://schemas.microsoft.com/office/powerpoint/2010/main" val="7944078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0033-8157-4B12-949D-37625029F335}"/>
              </a:ext>
            </a:extLst>
          </p:cNvPr>
          <p:cNvSpPr>
            <a:spLocks noGrp="1"/>
          </p:cNvSpPr>
          <p:nvPr>
            <p:ph type="title"/>
          </p:nvPr>
        </p:nvSpPr>
        <p:spPr>
          <a:xfrm>
            <a:off x="838200" y="319405"/>
            <a:ext cx="10515600" cy="217805"/>
          </a:xfrm>
        </p:spPr>
        <p:txBody>
          <a:bodyPr>
            <a:noAutofit/>
          </a:bodyPr>
          <a:lstStyle/>
          <a:p>
            <a:r>
              <a:rPr lang="en-US" sz="4000" dirty="0"/>
              <a:t>Kubernetes Service </a:t>
            </a:r>
            <a:r>
              <a:rPr lang="zh-CN" altLang="en-US" sz="4000" dirty="0"/>
              <a:t>网络概览</a:t>
            </a:r>
            <a:endParaRPr lang="en-US" sz="4000" dirty="0"/>
          </a:p>
        </p:txBody>
      </p:sp>
      <p:sp>
        <p:nvSpPr>
          <p:cNvPr id="3" name="Content Placeholder 2">
            <a:extLst>
              <a:ext uri="{FF2B5EF4-FFF2-40B4-BE49-F238E27FC236}">
                <a16:creationId xmlns:a16="http://schemas.microsoft.com/office/drawing/2014/main" id="{EBBD0C68-193B-4156-A7A0-86072471B9A1}"/>
              </a:ext>
            </a:extLst>
          </p:cNvPr>
          <p:cNvSpPr>
            <a:spLocks noGrp="1"/>
          </p:cNvSpPr>
          <p:nvPr>
            <p:ph idx="1"/>
          </p:nvPr>
        </p:nvSpPr>
        <p:spPr>
          <a:xfrm>
            <a:off x="838200" y="1017270"/>
            <a:ext cx="5551170" cy="5159693"/>
          </a:xfrm>
        </p:spPr>
        <p:txBody>
          <a:bodyPr/>
          <a:lstStyle/>
          <a:p>
            <a:r>
              <a:rPr lang="zh-CN" altLang="en-US" dirty="0"/>
              <a:t>需要思考的问题：</a:t>
            </a:r>
          </a:p>
          <a:p>
            <a:pPr lvl="1"/>
            <a:r>
              <a:rPr lang="zh-CN" altLang="en-US" dirty="0"/>
              <a:t>当一个应用拥有多个 </a:t>
            </a:r>
            <a:r>
              <a:rPr lang="en-US" altLang="zh-CN" dirty="0"/>
              <a:t>Pod </a:t>
            </a:r>
            <a:r>
              <a:rPr lang="zh-CN" altLang="en-US" dirty="0"/>
              <a:t>时如何去做负载均衡</a:t>
            </a:r>
          </a:p>
          <a:p>
            <a:pPr lvl="1"/>
            <a:r>
              <a:rPr lang="zh-CN" altLang="en-US" dirty="0"/>
              <a:t>会话保持如何去处理</a:t>
            </a:r>
          </a:p>
          <a:p>
            <a:pPr lvl="1"/>
            <a:r>
              <a:rPr lang="zh-CN" altLang="en-US" dirty="0"/>
              <a:t>某个容器销毁后短生命周期的 </a:t>
            </a:r>
            <a:r>
              <a:rPr lang="en-US" altLang="zh-CN" dirty="0"/>
              <a:t>IP </a:t>
            </a:r>
            <a:r>
              <a:rPr lang="zh-CN" altLang="en-US" dirty="0"/>
              <a:t>变更如何去处理</a:t>
            </a:r>
            <a:endParaRPr lang="en-US" dirty="0"/>
          </a:p>
        </p:txBody>
      </p:sp>
      <p:sp>
        <p:nvSpPr>
          <p:cNvPr id="4" name="Slide Number Placeholder 3">
            <a:extLst>
              <a:ext uri="{FF2B5EF4-FFF2-40B4-BE49-F238E27FC236}">
                <a16:creationId xmlns:a16="http://schemas.microsoft.com/office/drawing/2014/main" id="{375E8FF2-57C5-4029-8273-82BC538BF621}"/>
              </a:ext>
            </a:extLst>
          </p:cNvPr>
          <p:cNvSpPr>
            <a:spLocks noGrp="1"/>
          </p:cNvSpPr>
          <p:nvPr>
            <p:ph type="sldNum" sz="quarter" idx="12"/>
          </p:nvPr>
        </p:nvSpPr>
        <p:spPr/>
        <p:txBody>
          <a:bodyPr/>
          <a:lstStyle/>
          <a:p>
            <a:fld id="{D8DA9DAA-006C-4F4B-980E-E3DF019B24E2}" type="slidenum">
              <a:rPr lang="en-US" smtClean="0"/>
              <a:t>118</a:t>
            </a:fld>
            <a:endParaRPr lang="en-US" dirty="0"/>
          </a:p>
        </p:txBody>
      </p:sp>
      <p:pic>
        <p:nvPicPr>
          <p:cNvPr id="4098" name="Picture 2">
            <a:extLst>
              <a:ext uri="{FF2B5EF4-FFF2-40B4-BE49-F238E27FC236}">
                <a16:creationId xmlns:a16="http://schemas.microsoft.com/office/drawing/2014/main" id="{B6C17731-385B-4CE9-9527-997916918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1017270"/>
            <a:ext cx="568071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6703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CDF9-7C6F-4077-A702-1D0D5EACAB4F}"/>
              </a:ext>
            </a:extLst>
          </p:cNvPr>
          <p:cNvSpPr>
            <a:spLocks noGrp="1"/>
          </p:cNvSpPr>
          <p:nvPr>
            <p:ph type="title"/>
          </p:nvPr>
        </p:nvSpPr>
        <p:spPr>
          <a:xfrm>
            <a:off x="838200" y="365125"/>
            <a:ext cx="10515600" cy="274955"/>
          </a:xfrm>
        </p:spPr>
        <p:txBody>
          <a:bodyPr>
            <a:normAutofit fontScale="90000"/>
          </a:bodyPr>
          <a:lstStyle/>
          <a:p>
            <a:r>
              <a:rPr lang="en-US" dirty="0"/>
              <a:t>iptables</a:t>
            </a:r>
            <a:r>
              <a:rPr lang="zh-CN" altLang="en-US" dirty="0"/>
              <a:t>的实现</a:t>
            </a:r>
            <a:endParaRPr lang="en-US" dirty="0"/>
          </a:p>
        </p:txBody>
      </p:sp>
      <p:sp>
        <p:nvSpPr>
          <p:cNvPr id="3" name="Content Placeholder 2">
            <a:extLst>
              <a:ext uri="{FF2B5EF4-FFF2-40B4-BE49-F238E27FC236}">
                <a16:creationId xmlns:a16="http://schemas.microsoft.com/office/drawing/2014/main" id="{3948F1B4-7C0B-433E-BA9B-7E68C9916335}"/>
              </a:ext>
            </a:extLst>
          </p:cNvPr>
          <p:cNvSpPr>
            <a:spLocks noGrp="1"/>
          </p:cNvSpPr>
          <p:nvPr>
            <p:ph idx="1"/>
          </p:nvPr>
        </p:nvSpPr>
        <p:spPr>
          <a:xfrm>
            <a:off x="838200" y="1177290"/>
            <a:ext cx="10515600" cy="5544185"/>
          </a:xfrm>
        </p:spPr>
        <p:txBody>
          <a:bodyPr>
            <a:normAutofit/>
          </a:bodyPr>
          <a:lstStyle/>
          <a:p>
            <a:r>
              <a:rPr lang="en-US" altLang="zh-CN" dirty="0"/>
              <a:t>iptables </a:t>
            </a:r>
            <a:r>
              <a:rPr lang="zh-CN" altLang="en-US" dirty="0"/>
              <a:t>的 </a:t>
            </a:r>
            <a:r>
              <a:rPr lang="en-US" altLang="zh-CN" dirty="0" err="1"/>
              <a:t>Serivce</a:t>
            </a:r>
            <a:r>
              <a:rPr lang="en-US" altLang="zh-CN" dirty="0"/>
              <a:t> </a:t>
            </a:r>
            <a:r>
              <a:rPr lang="zh-CN" altLang="en-US" dirty="0"/>
              <a:t>实现诞生于 </a:t>
            </a:r>
            <a:r>
              <a:rPr lang="en-US" altLang="zh-CN" dirty="0" err="1"/>
              <a:t>kubernetes</a:t>
            </a:r>
            <a:r>
              <a:rPr lang="en-US" altLang="zh-CN" dirty="0"/>
              <a:t> 1.2 </a:t>
            </a:r>
            <a:r>
              <a:rPr lang="zh-CN" altLang="en-US" dirty="0"/>
              <a:t>版本，</a:t>
            </a:r>
            <a:r>
              <a:rPr lang="en-US" altLang="zh-CN" dirty="0"/>
              <a:t>iptables </a:t>
            </a:r>
            <a:r>
              <a:rPr lang="zh-CN" altLang="en-US" dirty="0"/>
              <a:t>和 </a:t>
            </a:r>
            <a:r>
              <a:rPr lang="en-US" altLang="zh-CN" dirty="0"/>
              <a:t>-j DNAT </a:t>
            </a:r>
            <a:r>
              <a:rPr lang="zh-CN" altLang="en-US" dirty="0"/>
              <a:t>为 </a:t>
            </a:r>
            <a:r>
              <a:rPr lang="en-US" altLang="zh-CN" dirty="0"/>
              <a:t>Service </a:t>
            </a:r>
            <a:r>
              <a:rPr lang="zh-CN" altLang="en-US" dirty="0"/>
              <a:t>提供负载均衡的规则。</a:t>
            </a:r>
          </a:p>
          <a:p>
            <a:r>
              <a:rPr lang="en-US" altLang="zh-CN" dirty="0"/>
              <a:t>iptables </a:t>
            </a:r>
            <a:r>
              <a:rPr lang="zh-CN" altLang="en-US" dirty="0"/>
              <a:t>规则更新的缺点：</a:t>
            </a:r>
          </a:p>
          <a:p>
            <a:pPr lvl="1"/>
            <a:r>
              <a:rPr lang="zh-CN" altLang="en-US" dirty="0"/>
              <a:t>更新时延：规则更新是全量更新，缺乏增量，增加</a:t>
            </a:r>
            <a:r>
              <a:rPr lang="en-US" altLang="zh-CN" dirty="0"/>
              <a:t>/</a:t>
            </a:r>
            <a:r>
              <a:rPr lang="zh-CN" altLang="en-US" dirty="0"/>
              <a:t>删除一条规则，需要整体修改 </a:t>
            </a:r>
            <a:r>
              <a:rPr lang="en-US" altLang="zh-CN" dirty="0" err="1"/>
              <a:t>netfilter</a:t>
            </a:r>
            <a:r>
              <a:rPr lang="en-US" altLang="zh-CN" dirty="0"/>
              <a:t> </a:t>
            </a:r>
            <a:r>
              <a:rPr lang="zh-CN" altLang="en-US" dirty="0"/>
              <a:t>规则表</a:t>
            </a:r>
          </a:p>
          <a:p>
            <a:pPr lvl="1"/>
            <a:r>
              <a:rPr lang="zh-CN" altLang="en-US" dirty="0"/>
              <a:t>可扩展性：</a:t>
            </a:r>
            <a:r>
              <a:rPr lang="en-US" altLang="zh-CN" dirty="0"/>
              <a:t>iptables </a:t>
            </a:r>
            <a:r>
              <a:rPr lang="zh-CN" altLang="en-US" dirty="0"/>
              <a:t>增加规则的时延，随着规则数的增加呈指数级上升，同时因为全量提交的过程中做了保护会出现 </a:t>
            </a:r>
            <a:r>
              <a:rPr lang="en-US" altLang="zh-CN" dirty="0"/>
              <a:t>kernel lock </a:t>
            </a:r>
            <a:r>
              <a:rPr lang="zh-CN" altLang="en-US" dirty="0"/>
              <a:t>问题</a:t>
            </a:r>
          </a:p>
          <a:p>
            <a:pPr lvl="1"/>
            <a:r>
              <a:rPr lang="zh-CN" altLang="en-US" dirty="0"/>
              <a:t>可用性不足：服务扩容</a:t>
            </a:r>
            <a:r>
              <a:rPr lang="en-US" altLang="zh-CN" dirty="0"/>
              <a:t>/</a:t>
            </a:r>
            <a:r>
              <a:rPr lang="zh-CN" altLang="en-US" dirty="0"/>
              <a:t>缩容时，</a:t>
            </a:r>
            <a:r>
              <a:rPr lang="en-US" altLang="zh-CN" dirty="0"/>
              <a:t>iptables </a:t>
            </a:r>
            <a:r>
              <a:rPr lang="zh-CN" altLang="en-US" dirty="0"/>
              <a:t>规则的刷新会导致连接中断，服务不可用。</a:t>
            </a:r>
          </a:p>
          <a:p>
            <a:r>
              <a:rPr lang="en-US" altLang="zh-CN" dirty="0"/>
              <a:t>iptables </a:t>
            </a:r>
            <a:r>
              <a:rPr lang="zh-CN" altLang="en-US" dirty="0"/>
              <a:t>的更新时延统计：</a:t>
            </a:r>
          </a:p>
          <a:p>
            <a:pPr lvl="1"/>
            <a:r>
              <a:rPr lang="en-US" altLang="zh-CN" dirty="0"/>
              <a:t>5k service (40k </a:t>
            </a:r>
            <a:r>
              <a:rPr lang="zh-CN" altLang="en-US" dirty="0"/>
              <a:t>规则），每增加一条 </a:t>
            </a:r>
            <a:r>
              <a:rPr lang="en-US" altLang="zh-CN" dirty="0"/>
              <a:t>iptables </a:t>
            </a:r>
            <a:r>
              <a:rPr lang="zh-CN" altLang="en-US" dirty="0"/>
              <a:t>规则需要 </a:t>
            </a:r>
            <a:r>
              <a:rPr lang="en-US" altLang="zh-CN" dirty="0"/>
              <a:t>11min</a:t>
            </a:r>
          </a:p>
          <a:p>
            <a:pPr lvl="1"/>
            <a:r>
              <a:rPr lang="en-US" altLang="zh-CN" dirty="0"/>
              <a:t>20k service (160k </a:t>
            </a:r>
            <a:r>
              <a:rPr lang="zh-CN" altLang="en-US" dirty="0"/>
              <a:t>规则），每增加一条 </a:t>
            </a:r>
            <a:r>
              <a:rPr lang="en-US" altLang="zh-CN" dirty="0"/>
              <a:t>iptables </a:t>
            </a:r>
            <a:r>
              <a:rPr lang="zh-CN" altLang="en-US" dirty="0"/>
              <a:t>规则需要 </a:t>
            </a:r>
            <a:r>
              <a:rPr lang="en-US" altLang="zh-CN" dirty="0"/>
              <a:t>5h</a:t>
            </a:r>
            <a:endParaRPr lang="en-US" dirty="0"/>
          </a:p>
        </p:txBody>
      </p:sp>
      <p:sp>
        <p:nvSpPr>
          <p:cNvPr id="4" name="Slide Number Placeholder 3">
            <a:extLst>
              <a:ext uri="{FF2B5EF4-FFF2-40B4-BE49-F238E27FC236}">
                <a16:creationId xmlns:a16="http://schemas.microsoft.com/office/drawing/2014/main" id="{D2D3BB73-E548-4469-A2FA-6B5B0A05EB24}"/>
              </a:ext>
            </a:extLst>
          </p:cNvPr>
          <p:cNvSpPr>
            <a:spLocks noGrp="1"/>
          </p:cNvSpPr>
          <p:nvPr>
            <p:ph type="sldNum" sz="quarter" idx="12"/>
          </p:nvPr>
        </p:nvSpPr>
        <p:spPr/>
        <p:txBody>
          <a:bodyPr/>
          <a:lstStyle/>
          <a:p>
            <a:fld id="{D8DA9DAA-006C-4F4B-980E-E3DF019B24E2}" type="slidenum">
              <a:rPr lang="en-US" smtClean="0"/>
              <a:t>119</a:t>
            </a:fld>
            <a:endParaRPr lang="en-US" dirty="0"/>
          </a:p>
        </p:txBody>
      </p:sp>
    </p:spTree>
    <p:extLst>
      <p:ext uri="{BB962C8B-B14F-4D97-AF65-F5344CB8AC3E}">
        <p14:creationId xmlns:p14="http://schemas.microsoft.com/office/powerpoint/2010/main" val="1362532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840"/>
            <a:ext cx="10515600" cy="199078"/>
          </a:xfrm>
        </p:spPr>
        <p:txBody>
          <a:bodyPr>
            <a:noAutofit/>
          </a:bodyPr>
          <a:lstStyle/>
          <a:p>
            <a:r>
              <a:rPr lang="en-US" sz="3200" dirty="0" err="1"/>
              <a:t>Ceph</a:t>
            </a:r>
            <a:r>
              <a:rPr lang="en-US" sz="3200" dirty="0"/>
              <a:t> C</a:t>
            </a:r>
            <a:r>
              <a:rPr lang="en-US" altLang="zh-CN" sz="3200" dirty="0"/>
              <a:t>luster</a:t>
            </a:r>
            <a:r>
              <a:rPr lang="zh-CN" altLang="en-US" sz="3200" dirty="0"/>
              <a:t>组网配置</a:t>
            </a:r>
            <a:endParaRPr lang="en-US" sz="3200" dirty="0"/>
          </a:p>
        </p:txBody>
      </p:sp>
      <p:sp>
        <p:nvSpPr>
          <p:cNvPr id="3" name="Content Placeholder 2"/>
          <p:cNvSpPr>
            <a:spLocks noGrp="1"/>
          </p:cNvSpPr>
          <p:nvPr>
            <p:ph idx="1"/>
          </p:nvPr>
        </p:nvSpPr>
        <p:spPr>
          <a:xfrm>
            <a:off x="838200" y="776178"/>
            <a:ext cx="6633117" cy="2652822"/>
          </a:xfrm>
        </p:spPr>
        <p:txBody>
          <a:bodyPr>
            <a:normAutofit lnSpcReduction="10000"/>
          </a:bodyPr>
          <a:lstStyle/>
          <a:p>
            <a:pPr marL="0" indent="0">
              <a:buNone/>
            </a:pPr>
            <a:r>
              <a:rPr lang="en-US" dirty="0" err="1"/>
              <a:t>Ceph</a:t>
            </a:r>
            <a:r>
              <a:rPr lang="en-US" dirty="0"/>
              <a:t> </a:t>
            </a:r>
            <a:r>
              <a:rPr lang="zh-CN" altLang="en-US" dirty="0"/>
              <a:t>使用以太网连接内部各存储节点以及连接 </a:t>
            </a:r>
            <a:r>
              <a:rPr lang="en-US" dirty="0"/>
              <a:t>client </a:t>
            </a:r>
            <a:r>
              <a:rPr lang="zh-CN" altLang="en-US" dirty="0"/>
              <a:t>和集群。</a:t>
            </a:r>
            <a:r>
              <a:rPr lang="en-US" dirty="0" err="1"/>
              <a:t>Ceph</a:t>
            </a:r>
            <a:r>
              <a:rPr lang="en-US" dirty="0"/>
              <a:t> </a:t>
            </a:r>
            <a:r>
              <a:rPr lang="zh-CN" altLang="en-US" dirty="0"/>
              <a:t>推荐使用两个网络：</a:t>
            </a:r>
          </a:p>
          <a:p>
            <a:pPr lvl="1"/>
            <a:r>
              <a:rPr lang="zh-CN" altLang="en-US" dirty="0"/>
              <a:t>前端（北向）网络（ </a:t>
            </a:r>
            <a:r>
              <a:rPr lang="en-US" dirty="0"/>
              <a:t>a public (front-side) network）</a:t>
            </a:r>
            <a:r>
              <a:rPr lang="zh-CN" altLang="en-US" dirty="0"/>
              <a:t>连接客户端和集群</a:t>
            </a:r>
          </a:p>
          <a:p>
            <a:pPr lvl="1"/>
            <a:r>
              <a:rPr lang="zh-CN" altLang="en-US" dirty="0"/>
              <a:t>后端</a:t>
            </a:r>
            <a:r>
              <a:rPr lang="en-US" altLang="zh-CN" dirty="0"/>
              <a:t>/</a:t>
            </a:r>
            <a:r>
              <a:rPr lang="zh-CN" altLang="en-US" dirty="0"/>
              <a:t>东西向网络 （</a:t>
            </a:r>
            <a:r>
              <a:rPr lang="en-US" dirty="0"/>
              <a:t>a cluster (back-side) network）</a:t>
            </a:r>
            <a:r>
              <a:rPr lang="zh-CN" altLang="en-US" dirty="0"/>
              <a:t>来连接 </a:t>
            </a:r>
            <a:r>
              <a:rPr lang="en-US" dirty="0" err="1"/>
              <a:t>Ceph</a:t>
            </a:r>
            <a:r>
              <a:rPr lang="en-US" dirty="0"/>
              <a:t> </a:t>
            </a:r>
            <a:r>
              <a:rPr lang="zh-CN" altLang="en-US" dirty="0"/>
              <a:t>各存储节点</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25229"/>
            <a:ext cx="6016427" cy="25995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502BF76-CB46-44F4-AD17-313B3D2268A0}"/>
              </a:ext>
            </a:extLst>
          </p:cNvPr>
          <p:cNvPicPr>
            <a:picLocks noChangeAspect="1"/>
          </p:cNvPicPr>
          <p:nvPr/>
        </p:nvPicPr>
        <p:blipFill>
          <a:blip r:embed="rId4"/>
          <a:stretch>
            <a:fillRect/>
          </a:stretch>
        </p:blipFill>
        <p:spPr>
          <a:xfrm>
            <a:off x="7549375" y="850823"/>
            <a:ext cx="4527396" cy="5673964"/>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00D2-4CB1-4840-9819-ED0A717A22E7}"/>
              </a:ext>
            </a:extLst>
          </p:cNvPr>
          <p:cNvSpPr>
            <a:spLocks noGrp="1"/>
          </p:cNvSpPr>
          <p:nvPr>
            <p:ph type="title"/>
          </p:nvPr>
        </p:nvSpPr>
        <p:spPr>
          <a:xfrm>
            <a:off x="838200" y="365126"/>
            <a:ext cx="10515600" cy="315912"/>
          </a:xfrm>
        </p:spPr>
        <p:txBody>
          <a:bodyPr>
            <a:normAutofit fontScale="90000"/>
          </a:bodyPr>
          <a:lstStyle/>
          <a:p>
            <a:r>
              <a:rPr lang="en-US" dirty="0"/>
              <a:t>IPVS </a:t>
            </a:r>
            <a:r>
              <a:rPr lang="zh-CN" altLang="en-US" dirty="0"/>
              <a:t>的 </a:t>
            </a:r>
            <a:r>
              <a:rPr lang="en-US" dirty="0"/>
              <a:t>Service </a:t>
            </a:r>
            <a:r>
              <a:rPr lang="zh-CN" altLang="en-US" dirty="0"/>
              <a:t>实现</a:t>
            </a:r>
            <a:endParaRPr lang="en-US" dirty="0"/>
          </a:p>
        </p:txBody>
      </p:sp>
      <p:sp>
        <p:nvSpPr>
          <p:cNvPr id="3" name="Content Placeholder 2">
            <a:extLst>
              <a:ext uri="{FF2B5EF4-FFF2-40B4-BE49-F238E27FC236}">
                <a16:creationId xmlns:a16="http://schemas.microsoft.com/office/drawing/2014/main" id="{1FB03A21-8B5B-45D0-A263-A8F5B0CE879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3507422-52B5-464A-99EE-B21C82F6C3C4}"/>
              </a:ext>
            </a:extLst>
          </p:cNvPr>
          <p:cNvSpPr>
            <a:spLocks noGrp="1"/>
          </p:cNvSpPr>
          <p:nvPr>
            <p:ph type="sldNum" sz="quarter" idx="12"/>
          </p:nvPr>
        </p:nvSpPr>
        <p:spPr/>
        <p:txBody>
          <a:bodyPr/>
          <a:lstStyle/>
          <a:p>
            <a:fld id="{D8DA9DAA-006C-4F4B-980E-E3DF019B24E2}" type="slidenum">
              <a:rPr lang="en-US" smtClean="0"/>
              <a:t>120</a:t>
            </a:fld>
            <a:endParaRPr lang="en-US" dirty="0"/>
          </a:p>
        </p:txBody>
      </p:sp>
    </p:spTree>
    <p:extLst>
      <p:ext uri="{BB962C8B-B14F-4D97-AF65-F5344CB8AC3E}">
        <p14:creationId xmlns:p14="http://schemas.microsoft.com/office/powerpoint/2010/main" val="21480020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8158-7DCB-43E9-ABF6-8D48B771DAF7}"/>
              </a:ext>
            </a:extLst>
          </p:cNvPr>
          <p:cNvSpPr>
            <a:spLocks noGrp="1"/>
          </p:cNvSpPr>
          <p:nvPr>
            <p:ph type="title"/>
          </p:nvPr>
        </p:nvSpPr>
        <p:spPr>
          <a:xfrm>
            <a:off x="838200" y="741643"/>
            <a:ext cx="10515600" cy="315912"/>
          </a:xfrm>
        </p:spPr>
        <p:txBody>
          <a:bodyPr>
            <a:normAutofit fontScale="90000"/>
          </a:bodyPr>
          <a:lstStyle/>
          <a:p>
            <a:r>
              <a:rPr lang="en-US" dirty="0" err="1"/>
              <a:t>eBPF</a:t>
            </a:r>
            <a:br>
              <a:rPr lang="en-US" dirty="0"/>
            </a:br>
            <a:r>
              <a:rPr lang="en-US" sz="1400" dirty="0"/>
              <a:t>Reference: https://pwl999.blog.csdn.net/article/details/82884882?spm=1001.2101.3001.6661.1&amp;utm_medium=distribute.pc_relevant_t0.none-task-blog-2%7Edefault%7ECTRLIST%7ERate-1-82884882-blog-122334791.pc_relevant_multi_platform_whitelistv3&amp;depth_1-utm_source=distribute.pc_relevant_t0.none-task-blog-2%7Edefault%7ECTRLIST%7ERate-1-82884882-blog-122334791.pc_relevant_multi_platform_whitelistv3&amp;utm_relevant_index=1</a:t>
            </a:r>
            <a:endParaRPr lang="en-US" dirty="0"/>
          </a:p>
        </p:txBody>
      </p:sp>
      <p:sp>
        <p:nvSpPr>
          <p:cNvPr id="3" name="Content Placeholder 2">
            <a:extLst>
              <a:ext uri="{FF2B5EF4-FFF2-40B4-BE49-F238E27FC236}">
                <a16:creationId xmlns:a16="http://schemas.microsoft.com/office/drawing/2014/main" id="{C6C7A36D-C4A0-4D60-93CC-2F81F642D92C}"/>
              </a:ext>
            </a:extLst>
          </p:cNvPr>
          <p:cNvSpPr>
            <a:spLocks noGrp="1"/>
          </p:cNvSpPr>
          <p:nvPr>
            <p:ph idx="1"/>
          </p:nvPr>
        </p:nvSpPr>
        <p:spPr>
          <a:xfrm>
            <a:off x="6820345" y="1695898"/>
            <a:ext cx="5168153" cy="5058168"/>
          </a:xfrm>
        </p:spPr>
        <p:txBody>
          <a:bodyPr>
            <a:normAutofit fontScale="77500" lnSpcReduction="20000"/>
          </a:bodyPr>
          <a:lstStyle/>
          <a:p>
            <a:r>
              <a:rPr lang="en-US" dirty="0"/>
              <a:t>Cilium</a:t>
            </a:r>
          </a:p>
          <a:p>
            <a:pPr lvl="1"/>
            <a:r>
              <a:rPr lang="en-US" dirty="0"/>
              <a:t>Kubernetes </a:t>
            </a:r>
            <a:r>
              <a:rPr lang="zh-CN" altLang="en-US" dirty="0"/>
              <a:t>平台上一个完全基于 </a:t>
            </a:r>
            <a:r>
              <a:rPr lang="en-US" dirty="0" err="1"/>
              <a:t>eBPF</a:t>
            </a:r>
            <a:r>
              <a:rPr lang="en-US" dirty="0"/>
              <a:t> </a:t>
            </a:r>
            <a:r>
              <a:rPr lang="zh-CN" altLang="en-US" dirty="0"/>
              <a:t>实现数据转发的 </a:t>
            </a:r>
            <a:r>
              <a:rPr lang="en-US" dirty="0"/>
              <a:t>CNI </a:t>
            </a:r>
            <a:r>
              <a:rPr lang="zh-CN" altLang="en-US" dirty="0"/>
              <a:t>网络插件。</a:t>
            </a:r>
            <a:r>
              <a:rPr lang="en-US" dirty="0"/>
              <a:t>https://github.com/cilium/cilium</a:t>
            </a:r>
          </a:p>
          <a:p>
            <a:r>
              <a:rPr lang="en-US" dirty="0"/>
              <a:t>Bcc</a:t>
            </a:r>
          </a:p>
          <a:p>
            <a:pPr lvl="1"/>
            <a:r>
              <a:rPr lang="zh-CN" altLang="en-US" dirty="0"/>
              <a:t>提供了一个基于 </a:t>
            </a:r>
            <a:r>
              <a:rPr lang="en-US" dirty="0"/>
              <a:t>Python </a:t>
            </a:r>
            <a:r>
              <a:rPr lang="zh-CN" altLang="en-US" dirty="0"/>
              <a:t>的 </a:t>
            </a:r>
            <a:r>
              <a:rPr lang="en-US" dirty="0" err="1"/>
              <a:t>eBPF</a:t>
            </a:r>
            <a:r>
              <a:rPr lang="en-US" dirty="0"/>
              <a:t> </a:t>
            </a:r>
            <a:r>
              <a:rPr lang="zh-CN" altLang="en-US" dirty="0"/>
              <a:t>编程框架。</a:t>
            </a:r>
            <a:r>
              <a:rPr lang="en-US" dirty="0"/>
              <a:t>https://github.com/iovisor/bcc</a:t>
            </a:r>
          </a:p>
          <a:p>
            <a:r>
              <a:rPr lang="en-US" dirty="0" err="1"/>
              <a:t>Bpftrace</a:t>
            </a:r>
            <a:endParaRPr lang="en-US" dirty="0"/>
          </a:p>
          <a:p>
            <a:pPr lvl="1"/>
            <a:r>
              <a:rPr lang="zh-CN" altLang="en-US" dirty="0"/>
              <a:t>提供了基于 </a:t>
            </a:r>
            <a:r>
              <a:rPr lang="en-US" dirty="0" err="1"/>
              <a:t>eBPF</a:t>
            </a:r>
            <a:r>
              <a:rPr lang="en-US" dirty="0"/>
              <a:t> </a:t>
            </a:r>
            <a:r>
              <a:rPr lang="zh-CN" altLang="en-US" dirty="0"/>
              <a:t>的 </a:t>
            </a:r>
            <a:r>
              <a:rPr lang="en-US" dirty="0"/>
              <a:t>Linux </a:t>
            </a:r>
            <a:r>
              <a:rPr lang="zh-CN" altLang="en-US" dirty="0"/>
              <a:t>内核观测工具。</a:t>
            </a:r>
            <a:r>
              <a:rPr lang="en-US" dirty="0"/>
              <a:t>https://github.com/iovisor/bpftrace</a:t>
            </a:r>
          </a:p>
          <a:p>
            <a:r>
              <a:rPr lang="en-US" dirty="0"/>
              <a:t>Falco</a:t>
            </a:r>
          </a:p>
          <a:p>
            <a:pPr lvl="1"/>
            <a:r>
              <a:rPr lang="en-US" dirty="0"/>
              <a:t>Kubernetes </a:t>
            </a:r>
            <a:r>
              <a:rPr lang="zh-CN" altLang="en-US" dirty="0"/>
              <a:t>平台上的一个安全监控项目。</a:t>
            </a:r>
            <a:r>
              <a:rPr lang="en-US" dirty="0"/>
              <a:t>https://github.com/falcosecurity/falco</a:t>
            </a:r>
          </a:p>
          <a:p>
            <a:r>
              <a:rPr lang="en-US" dirty="0" err="1"/>
              <a:t>Katran</a:t>
            </a:r>
            <a:endParaRPr lang="en-US" dirty="0"/>
          </a:p>
          <a:p>
            <a:pPr lvl="1"/>
            <a:r>
              <a:rPr lang="zh-CN" altLang="en-US" dirty="0"/>
              <a:t>一个实现四层负载均衡转发的项目。</a:t>
            </a:r>
            <a:r>
              <a:rPr lang="en-US" dirty="0"/>
              <a:t>https://github.com/facebookincubator/katran</a:t>
            </a:r>
          </a:p>
        </p:txBody>
      </p:sp>
      <p:sp>
        <p:nvSpPr>
          <p:cNvPr id="4" name="Slide Number Placeholder 3">
            <a:extLst>
              <a:ext uri="{FF2B5EF4-FFF2-40B4-BE49-F238E27FC236}">
                <a16:creationId xmlns:a16="http://schemas.microsoft.com/office/drawing/2014/main" id="{938CDDD6-0308-40EE-9653-0AF7825484AE}"/>
              </a:ext>
            </a:extLst>
          </p:cNvPr>
          <p:cNvSpPr>
            <a:spLocks noGrp="1"/>
          </p:cNvSpPr>
          <p:nvPr>
            <p:ph type="sldNum" sz="quarter" idx="12"/>
          </p:nvPr>
        </p:nvSpPr>
        <p:spPr/>
        <p:txBody>
          <a:bodyPr/>
          <a:lstStyle/>
          <a:p>
            <a:fld id="{D8DA9DAA-006C-4F4B-980E-E3DF019B24E2}" type="slidenum">
              <a:rPr lang="en-US" smtClean="0"/>
              <a:t>121</a:t>
            </a:fld>
            <a:endParaRPr lang="en-US" dirty="0"/>
          </a:p>
        </p:txBody>
      </p:sp>
      <p:sp>
        <p:nvSpPr>
          <p:cNvPr id="5" name="TextBox 4">
            <a:extLst>
              <a:ext uri="{FF2B5EF4-FFF2-40B4-BE49-F238E27FC236}">
                <a16:creationId xmlns:a16="http://schemas.microsoft.com/office/drawing/2014/main" id="{9A1624B1-F5C0-4BD3-B6F7-1C168AE5B8FB}"/>
              </a:ext>
            </a:extLst>
          </p:cNvPr>
          <p:cNvSpPr txBox="1"/>
          <p:nvPr/>
        </p:nvSpPr>
        <p:spPr>
          <a:xfrm>
            <a:off x="838200" y="2291380"/>
            <a:ext cx="5756238" cy="3170099"/>
          </a:xfrm>
          <a:prstGeom prst="rect">
            <a:avLst/>
          </a:prstGeom>
          <a:noFill/>
        </p:spPr>
        <p:txBody>
          <a:bodyPr wrap="square" rtlCol="0">
            <a:spAutoFit/>
          </a:bodyPr>
          <a:lstStyle/>
          <a:p>
            <a:r>
              <a:rPr lang="en-US" altLang="zh-CN" sz="2000" dirty="0" err="1"/>
              <a:t>eBPF</a:t>
            </a:r>
            <a:r>
              <a:rPr lang="zh-CN" altLang="en-US" sz="2000" dirty="0"/>
              <a:t>是一种内核代码注入的技术：内核中实现了一个</a:t>
            </a:r>
            <a:r>
              <a:rPr lang="en-US" altLang="zh-CN" sz="2000" dirty="0" err="1"/>
              <a:t>cBPF</a:t>
            </a:r>
            <a:r>
              <a:rPr lang="en-US" altLang="zh-CN" sz="2000" dirty="0"/>
              <a:t>/</a:t>
            </a:r>
            <a:r>
              <a:rPr lang="en-US" altLang="zh-CN" sz="2000" dirty="0" err="1"/>
              <a:t>eBPF</a:t>
            </a:r>
            <a:r>
              <a:rPr lang="zh-CN" altLang="en-US" sz="2000" dirty="0"/>
              <a:t>虚拟机；用户态可以用</a:t>
            </a:r>
            <a:r>
              <a:rPr lang="en-US" altLang="zh-CN" sz="2000" dirty="0"/>
              <a:t>C</a:t>
            </a:r>
            <a:r>
              <a:rPr lang="zh-CN" altLang="en-US" sz="2000" dirty="0"/>
              <a:t>来写运行的代码，再通过一个</a:t>
            </a:r>
            <a:r>
              <a:rPr lang="en-US" altLang="zh-CN" sz="2000" dirty="0" err="1"/>
              <a:t>Clang&amp;LLVM</a:t>
            </a:r>
            <a:r>
              <a:rPr lang="zh-CN" altLang="en-US" sz="2000" dirty="0"/>
              <a:t>的编译器将</a:t>
            </a:r>
            <a:r>
              <a:rPr lang="en-US" altLang="zh-CN" sz="2000" dirty="0"/>
              <a:t>C</a:t>
            </a:r>
            <a:r>
              <a:rPr lang="zh-CN" altLang="en-US" sz="2000" dirty="0"/>
              <a:t>代码编译成</a:t>
            </a:r>
            <a:r>
              <a:rPr lang="en-US" altLang="zh-CN" sz="2000" dirty="0"/>
              <a:t>BPF</a:t>
            </a:r>
            <a:r>
              <a:rPr lang="zh-CN" altLang="en-US" sz="2000" dirty="0"/>
              <a:t>目标码；用户态通过系统调用</a:t>
            </a:r>
            <a:r>
              <a:rPr lang="en-US" altLang="zh-CN" sz="2000" dirty="0" err="1"/>
              <a:t>bpf</a:t>
            </a:r>
            <a:r>
              <a:rPr lang="en-US" altLang="zh-CN" sz="2000" dirty="0"/>
              <a:t>()</a:t>
            </a:r>
            <a:r>
              <a:rPr lang="zh-CN" altLang="en-US" sz="2000" dirty="0"/>
              <a:t>将</a:t>
            </a:r>
            <a:r>
              <a:rPr lang="en-US" altLang="zh-CN" sz="2000" dirty="0"/>
              <a:t>BPF</a:t>
            </a:r>
            <a:r>
              <a:rPr lang="zh-CN" altLang="en-US" sz="2000" dirty="0"/>
              <a:t>目标码注入到内核当中；内核通过</a:t>
            </a:r>
            <a:r>
              <a:rPr lang="en-US" altLang="zh-CN" sz="2000" dirty="0"/>
              <a:t>JIT(Just-In-Time)</a:t>
            </a:r>
            <a:r>
              <a:rPr lang="zh-CN" altLang="en-US" sz="2000" dirty="0"/>
              <a:t>将</a:t>
            </a:r>
            <a:r>
              <a:rPr lang="en-US" altLang="zh-CN" sz="2000" dirty="0"/>
              <a:t>BPF</a:t>
            </a:r>
            <a:r>
              <a:rPr lang="zh-CN" altLang="en-US" sz="2000" dirty="0"/>
              <a:t>目编码转换成本地指令码；如果当前架构不支持</a:t>
            </a:r>
            <a:r>
              <a:rPr lang="en-US" altLang="zh-CN" sz="2000" dirty="0"/>
              <a:t>JIT</a:t>
            </a:r>
            <a:r>
              <a:rPr lang="zh-CN" altLang="en-US" sz="2000" dirty="0"/>
              <a:t>转换内核则会使用一个解析器</a:t>
            </a:r>
            <a:r>
              <a:rPr lang="en-US" altLang="zh-CN" sz="2000" dirty="0"/>
              <a:t>(interpreter)</a:t>
            </a:r>
            <a:r>
              <a:rPr lang="zh-CN" altLang="en-US" sz="2000" dirty="0"/>
              <a:t>来模拟运行，这种运行效率较低；内核在</a:t>
            </a:r>
            <a:r>
              <a:rPr lang="en-US" altLang="zh-CN" sz="2000" dirty="0"/>
              <a:t>packet filter</a:t>
            </a:r>
            <a:r>
              <a:rPr lang="zh-CN" altLang="en-US" sz="2000" dirty="0"/>
              <a:t>和</a:t>
            </a:r>
            <a:r>
              <a:rPr lang="en-US" altLang="zh-CN" sz="2000" dirty="0"/>
              <a:t>tracing</a:t>
            </a:r>
            <a:r>
              <a:rPr lang="zh-CN" altLang="en-US" sz="2000" dirty="0"/>
              <a:t>等应用中提供了一系列的钩子来运行</a:t>
            </a:r>
            <a:r>
              <a:rPr lang="en-US" altLang="zh-CN" sz="2000" dirty="0"/>
              <a:t>BPF</a:t>
            </a:r>
            <a:r>
              <a:rPr lang="zh-CN" altLang="en-US" sz="2000" dirty="0"/>
              <a:t>代码。</a:t>
            </a:r>
            <a:endParaRPr lang="en-US" sz="2000" dirty="0"/>
          </a:p>
        </p:txBody>
      </p:sp>
    </p:spTree>
    <p:extLst>
      <p:ext uri="{BB962C8B-B14F-4D97-AF65-F5344CB8AC3E}">
        <p14:creationId xmlns:p14="http://schemas.microsoft.com/office/powerpoint/2010/main" val="3663907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96CEFE-45DB-43CD-A263-5C0738FEBAE8}"/>
              </a:ext>
            </a:extLst>
          </p:cNvPr>
          <p:cNvSpPr>
            <a:spLocks noGrp="1"/>
          </p:cNvSpPr>
          <p:nvPr>
            <p:ph type="sldNum" sz="quarter" idx="12"/>
          </p:nvPr>
        </p:nvSpPr>
        <p:spPr/>
        <p:txBody>
          <a:bodyPr/>
          <a:lstStyle/>
          <a:p>
            <a:fld id="{D8DA9DAA-006C-4F4B-980E-E3DF019B24E2}" type="slidenum">
              <a:rPr lang="en-US" smtClean="0"/>
              <a:t>122</a:t>
            </a:fld>
            <a:endParaRPr lang="en-US" dirty="0"/>
          </a:p>
        </p:txBody>
      </p:sp>
      <p:pic>
        <p:nvPicPr>
          <p:cNvPr id="4098" name="Picture 2">
            <a:extLst>
              <a:ext uri="{FF2B5EF4-FFF2-40B4-BE49-F238E27FC236}">
                <a16:creationId xmlns:a16="http://schemas.microsoft.com/office/drawing/2014/main" id="{BCF1C413-77F3-40A2-8DDD-3398EA4B5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623" y="136525"/>
            <a:ext cx="11277600" cy="649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539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D0F0-82B3-4DFF-A687-F255D2DD7071}"/>
              </a:ext>
            </a:extLst>
          </p:cNvPr>
          <p:cNvSpPr>
            <a:spLocks noGrp="1"/>
          </p:cNvSpPr>
          <p:nvPr>
            <p:ph type="title"/>
          </p:nvPr>
        </p:nvSpPr>
        <p:spPr>
          <a:xfrm>
            <a:off x="838200" y="322094"/>
            <a:ext cx="10515600" cy="205030"/>
          </a:xfrm>
        </p:spPr>
        <p:txBody>
          <a:bodyPr>
            <a:noAutofit/>
          </a:bodyPr>
          <a:lstStyle/>
          <a:p>
            <a:r>
              <a:rPr lang="en-US" sz="4000" dirty="0"/>
              <a:t>Clang </a:t>
            </a:r>
            <a:r>
              <a:rPr lang="zh-CN" altLang="en-US" sz="4000" dirty="0"/>
              <a:t>与</a:t>
            </a:r>
            <a:r>
              <a:rPr lang="en-US" sz="4000" dirty="0"/>
              <a:t>LLVM </a:t>
            </a:r>
            <a:r>
              <a:rPr lang="zh-CN" altLang="en-US" sz="4000" dirty="0"/>
              <a:t>以及其关系</a:t>
            </a:r>
            <a:endParaRPr lang="en-US" sz="4000" dirty="0"/>
          </a:p>
        </p:txBody>
      </p:sp>
      <p:sp>
        <p:nvSpPr>
          <p:cNvPr id="3" name="Content Placeholder 2">
            <a:extLst>
              <a:ext uri="{FF2B5EF4-FFF2-40B4-BE49-F238E27FC236}">
                <a16:creationId xmlns:a16="http://schemas.microsoft.com/office/drawing/2014/main" id="{2397A69D-6A65-4E01-A852-811F3EC66EE7}"/>
              </a:ext>
            </a:extLst>
          </p:cNvPr>
          <p:cNvSpPr>
            <a:spLocks noGrp="1"/>
          </p:cNvSpPr>
          <p:nvPr>
            <p:ph idx="1"/>
          </p:nvPr>
        </p:nvSpPr>
        <p:spPr>
          <a:xfrm>
            <a:off x="838201" y="1108038"/>
            <a:ext cx="6283362" cy="5613437"/>
          </a:xfrm>
        </p:spPr>
        <p:txBody>
          <a:bodyPr/>
          <a:lstStyle/>
          <a:p>
            <a:pPr>
              <a:lnSpc>
                <a:spcPct val="100000"/>
              </a:lnSpc>
            </a:pPr>
            <a:r>
              <a:rPr lang="zh-CN" altLang="en-US" dirty="0"/>
              <a:t>从</a:t>
            </a:r>
            <a:r>
              <a:rPr lang="en-US" altLang="zh-CN" dirty="0"/>
              <a:t>Android-P</a:t>
            </a:r>
            <a:r>
              <a:rPr lang="zh-CN" altLang="en-US" dirty="0"/>
              <a:t>开始，</a:t>
            </a:r>
            <a:r>
              <a:rPr lang="en-US" altLang="zh-CN" dirty="0"/>
              <a:t>Android NDK </a:t>
            </a:r>
            <a:r>
              <a:rPr lang="zh-CN" altLang="en-US" dirty="0"/>
              <a:t>已在具体应用中放弃了 </a:t>
            </a:r>
            <a:r>
              <a:rPr lang="en-US" altLang="zh-CN" dirty="0"/>
              <a:t>GCC</a:t>
            </a:r>
            <a:r>
              <a:rPr lang="zh-CN" altLang="en-US" dirty="0"/>
              <a:t>，全面转向 </a:t>
            </a:r>
            <a:r>
              <a:rPr lang="en-US" altLang="zh-CN" dirty="0"/>
              <a:t>Clang</a:t>
            </a:r>
            <a:r>
              <a:rPr lang="zh-CN" altLang="en-US" dirty="0"/>
              <a:t>。</a:t>
            </a:r>
            <a:r>
              <a:rPr lang="en-US" altLang="zh-CN" dirty="0" err="1"/>
              <a:t>libc</a:t>
            </a:r>
            <a:r>
              <a:rPr lang="en-US" altLang="zh-CN" dirty="0"/>
              <a:t>++ </a:t>
            </a:r>
            <a:r>
              <a:rPr lang="zh-CN" altLang="en-US" dirty="0"/>
              <a:t>是针对 </a:t>
            </a:r>
            <a:r>
              <a:rPr lang="en-US" altLang="zh-CN" dirty="0"/>
              <a:t>Clang </a:t>
            </a:r>
            <a:r>
              <a:rPr lang="zh-CN" altLang="en-US" dirty="0"/>
              <a:t>编译器特别重写的 </a:t>
            </a:r>
            <a:r>
              <a:rPr lang="en-US" altLang="zh-CN" dirty="0"/>
              <a:t>C++ </a:t>
            </a:r>
            <a:r>
              <a:rPr lang="zh-CN" altLang="en-US" dirty="0"/>
              <a:t>标准库，而 </a:t>
            </a:r>
            <a:r>
              <a:rPr lang="en-US" altLang="zh-CN" dirty="0" err="1"/>
              <a:t>libstdc</a:t>
            </a:r>
            <a:r>
              <a:rPr lang="en-US" altLang="zh-CN" dirty="0"/>
              <a:t>++ </a:t>
            </a:r>
            <a:r>
              <a:rPr lang="zh-CN" altLang="en-US" dirty="0"/>
              <a:t>则是 </a:t>
            </a:r>
            <a:r>
              <a:rPr lang="en-US" altLang="zh-CN" dirty="0"/>
              <a:t>GCC </a:t>
            </a:r>
            <a:r>
              <a:rPr lang="zh-CN" altLang="en-US" dirty="0"/>
              <a:t>的对应 </a:t>
            </a:r>
            <a:r>
              <a:rPr lang="en-US" altLang="zh-CN" dirty="0"/>
              <a:t>C++ </a:t>
            </a:r>
            <a:r>
              <a:rPr lang="zh-CN" altLang="en-US" dirty="0"/>
              <a:t>标准库了。</a:t>
            </a:r>
            <a:endParaRPr lang="en-US" altLang="zh-CN" dirty="0"/>
          </a:p>
          <a:p>
            <a:pPr>
              <a:lnSpc>
                <a:spcPct val="100000"/>
              </a:lnSpc>
            </a:pPr>
            <a:r>
              <a:rPr lang="en-US" dirty="0"/>
              <a:t>Clang </a:t>
            </a:r>
            <a:r>
              <a:rPr lang="zh-CN" altLang="en-US" dirty="0"/>
              <a:t>是一个 </a:t>
            </a:r>
            <a:r>
              <a:rPr lang="en-US" dirty="0"/>
              <a:t>C、C++、Objective-C </a:t>
            </a:r>
            <a:r>
              <a:rPr lang="zh-CN" altLang="en-US" dirty="0"/>
              <a:t>和 </a:t>
            </a:r>
            <a:r>
              <a:rPr lang="en-US" dirty="0"/>
              <a:t>Objective-C++ </a:t>
            </a:r>
            <a:r>
              <a:rPr lang="zh-CN" altLang="en-US" dirty="0"/>
              <a:t>编程语言的编译器前端，采用底层虚拟机（</a:t>
            </a:r>
            <a:r>
              <a:rPr lang="en-US" dirty="0"/>
              <a:t>LLVM）</a:t>
            </a:r>
            <a:r>
              <a:rPr lang="zh-CN" altLang="en-US" dirty="0"/>
              <a:t>作为后端。</a:t>
            </a:r>
            <a:r>
              <a:rPr lang="en-US" altLang="zh-CN" dirty="0"/>
              <a:t>Clang </a:t>
            </a:r>
            <a:r>
              <a:rPr lang="zh-CN" altLang="en-US" dirty="0"/>
              <a:t>是一个高度模块化开发的轻量级编译器，编译速度快、占用内存小、有着友好的出错提示。</a:t>
            </a:r>
            <a:endParaRPr lang="en-US" dirty="0"/>
          </a:p>
        </p:txBody>
      </p:sp>
      <p:sp>
        <p:nvSpPr>
          <p:cNvPr id="4" name="Slide Number Placeholder 3">
            <a:extLst>
              <a:ext uri="{FF2B5EF4-FFF2-40B4-BE49-F238E27FC236}">
                <a16:creationId xmlns:a16="http://schemas.microsoft.com/office/drawing/2014/main" id="{AE5BD7D8-46BC-4797-9D56-ADB82A065080}"/>
              </a:ext>
            </a:extLst>
          </p:cNvPr>
          <p:cNvSpPr>
            <a:spLocks noGrp="1"/>
          </p:cNvSpPr>
          <p:nvPr>
            <p:ph type="sldNum" sz="quarter" idx="12"/>
          </p:nvPr>
        </p:nvSpPr>
        <p:spPr/>
        <p:txBody>
          <a:bodyPr/>
          <a:lstStyle/>
          <a:p>
            <a:fld id="{D8DA9DAA-006C-4F4B-980E-E3DF019B24E2}" type="slidenum">
              <a:rPr lang="en-US" smtClean="0"/>
              <a:t>123</a:t>
            </a:fld>
            <a:endParaRPr lang="en-US" dirty="0"/>
          </a:p>
        </p:txBody>
      </p:sp>
      <p:pic>
        <p:nvPicPr>
          <p:cNvPr id="3074" name="Picture 2">
            <a:extLst>
              <a:ext uri="{FF2B5EF4-FFF2-40B4-BE49-F238E27FC236}">
                <a16:creationId xmlns:a16="http://schemas.microsoft.com/office/drawing/2014/main" id="{9979F9EC-BCC6-4F02-AA8D-85F45477B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139" y="859827"/>
            <a:ext cx="4800936" cy="531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4134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FA340-63F3-407F-91BF-BC3CB0E866CB}"/>
              </a:ext>
            </a:extLst>
          </p:cNvPr>
          <p:cNvSpPr>
            <a:spLocks noGrp="1"/>
          </p:cNvSpPr>
          <p:nvPr>
            <p:ph type="title"/>
          </p:nvPr>
        </p:nvSpPr>
        <p:spPr>
          <a:xfrm>
            <a:off x="838200" y="354368"/>
            <a:ext cx="10515600" cy="315912"/>
          </a:xfrm>
        </p:spPr>
        <p:txBody>
          <a:bodyPr>
            <a:noAutofit/>
          </a:bodyPr>
          <a:lstStyle/>
          <a:p>
            <a:r>
              <a:rPr lang="en-US" sz="3600" dirty="0"/>
              <a:t>Linux </a:t>
            </a:r>
            <a:r>
              <a:rPr lang="en-US" sz="3600" dirty="0" err="1"/>
              <a:t>kprobes</a:t>
            </a:r>
            <a:r>
              <a:rPr lang="zh-CN" altLang="en-US" sz="3600" dirty="0"/>
              <a:t>调试技术</a:t>
            </a:r>
            <a:br>
              <a:rPr lang="en-US" altLang="zh-CN" sz="4000" dirty="0"/>
            </a:br>
            <a:r>
              <a:rPr lang="en-US" altLang="zh-CN" sz="2000" dirty="0"/>
              <a:t>Reference: https://www.cnblogs.com/linhaostudy/p/15213582.html</a:t>
            </a:r>
            <a:endParaRPr lang="en-US" sz="2000" dirty="0"/>
          </a:p>
        </p:txBody>
      </p:sp>
      <p:sp>
        <p:nvSpPr>
          <p:cNvPr id="3" name="Content Placeholder 2">
            <a:extLst>
              <a:ext uri="{FF2B5EF4-FFF2-40B4-BE49-F238E27FC236}">
                <a16:creationId xmlns:a16="http://schemas.microsoft.com/office/drawing/2014/main" id="{A2E6F523-CC20-4DCE-8D50-44C2AE28FBB3}"/>
              </a:ext>
            </a:extLst>
          </p:cNvPr>
          <p:cNvSpPr>
            <a:spLocks noGrp="1"/>
          </p:cNvSpPr>
          <p:nvPr>
            <p:ph idx="1"/>
          </p:nvPr>
        </p:nvSpPr>
        <p:spPr>
          <a:xfrm>
            <a:off x="838200" y="1086523"/>
            <a:ext cx="10515600" cy="5634952"/>
          </a:xfrm>
        </p:spPr>
        <p:txBody>
          <a:bodyPr>
            <a:normAutofit fontScale="62500" lnSpcReduction="20000"/>
          </a:bodyPr>
          <a:lstStyle/>
          <a:p>
            <a:pPr>
              <a:lnSpc>
                <a:spcPct val="160000"/>
              </a:lnSpc>
            </a:pPr>
            <a:r>
              <a:rPr lang="en-US" altLang="zh-CN" dirty="0"/>
              <a:t>Linux </a:t>
            </a:r>
            <a:r>
              <a:rPr lang="en-US" altLang="zh-CN" dirty="0" err="1"/>
              <a:t>kprobe</a:t>
            </a:r>
            <a:r>
              <a:rPr lang="zh-CN" altLang="en-US" dirty="0"/>
              <a:t>机制是在内核的绝大多数指定函数中动态的插入探测点来收集所需的调试状态信息而基本不影响内核原有的执行流程。</a:t>
            </a:r>
            <a:r>
              <a:rPr lang="en-US" altLang="zh-CN" dirty="0" err="1"/>
              <a:t>kprobes</a:t>
            </a:r>
            <a:r>
              <a:rPr lang="zh-CN" altLang="en-US" dirty="0"/>
              <a:t>技术目前提供了</a:t>
            </a:r>
            <a:r>
              <a:rPr lang="en-US" altLang="zh-CN" dirty="0"/>
              <a:t>3</a:t>
            </a:r>
            <a:r>
              <a:rPr lang="zh-CN" altLang="en-US" dirty="0"/>
              <a:t>种探测手段：</a:t>
            </a:r>
            <a:r>
              <a:rPr lang="en-US" altLang="zh-CN" dirty="0" err="1"/>
              <a:t>kprobe</a:t>
            </a:r>
            <a:r>
              <a:rPr lang="zh-CN" altLang="en-US" dirty="0"/>
              <a:t>、</a:t>
            </a:r>
            <a:r>
              <a:rPr lang="en-US" altLang="zh-CN" dirty="0" err="1"/>
              <a:t>jprobe</a:t>
            </a:r>
            <a:r>
              <a:rPr lang="zh-CN" altLang="en-US" dirty="0"/>
              <a:t>和</a:t>
            </a:r>
            <a:r>
              <a:rPr lang="en-US" altLang="zh-CN" dirty="0" err="1"/>
              <a:t>kretprobe</a:t>
            </a:r>
            <a:r>
              <a:rPr lang="zh-CN" altLang="en-US" dirty="0"/>
              <a:t>，其中</a:t>
            </a:r>
            <a:r>
              <a:rPr lang="en-US" altLang="zh-CN" dirty="0" err="1"/>
              <a:t>jprobe</a:t>
            </a:r>
            <a:r>
              <a:rPr lang="zh-CN" altLang="en-US" dirty="0"/>
              <a:t>和</a:t>
            </a:r>
            <a:r>
              <a:rPr lang="en-US" altLang="zh-CN" dirty="0" err="1"/>
              <a:t>kretprobe</a:t>
            </a:r>
            <a:r>
              <a:rPr lang="zh-CN" altLang="en-US" dirty="0"/>
              <a:t>是基于</a:t>
            </a:r>
            <a:r>
              <a:rPr lang="en-US" altLang="zh-CN" dirty="0" err="1"/>
              <a:t>kprobe</a:t>
            </a:r>
            <a:r>
              <a:rPr lang="zh-CN" altLang="en-US" dirty="0"/>
              <a:t>实现的，他们分别应用于不同的探测场景中。</a:t>
            </a:r>
            <a:endParaRPr lang="en-US" altLang="zh-CN" dirty="0"/>
          </a:p>
          <a:p>
            <a:pPr>
              <a:lnSpc>
                <a:spcPct val="160000"/>
              </a:lnSpc>
            </a:pPr>
            <a:r>
              <a:rPr lang="en-US" dirty="0" err="1"/>
              <a:t>kprobe</a:t>
            </a:r>
            <a:r>
              <a:rPr lang="zh-CN" altLang="en-US" dirty="0"/>
              <a:t>提供了探测点的调用前、调用后和内存访问出错</a:t>
            </a:r>
            <a:r>
              <a:rPr lang="en-US" altLang="zh-CN" dirty="0"/>
              <a:t>3</a:t>
            </a:r>
            <a:r>
              <a:rPr lang="zh-CN" altLang="en-US" dirty="0"/>
              <a:t>种回调方式，分别是</a:t>
            </a:r>
            <a:r>
              <a:rPr lang="en-US" dirty="0" err="1"/>
              <a:t>pre_handler、post_handler</a:t>
            </a:r>
            <a:r>
              <a:rPr lang="zh-CN" altLang="en-US" dirty="0"/>
              <a:t>和</a:t>
            </a:r>
            <a:r>
              <a:rPr lang="en-US" dirty="0" err="1"/>
              <a:t>fault_handler</a:t>
            </a:r>
            <a:r>
              <a:rPr lang="en-US" dirty="0"/>
              <a:t>，</a:t>
            </a:r>
            <a:r>
              <a:rPr lang="zh-CN" altLang="en-US" dirty="0"/>
              <a:t>其中</a:t>
            </a:r>
            <a:r>
              <a:rPr lang="en-US" dirty="0" err="1"/>
              <a:t>pre_handler</a:t>
            </a:r>
            <a:r>
              <a:rPr lang="zh-CN" altLang="en-US" dirty="0"/>
              <a:t>函数将在被探测指令被执行前回调，</a:t>
            </a:r>
            <a:r>
              <a:rPr lang="en-US" dirty="0" err="1"/>
              <a:t>post_handler</a:t>
            </a:r>
            <a:r>
              <a:rPr lang="zh-CN" altLang="en-US" dirty="0"/>
              <a:t>会在被探测指令执行完毕后回调（注意不是被探测函数），</a:t>
            </a:r>
            <a:r>
              <a:rPr lang="en-US" dirty="0" err="1"/>
              <a:t>fault_handler</a:t>
            </a:r>
            <a:r>
              <a:rPr lang="zh-CN" altLang="en-US" dirty="0"/>
              <a:t>会在内存访问出错时被调用；</a:t>
            </a:r>
            <a:r>
              <a:rPr lang="en-US" dirty="0" err="1"/>
              <a:t>jprobe</a:t>
            </a:r>
            <a:r>
              <a:rPr lang="zh-CN" altLang="en-US" dirty="0"/>
              <a:t>基于</a:t>
            </a:r>
            <a:r>
              <a:rPr lang="en-US" dirty="0" err="1"/>
              <a:t>kprobe</a:t>
            </a:r>
            <a:r>
              <a:rPr lang="zh-CN" altLang="en-US" dirty="0"/>
              <a:t>实现，它用于获取被探测函数的入参值；最后</a:t>
            </a:r>
            <a:r>
              <a:rPr lang="en-US" dirty="0" err="1"/>
              <a:t>kretprobe</a:t>
            </a:r>
            <a:r>
              <a:rPr lang="zh-CN" altLang="en-US" dirty="0"/>
              <a:t>从名字种就可以看出其用途了，它同样基于</a:t>
            </a:r>
            <a:r>
              <a:rPr lang="en-US" dirty="0" err="1"/>
              <a:t>kprobe</a:t>
            </a:r>
            <a:r>
              <a:rPr lang="zh-CN" altLang="en-US" dirty="0"/>
              <a:t>实现，用于获取被探测函数的返回值。</a:t>
            </a:r>
            <a:endParaRPr lang="en-US" altLang="zh-CN" dirty="0"/>
          </a:p>
          <a:p>
            <a:pPr>
              <a:lnSpc>
                <a:spcPct val="160000"/>
              </a:lnSpc>
            </a:pPr>
            <a:r>
              <a:rPr lang="zh-CN" altLang="en-US" dirty="0"/>
              <a:t>不可</a:t>
            </a:r>
            <a:r>
              <a:rPr lang="en-US" altLang="zh-CN" dirty="0" err="1"/>
              <a:t>kprobes</a:t>
            </a:r>
            <a:r>
              <a:rPr lang="zh-CN" altLang="en-US" dirty="0"/>
              <a:t>的函数</a:t>
            </a:r>
            <a:r>
              <a:rPr lang="en-US" altLang="zh-CN" dirty="0"/>
              <a:t>: </a:t>
            </a:r>
            <a:r>
              <a:rPr lang="zh-CN" altLang="en-US" dirty="0"/>
              <a:t>在</a:t>
            </a:r>
            <a:r>
              <a:rPr lang="en-US" altLang="zh-CN" dirty="0"/>
              <a:t>kernel/</a:t>
            </a:r>
            <a:r>
              <a:rPr lang="en-US" altLang="zh-CN" dirty="0" err="1"/>
              <a:t>kprobes.c</a:t>
            </a:r>
            <a:r>
              <a:rPr lang="zh-CN" altLang="en-US" dirty="0"/>
              <a:t>和</a:t>
            </a:r>
            <a:r>
              <a:rPr lang="en-US" altLang="zh-CN" dirty="0"/>
              <a:t>arch/*/kernel/</a:t>
            </a:r>
            <a:r>
              <a:rPr lang="en-US" altLang="zh-CN" dirty="0" err="1"/>
              <a:t>kprobes.c</a:t>
            </a:r>
            <a:r>
              <a:rPr lang="zh-CN" altLang="en-US" dirty="0"/>
              <a:t>程序中用于实现</a:t>
            </a:r>
            <a:r>
              <a:rPr lang="en-US" altLang="zh-CN" dirty="0" err="1"/>
              <a:t>kprobes</a:t>
            </a:r>
            <a:r>
              <a:rPr lang="zh-CN" altLang="en-US" dirty="0"/>
              <a:t>自身的函数是不允许被探测的，另外还有</a:t>
            </a:r>
            <a:r>
              <a:rPr lang="en-US" altLang="zh-CN" dirty="0" err="1"/>
              <a:t>do_page_fault</a:t>
            </a:r>
            <a:r>
              <a:rPr lang="zh-CN" altLang="en-US" dirty="0"/>
              <a:t>和</a:t>
            </a:r>
            <a:r>
              <a:rPr lang="en-US" altLang="zh-CN" dirty="0" err="1"/>
              <a:t>notifier_call_chain</a:t>
            </a:r>
            <a:r>
              <a:rPr lang="zh-CN" altLang="en-US" dirty="0"/>
              <a:t>。</a:t>
            </a:r>
            <a:endParaRPr lang="en-US" altLang="zh-CN" dirty="0"/>
          </a:p>
          <a:p>
            <a:pPr>
              <a:lnSpc>
                <a:spcPct val="160000"/>
              </a:lnSpc>
            </a:pPr>
            <a:r>
              <a:rPr lang="zh-CN" altLang="en-US" dirty="0"/>
              <a:t>使用</a:t>
            </a:r>
            <a:r>
              <a:rPr lang="en-US" dirty="0" err="1"/>
              <a:t>kprobe</a:t>
            </a:r>
            <a:r>
              <a:rPr lang="en-US" dirty="0"/>
              <a:t> on </a:t>
            </a:r>
            <a:r>
              <a:rPr lang="en-US" dirty="0" err="1"/>
              <a:t>ftrace</a:t>
            </a:r>
            <a:r>
              <a:rPr lang="zh-CN" altLang="en-US" dirty="0"/>
              <a:t>来跟踪函数和调用栈</a:t>
            </a:r>
            <a:r>
              <a:rPr lang="en-US" altLang="zh-CN" dirty="0"/>
              <a:t>: </a:t>
            </a:r>
            <a:r>
              <a:rPr lang="zh-CN" altLang="en-US" dirty="0"/>
              <a:t>通过</a:t>
            </a:r>
            <a:r>
              <a:rPr lang="en-US" altLang="zh-CN" dirty="0"/>
              <a:t>/sys/kernel/debug/tracing/</a:t>
            </a:r>
            <a:r>
              <a:rPr lang="zh-CN" altLang="en-US" dirty="0"/>
              <a:t>目录下的</a:t>
            </a:r>
            <a:r>
              <a:rPr lang="en-US" altLang="zh-CN" dirty="0"/>
              <a:t>trace</a:t>
            </a:r>
            <a:r>
              <a:rPr lang="zh-CN" altLang="en-US" dirty="0"/>
              <a:t>等属性文件来探测用户指定的函数，用户可添加</a:t>
            </a:r>
            <a:r>
              <a:rPr lang="en-US" altLang="zh-CN" dirty="0" err="1"/>
              <a:t>kprobe</a:t>
            </a:r>
            <a:r>
              <a:rPr lang="zh-CN" altLang="en-US" dirty="0"/>
              <a:t>支持的任意函数并设置探测格式与过滤条件，无需再编写内核模块，使用更为简便，但需要内核的</a:t>
            </a:r>
            <a:r>
              <a:rPr lang="en-US" altLang="zh-CN" dirty="0" err="1"/>
              <a:t>debugfs</a:t>
            </a:r>
            <a:r>
              <a:rPr lang="zh-CN" altLang="en-US" dirty="0"/>
              <a:t>和</a:t>
            </a:r>
            <a:r>
              <a:rPr lang="en-US" altLang="zh-CN" dirty="0" err="1"/>
              <a:t>ftrace</a:t>
            </a:r>
            <a:r>
              <a:rPr lang="zh-CN" altLang="en-US" dirty="0"/>
              <a:t>功能的支持。</a:t>
            </a:r>
            <a:endParaRPr lang="en-US" dirty="0"/>
          </a:p>
        </p:txBody>
      </p:sp>
      <p:sp>
        <p:nvSpPr>
          <p:cNvPr id="4" name="Slide Number Placeholder 3">
            <a:extLst>
              <a:ext uri="{FF2B5EF4-FFF2-40B4-BE49-F238E27FC236}">
                <a16:creationId xmlns:a16="http://schemas.microsoft.com/office/drawing/2014/main" id="{36C877F8-BA58-425B-A914-514A901E0890}"/>
              </a:ext>
            </a:extLst>
          </p:cNvPr>
          <p:cNvSpPr>
            <a:spLocks noGrp="1"/>
          </p:cNvSpPr>
          <p:nvPr>
            <p:ph type="sldNum" sz="quarter" idx="12"/>
          </p:nvPr>
        </p:nvSpPr>
        <p:spPr/>
        <p:txBody>
          <a:bodyPr/>
          <a:lstStyle/>
          <a:p>
            <a:fld id="{D8DA9DAA-006C-4F4B-980E-E3DF019B24E2}" type="slidenum">
              <a:rPr lang="en-US" smtClean="0"/>
              <a:t>124</a:t>
            </a:fld>
            <a:endParaRPr lang="en-US" dirty="0"/>
          </a:p>
        </p:txBody>
      </p:sp>
    </p:spTree>
    <p:extLst>
      <p:ext uri="{BB962C8B-B14F-4D97-AF65-F5344CB8AC3E}">
        <p14:creationId xmlns:p14="http://schemas.microsoft.com/office/powerpoint/2010/main" val="16238539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B2D0-45D2-4400-A524-4C92A0DD5449}"/>
              </a:ext>
            </a:extLst>
          </p:cNvPr>
          <p:cNvSpPr>
            <a:spLocks noGrp="1"/>
          </p:cNvSpPr>
          <p:nvPr>
            <p:ph type="title"/>
          </p:nvPr>
        </p:nvSpPr>
        <p:spPr>
          <a:xfrm>
            <a:off x="838200" y="365126"/>
            <a:ext cx="10515600" cy="315912"/>
          </a:xfrm>
        </p:spPr>
        <p:txBody>
          <a:bodyPr>
            <a:noAutofit/>
          </a:bodyPr>
          <a:lstStyle/>
          <a:p>
            <a:r>
              <a:rPr lang="en-US" sz="3600" dirty="0"/>
              <a:t>How to resize a qcow2 disk image on Linux</a:t>
            </a:r>
          </a:p>
        </p:txBody>
      </p:sp>
      <p:sp>
        <p:nvSpPr>
          <p:cNvPr id="3" name="Content Placeholder 2">
            <a:extLst>
              <a:ext uri="{FF2B5EF4-FFF2-40B4-BE49-F238E27FC236}">
                <a16:creationId xmlns:a16="http://schemas.microsoft.com/office/drawing/2014/main" id="{86306072-3204-45D0-95FF-860D1BE75822}"/>
              </a:ext>
            </a:extLst>
          </p:cNvPr>
          <p:cNvSpPr>
            <a:spLocks noGrp="1"/>
          </p:cNvSpPr>
          <p:nvPr>
            <p:ph idx="1"/>
          </p:nvPr>
        </p:nvSpPr>
        <p:spPr>
          <a:xfrm>
            <a:off x="838200" y="1086522"/>
            <a:ext cx="10515600" cy="5090441"/>
          </a:xfrm>
        </p:spPr>
        <p:txBody>
          <a:bodyPr>
            <a:normAutofit lnSpcReduction="10000"/>
          </a:bodyPr>
          <a:lstStyle/>
          <a:p>
            <a:r>
              <a:rPr lang="en-US" dirty="0" err="1"/>
              <a:t>qemu-img</a:t>
            </a:r>
            <a:r>
              <a:rPr lang="en-US" dirty="0"/>
              <a:t> info disk.qcow2</a:t>
            </a:r>
          </a:p>
          <a:p>
            <a:r>
              <a:rPr lang="en-US" dirty="0" err="1"/>
              <a:t>virt-sparsify</a:t>
            </a:r>
            <a:r>
              <a:rPr lang="en-US" dirty="0"/>
              <a:t> --in-place disk.qcow2  # </a:t>
            </a:r>
            <a:r>
              <a:rPr lang="en-US" sz="1800" dirty="0"/>
              <a:t>the command with the --in-place option: this makes the operation takes place without the need of creating a copy of the disk image.</a:t>
            </a:r>
          </a:p>
          <a:p>
            <a:r>
              <a:rPr lang="en-US" dirty="0" err="1"/>
              <a:t>qemu-img</a:t>
            </a:r>
            <a:r>
              <a:rPr lang="en-US" dirty="0"/>
              <a:t> resize disk.qcow2 +10G</a:t>
            </a:r>
          </a:p>
          <a:p>
            <a:r>
              <a:rPr lang="en-US" dirty="0"/>
              <a:t>Modifying partitions of a disk image using NBD, </a:t>
            </a:r>
            <a:r>
              <a:rPr lang="en-US" dirty="0" err="1"/>
              <a:t>Nbd</a:t>
            </a:r>
            <a:r>
              <a:rPr lang="en-US" dirty="0"/>
              <a:t> stands for Network Block Device: it is a protocol which allows a machine access a block device attached to another machine. </a:t>
            </a:r>
          </a:p>
          <a:p>
            <a:pPr lvl="1"/>
            <a:r>
              <a:rPr lang="en-US" dirty="0" err="1"/>
              <a:t>sudo</a:t>
            </a:r>
            <a:r>
              <a:rPr lang="en-US" dirty="0"/>
              <a:t> </a:t>
            </a:r>
            <a:r>
              <a:rPr lang="en-US" dirty="0" err="1"/>
              <a:t>modprobe</a:t>
            </a:r>
            <a:r>
              <a:rPr lang="en-US" dirty="0"/>
              <a:t> </a:t>
            </a:r>
            <a:r>
              <a:rPr lang="en-US" dirty="0" err="1"/>
              <a:t>nbd</a:t>
            </a:r>
            <a:r>
              <a:rPr lang="en-US" dirty="0"/>
              <a:t> </a:t>
            </a:r>
            <a:r>
              <a:rPr lang="en-US" dirty="0" err="1"/>
              <a:t>max_part</a:t>
            </a:r>
            <a:r>
              <a:rPr lang="en-US" dirty="0"/>
              <a:t>=10</a:t>
            </a:r>
          </a:p>
          <a:p>
            <a:pPr lvl="1"/>
            <a:r>
              <a:rPr lang="en-US" dirty="0" err="1"/>
              <a:t>sudo</a:t>
            </a:r>
            <a:r>
              <a:rPr lang="en-US" dirty="0"/>
              <a:t> </a:t>
            </a:r>
            <a:r>
              <a:rPr lang="en-US" dirty="0" err="1"/>
              <a:t>qemu-nbd</a:t>
            </a:r>
            <a:r>
              <a:rPr lang="en-US" dirty="0"/>
              <a:t> -c /dev/nbd0 disk.qcow2 / </a:t>
            </a:r>
            <a:r>
              <a:rPr lang="en-US" dirty="0" err="1"/>
              <a:t>sudo</a:t>
            </a:r>
            <a:r>
              <a:rPr lang="en-US" dirty="0"/>
              <a:t> </a:t>
            </a:r>
            <a:r>
              <a:rPr lang="en-US" dirty="0" err="1"/>
              <a:t>qemu-nbd</a:t>
            </a:r>
            <a:r>
              <a:rPr lang="en-US" dirty="0"/>
              <a:t> -d /dev/nbd0</a:t>
            </a:r>
          </a:p>
          <a:p>
            <a:pPr lvl="1"/>
            <a:r>
              <a:rPr lang="en-US" dirty="0" err="1"/>
              <a:t>gparted</a:t>
            </a:r>
            <a:r>
              <a:rPr lang="en-US" dirty="0"/>
              <a:t> /dev/nbd0</a:t>
            </a:r>
          </a:p>
          <a:p>
            <a:pPr lvl="1"/>
            <a:r>
              <a:rPr lang="en-US" dirty="0" err="1"/>
              <a:t>qemu-img</a:t>
            </a:r>
            <a:r>
              <a:rPr lang="en-US" dirty="0"/>
              <a:t> resize disk.qcow2 --shrink -10G</a:t>
            </a:r>
          </a:p>
        </p:txBody>
      </p:sp>
      <p:sp>
        <p:nvSpPr>
          <p:cNvPr id="4" name="Slide Number Placeholder 3">
            <a:extLst>
              <a:ext uri="{FF2B5EF4-FFF2-40B4-BE49-F238E27FC236}">
                <a16:creationId xmlns:a16="http://schemas.microsoft.com/office/drawing/2014/main" id="{CD439A88-FCAF-407D-9368-7E496925DFD1}"/>
              </a:ext>
            </a:extLst>
          </p:cNvPr>
          <p:cNvSpPr>
            <a:spLocks noGrp="1"/>
          </p:cNvSpPr>
          <p:nvPr>
            <p:ph type="sldNum" sz="quarter" idx="12"/>
          </p:nvPr>
        </p:nvSpPr>
        <p:spPr/>
        <p:txBody>
          <a:bodyPr/>
          <a:lstStyle/>
          <a:p>
            <a:fld id="{D8DA9DAA-006C-4F4B-980E-E3DF019B24E2}" type="slidenum">
              <a:rPr lang="en-US" smtClean="0"/>
              <a:t>125</a:t>
            </a:fld>
            <a:endParaRPr lang="en-US" dirty="0"/>
          </a:p>
        </p:txBody>
      </p:sp>
    </p:spTree>
    <p:extLst>
      <p:ext uri="{BB962C8B-B14F-4D97-AF65-F5344CB8AC3E}">
        <p14:creationId xmlns:p14="http://schemas.microsoft.com/office/powerpoint/2010/main" val="984322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D438-A4E1-433F-811F-8D9322E809C3}"/>
              </a:ext>
            </a:extLst>
          </p:cNvPr>
          <p:cNvSpPr>
            <a:spLocks noGrp="1"/>
          </p:cNvSpPr>
          <p:nvPr>
            <p:ph type="title"/>
          </p:nvPr>
        </p:nvSpPr>
        <p:spPr>
          <a:xfrm>
            <a:off x="838200" y="365126"/>
            <a:ext cx="10515600" cy="315912"/>
          </a:xfrm>
        </p:spPr>
        <p:txBody>
          <a:bodyPr>
            <a:normAutofit fontScale="90000"/>
          </a:bodyPr>
          <a:lstStyle/>
          <a:p>
            <a:r>
              <a:rPr lang="en-US" altLang="zh-CN" dirty="0"/>
              <a:t>Intel</a:t>
            </a:r>
            <a:r>
              <a:rPr lang="zh-CN" altLang="en-US" dirty="0"/>
              <a:t>对</a:t>
            </a:r>
            <a:r>
              <a:rPr lang="en-US" altLang="zh-CN" dirty="0" err="1"/>
              <a:t>Ceph</a:t>
            </a:r>
            <a:r>
              <a:rPr lang="zh-CN" altLang="en-US" dirty="0"/>
              <a:t>生态存储部分的贡献</a:t>
            </a:r>
            <a:endParaRPr lang="en-US" dirty="0"/>
          </a:p>
        </p:txBody>
      </p:sp>
      <p:pic>
        <p:nvPicPr>
          <p:cNvPr id="5" name="Picture 4">
            <a:extLst>
              <a:ext uri="{FF2B5EF4-FFF2-40B4-BE49-F238E27FC236}">
                <a16:creationId xmlns:a16="http://schemas.microsoft.com/office/drawing/2014/main" id="{1D0B426F-524A-45BA-B1B6-628C74BB1818}"/>
              </a:ext>
            </a:extLst>
          </p:cNvPr>
          <p:cNvPicPr>
            <a:picLocks noChangeAspect="1"/>
          </p:cNvPicPr>
          <p:nvPr/>
        </p:nvPicPr>
        <p:blipFill>
          <a:blip r:embed="rId3"/>
          <a:stretch>
            <a:fillRect/>
          </a:stretch>
        </p:blipFill>
        <p:spPr>
          <a:xfrm>
            <a:off x="838200" y="1166812"/>
            <a:ext cx="10844212" cy="5097354"/>
          </a:xfrm>
          <a:prstGeom prst="rect">
            <a:avLst/>
          </a:prstGeom>
        </p:spPr>
      </p:pic>
    </p:spTree>
    <p:extLst>
      <p:ext uri="{BB962C8B-B14F-4D97-AF65-F5344CB8AC3E}">
        <p14:creationId xmlns:p14="http://schemas.microsoft.com/office/powerpoint/2010/main" val="259783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D438-A4E1-433F-811F-8D9322E809C3}"/>
              </a:ext>
            </a:extLst>
          </p:cNvPr>
          <p:cNvSpPr>
            <a:spLocks noGrp="1"/>
          </p:cNvSpPr>
          <p:nvPr>
            <p:ph type="title"/>
          </p:nvPr>
        </p:nvSpPr>
        <p:spPr>
          <a:xfrm>
            <a:off x="838200" y="365126"/>
            <a:ext cx="10515600" cy="315912"/>
          </a:xfrm>
        </p:spPr>
        <p:txBody>
          <a:bodyPr>
            <a:normAutofit fontScale="90000"/>
          </a:bodyPr>
          <a:lstStyle/>
          <a:p>
            <a:r>
              <a:rPr lang="en-US" altLang="zh-CN" dirty="0"/>
              <a:t>Intel</a:t>
            </a:r>
            <a:r>
              <a:rPr lang="zh-CN" altLang="en-US" dirty="0"/>
              <a:t>对</a:t>
            </a:r>
            <a:r>
              <a:rPr lang="en-US" altLang="zh-CN" dirty="0" err="1"/>
              <a:t>Ceph</a:t>
            </a:r>
            <a:r>
              <a:rPr lang="zh-CN" altLang="en-US" dirty="0"/>
              <a:t>生态网络部分的贡献</a:t>
            </a:r>
            <a:endParaRPr lang="en-US" dirty="0"/>
          </a:p>
        </p:txBody>
      </p:sp>
      <p:pic>
        <p:nvPicPr>
          <p:cNvPr id="7" name="Picture 6">
            <a:extLst>
              <a:ext uri="{FF2B5EF4-FFF2-40B4-BE49-F238E27FC236}">
                <a16:creationId xmlns:a16="http://schemas.microsoft.com/office/drawing/2014/main" id="{989EAFCE-513F-479F-8A90-F12486F28EB3}"/>
              </a:ext>
            </a:extLst>
          </p:cNvPr>
          <p:cNvPicPr>
            <a:picLocks noChangeAspect="1"/>
          </p:cNvPicPr>
          <p:nvPr/>
        </p:nvPicPr>
        <p:blipFill>
          <a:blip r:embed="rId2"/>
          <a:stretch>
            <a:fillRect/>
          </a:stretch>
        </p:blipFill>
        <p:spPr>
          <a:xfrm>
            <a:off x="838200" y="1219200"/>
            <a:ext cx="10739437" cy="5273674"/>
          </a:xfrm>
          <a:prstGeom prst="rect">
            <a:avLst/>
          </a:prstGeom>
        </p:spPr>
      </p:pic>
    </p:spTree>
    <p:extLst>
      <p:ext uri="{BB962C8B-B14F-4D97-AF65-F5344CB8AC3E}">
        <p14:creationId xmlns:p14="http://schemas.microsoft.com/office/powerpoint/2010/main" val="2761865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8511-D22D-438A-9FF0-2CAB86775D90}"/>
              </a:ext>
            </a:extLst>
          </p:cNvPr>
          <p:cNvSpPr>
            <a:spLocks noGrp="1"/>
          </p:cNvSpPr>
          <p:nvPr>
            <p:ph type="title"/>
          </p:nvPr>
        </p:nvSpPr>
        <p:spPr>
          <a:xfrm>
            <a:off x="838200" y="365125"/>
            <a:ext cx="10515600" cy="332854"/>
          </a:xfrm>
        </p:spPr>
        <p:txBody>
          <a:bodyPr>
            <a:noAutofit/>
          </a:bodyPr>
          <a:lstStyle/>
          <a:p>
            <a:r>
              <a:rPr lang="en-US" sz="3200" dirty="0"/>
              <a:t>Profiling w/ </a:t>
            </a:r>
            <a:r>
              <a:rPr lang="en-US" sz="3200" dirty="0" err="1"/>
              <a:t>LTTng</a:t>
            </a:r>
            <a:endParaRPr lang="en-US" sz="3200" dirty="0"/>
          </a:p>
        </p:txBody>
      </p:sp>
      <p:pic>
        <p:nvPicPr>
          <p:cNvPr id="7" name="Picture 6" descr="Graphical user interface, chart, application, pie chart&#10;&#10;Description automatically generated">
            <a:extLst>
              <a:ext uri="{FF2B5EF4-FFF2-40B4-BE49-F238E27FC236}">
                <a16:creationId xmlns:a16="http://schemas.microsoft.com/office/drawing/2014/main" id="{36D0B5E9-1417-4F54-B62D-FE64554C5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11" y="1025912"/>
            <a:ext cx="11313862" cy="5698273"/>
          </a:xfrm>
          <a:prstGeom prst="rect">
            <a:avLst/>
          </a:prstGeom>
        </p:spPr>
      </p:pic>
    </p:spTree>
    <p:extLst>
      <p:ext uri="{BB962C8B-B14F-4D97-AF65-F5344CB8AC3E}">
        <p14:creationId xmlns:p14="http://schemas.microsoft.com/office/powerpoint/2010/main" val="1760317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49EB-4800-48D1-805B-67CAC2123BBF}"/>
              </a:ext>
            </a:extLst>
          </p:cNvPr>
          <p:cNvSpPr>
            <a:spLocks noGrp="1"/>
          </p:cNvSpPr>
          <p:nvPr>
            <p:ph type="title"/>
          </p:nvPr>
        </p:nvSpPr>
        <p:spPr>
          <a:xfrm>
            <a:off x="838199" y="291090"/>
            <a:ext cx="10515599" cy="665351"/>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Intel</a:t>
            </a:r>
            <a:r>
              <a:rPr lang="zh-CN" altLang="en-US" sz="5400" kern="1200" dirty="0">
                <a:solidFill>
                  <a:schemeClr val="tx1"/>
                </a:solidFill>
                <a:latin typeface="+mj-lt"/>
                <a:ea typeface="+mj-ea"/>
                <a:cs typeface="+mj-cs"/>
              </a:rPr>
              <a:t>优化在</a:t>
            </a:r>
            <a:r>
              <a:rPr lang="en-US" altLang="zh-CN" sz="5400" kern="1200" dirty="0" err="1">
                <a:solidFill>
                  <a:schemeClr val="tx1"/>
                </a:solidFill>
                <a:latin typeface="+mj-lt"/>
                <a:ea typeface="+mj-ea"/>
                <a:cs typeface="+mj-cs"/>
              </a:rPr>
              <a:t>Ceph</a:t>
            </a:r>
            <a:r>
              <a:rPr lang="zh-CN" altLang="en-US" sz="5400" kern="1200" dirty="0">
                <a:solidFill>
                  <a:schemeClr val="tx1"/>
                </a:solidFill>
                <a:latin typeface="+mj-lt"/>
                <a:ea typeface="+mj-ea"/>
                <a:cs typeface="+mj-cs"/>
              </a:rPr>
              <a:t>模块应用</a:t>
            </a:r>
            <a:endParaRPr lang="en-US" sz="5400" kern="1200" dirty="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E8697AD0-3013-4B03-AAE7-CBCB0AF234CA}"/>
              </a:ext>
            </a:extLst>
          </p:cNvPr>
          <p:cNvPicPr>
            <a:picLocks noChangeAspect="1"/>
          </p:cNvPicPr>
          <p:nvPr/>
        </p:nvPicPr>
        <p:blipFill>
          <a:blip r:embed="rId3"/>
          <a:stretch>
            <a:fillRect/>
          </a:stretch>
        </p:blipFill>
        <p:spPr>
          <a:xfrm>
            <a:off x="838199" y="1471448"/>
            <a:ext cx="9129713" cy="4813738"/>
          </a:xfrm>
          <a:prstGeom prst="rect">
            <a:avLst/>
          </a:prstGeom>
        </p:spPr>
      </p:pic>
    </p:spTree>
    <p:extLst>
      <p:ext uri="{BB962C8B-B14F-4D97-AF65-F5344CB8AC3E}">
        <p14:creationId xmlns:p14="http://schemas.microsoft.com/office/powerpoint/2010/main" val="2901241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6AF8-EB81-4C54-B148-FEC9696C2522}"/>
              </a:ext>
            </a:extLst>
          </p:cNvPr>
          <p:cNvSpPr>
            <a:spLocks noGrp="1"/>
          </p:cNvSpPr>
          <p:nvPr>
            <p:ph type="title"/>
          </p:nvPr>
        </p:nvSpPr>
        <p:spPr>
          <a:xfrm>
            <a:off x="838200" y="193002"/>
            <a:ext cx="10515600" cy="315912"/>
          </a:xfrm>
        </p:spPr>
        <p:txBody>
          <a:bodyPr>
            <a:noAutofit/>
          </a:bodyPr>
          <a:lstStyle/>
          <a:p>
            <a:r>
              <a:rPr lang="en-US" sz="4000" dirty="0"/>
              <a:t>Kubernetes（k8s）</a:t>
            </a:r>
            <a:r>
              <a:rPr lang="zh-CN" altLang="en-US" sz="4000" dirty="0"/>
              <a:t>持久化</a:t>
            </a:r>
            <a:endParaRPr lang="en-US" sz="4000" dirty="0"/>
          </a:p>
        </p:txBody>
      </p:sp>
      <p:sp>
        <p:nvSpPr>
          <p:cNvPr id="3" name="Content Placeholder 2">
            <a:extLst>
              <a:ext uri="{FF2B5EF4-FFF2-40B4-BE49-F238E27FC236}">
                <a16:creationId xmlns:a16="http://schemas.microsoft.com/office/drawing/2014/main" id="{2E5481EC-9453-42E4-8BB0-3B5CF9665CAC}"/>
              </a:ext>
            </a:extLst>
          </p:cNvPr>
          <p:cNvSpPr>
            <a:spLocks noGrp="1"/>
          </p:cNvSpPr>
          <p:nvPr>
            <p:ph idx="1"/>
          </p:nvPr>
        </p:nvSpPr>
        <p:spPr>
          <a:xfrm>
            <a:off x="838200" y="892884"/>
            <a:ext cx="6035936" cy="5772113"/>
          </a:xfrm>
        </p:spPr>
        <p:txBody>
          <a:bodyPr>
            <a:normAutofit fontScale="92500"/>
          </a:bodyPr>
          <a:lstStyle/>
          <a:p>
            <a:r>
              <a:rPr lang="en-US" altLang="zh-CN" dirty="0"/>
              <a:t>Kubernetes </a:t>
            </a:r>
            <a:r>
              <a:rPr lang="zh-CN" altLang="en-US" dirty="0"/>
              <a:t>支持很多类型的卷。</a:t>
            </a:r>
            <a:r>
              <a:rPr lang="en-US" altLang="zh-CN" dirty="0"/>
              <a:t>Pod</a:t>
            </a:r>
            <a:r>
              <a:rPr lang="zh-CN" altLang="en-US" dirty="0"/>
              <a:t>可以同时使用任意数目的卷类型</a:t>
            </a:r>
          </a:p>
          <a:p>
            <a:r>
              <a:rPr lang="zh-CN" altLang="en-US" dirty="0"/>
              <a:t>临时卷类型的生命周期与 </a:t>
            </a:r>
            <a:r>
              <a:rPr lang="en-US" altLang="zh-CN" dirty="0"/>
              <a:t>Pod </a:t>
            </a:r>
            <a:r>
              <a:rPr lang="zh-CN" altLang="en-US" dirty="0"/>
              <a:t>相同，但持久卷可以比 </a:t>
            </a:r>
            <a:r>
              <a:rPr lang="en-US" altLang="zh-CN" dirty="0"/>
              <a:t>Pod </a:t>
            </a:r>
            <a:r>
              <a:rPr lang="zh-CN" altLang="en-US" dirty="0"/>
              <a:t>的存活期长</a:t>
            </a:r>
          </a:p>
          <a:p>
            <a:r>
              <a:rPr lang="zh-CN" altLang="en-US" dirty="0"/>
              <a:t>当 </a:t>
            </a:r>
            <a:r>
              <a:rPr lang="en-US" altLang="zh-CN" dirty="0"/>
              <a:t>Pod </a:t>
            </a:r>
            <a:r>
              <a:rPr lang="zh-CN" altLang="en-US" dirty="0"/>
              <a:t>不再存在时，</a:t>
            </a:r>
            <a:r>
              <a:rPr lang="en-US" altLang="zh-CN" dirty="0"/>
              <a:t>Kubernetes </a:t>
            </a:r>
            <a:r>
              <a:rPr lang="zh-CN" altLang="en-US" dirty="0"/>
              <a:t>也会销毁临时卷；</a:t>
            </a:r>
          </a:p>
          <a:p>
            <a:r>
              <a:rPr lang="en-US" altLang="zh-CN" dirty="0"/>
              <a:t>Kubernetes </a:t>
            </a:r>
            <a:r>
              <a:rPr lang="zh-CN" altLang="en-US" dirty="0"/>
              <a:t>不会销毁 持久卷。</a:t>
            </a:r>
          </a:p>
          <a:p>
            <a:r>
              <a:rPr lang="zh-CN" altLang="en-US" dirty="0"/>
              <a:t>对于给定 </a:t>
            </a:r>
            <a:r>
              <a:rPr lang="en-US" altLang="zh-CN" dirty="0"/>
              <a:t>Pod </a:t>
            </a:r>
            <a:r>
              <a:rPr lang="zh-CN" altLang="en-US" dirty="0"/>
              <a:t>中任何类型的卷，在容器重启期间数据都不会丢失。</a:t>
            </a:r>
          </a:p>
          <a:p>
            <a:r>
              <a:rPr lang="zh-CN" altLang="en-US" dirty="0"/>
              <a:t>使用卷时</a:t>
            </a:r>
            <a:r>
              <a:rPr lang="en-US" altLang="zh-CN" dirty="0"/>
              <a:t>, </a:t>
            </a:r>
            <a:r>
              <a:rPr lang="zh-CN" altLang="en-US" dirty="0"/>
              <a:t>在 </a:t>
            </a:r>
            <a:r>
              <a:rPr lang="en-US" altLang="zh-CN" dirty="0"/>
              <a:t>.</a:t>
            </a:r>
            <a:r>
              <a:rPr lang="en-US" altLang="zh-CN" dirty="0" err="1"/>
              <a:t>spec.volumes</a:t>
            </a:r>
            <a:r>
              <a:rPr lang="en-US" altLang="zh-CN" dirty="0"/>
              <a:t> </a:t>
            </a:r>
            <a:r>
              <a:rPr lang="zh-CN" altLang="en-US" dirty="0"/>
              <a:t>字段中设置为 </a:t>
            </a:r>
            <a:r>
              <a:rPr lang="en-US" altLang="zh-CN" dirty="0"/>
              <a:t>Pod </a:t>
            </a:r>
            <a:r>
              <a:rPr lang="zh-CN" altLang="en-US" dirty="0"/>
              <a:t>提供的卷，并在 </a:t>
            </a:r>
            <a:r>
              <a:rPr lang="en-US" altLang="zh-CN" dirty="0"/>
              <a:t>.</a:t>
            </a:r>
            <a:r>
              <a:rPr lang="en-US" altLang="zh-CN" dirty="0" err="1"/>
              <a:t>spec.containers</a:t>
            </a:r>
            <a:r>
              <a:rPr lang="en-US" altLang="zh-CN" dirty="0"/>
              <a:t>[*].</a:t>
            </a:r>
            <a:r>
              <a:rPr lang="en-US" altLang="zh-CN" dirty="0" err="1"/>
              <a:t>volumeMounts</a:t>
            </a:r>
            <a:r>
              <a:rPr lang="en-US" altLang="zh-CN" dirty="0"/>
              <a:t> </a:t>
            </a:r>
            <a:r>
              <a:rPr lang="zh-CN" altLang="en-US" dirty="0"/>
              <a:t>字段中声明卷在容器中的挂载位置。</a:t>
            </a:r>
            <a:endParaRPr lang="en-US" dirty="0"/>
          </a:p>
        </p:txBody>
      </p:sp>
      <p:sp>
        <p:nvSpPr>
          <p:cNvPr id="4" name="Slide Number Placeholder 3">
            <a:extLst>
              <a:ext uri="{FF2B5EF4-FFF2-40B4-BE49-F238E27FC236}">
                <a16:creationId xmlns:a16="http://schemas.microsoft.com/office/drawing/2014/main" id="{A1E7DB61-9317-4FDA-A502-7B15705BFA0B}"/>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122" name="Picture 2">
            <a:extLst>
              <a:ext uri="{FF2B5EF4-FFF2-40B4-BE49-F238E27FC236}">
                <a16:creationId xmlns:a16="http://schemas.microsoft.com/office/drawing/2014/main" id="{F45F9FF5-D863-42F1-93EE-1AD545A6F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075" y="681037"/>
            <a:ext cx="5002306" cy="361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245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01"/>
            <a:ext cx="10515600" cy="315912"/>
          </a:xfrm>
        </p:spPr>
        <p:txBody>
          <a:bodyPr>
            <a:noAutofit/>
          </a:bodyPr>
          <a:lstStyle/>
          <a:p>
            <a:r>
              <a:rPr lang="en-US" sz="2800" dirty="0" err="1"/>
              <a:t>C</a:t>
            </a:r>
            <a:r>
              <a:rPr lang="en-US" altLang="zh-CN" sz="2800" dirty="0" err="1"/>
              <a:t>eph</a:t>
            </a:r>
            <a:r>
              <a:rPr lang="en-US" altLang="zh-CN" sz="2800" dirty="0"/>
              <a:t> Cluster</a:t>
            </a:r>
            <a:r>
              <a:rPr lang="zh-CN" altLang="en-US" sz="2800" dirty="0"/>
              <a:t>与</a:t>
            </a:r>
            <a:r>
              <a:rPr lang="en-US" altLang="zh-CN" sz="2800" dirty="0"/>
              <a:t>Kubernetes</a:t>
            </a:r>
            <a:r>
              <a:rPr lang="zh-CN" altLang="en-US" sz="2800" dirty="0"/>
              <a:t>持久层互动过程</a:t>
            </a:r>
            <a:endParaRPr lang="en-US" sz="2800" dirty="0"/>
          </a:p>
        </p:txBody>
      </p:sp>
      <p:sp>
        <p:nvSpPr>
          <p:cNvPr id="3" name="Content Placeholder 2"/>
          <p:cNvSpPr>
            <a:spLocks noGrp="1"/>
          </p:cNvSpPr>
          <p:nvPr>
            <p:ph idx="1"/>
          </p:nvPr>
        </p:nvSpPr>
        <p:spPr>
          <a:xfrm>
            <a:off x="838200" y="744278"/>
            <a:ext cx="4850219" cy="6028661"/>
          </a:xfrm>
        </p:spPr>
        <p:txBody>
          <a:bodyPr>
            <a:normAutofit fontScale="92500"/>
          </a:bodyPr>
          <a:lstStyle/>
          <a:p>
            <a:pPr marL="0" indent="0">
              <a:buNone/>
            </a:pPr>
            <a:r>
              <a:rPr lang="zh-CN" altLang="en-US" dirty="0"/>
              <a:t>整个存储的架构可以用下图来说明：</a:t>
            </a:r>
            <a:endParaRPr lang="en-US" altLang="zh-CN" dirty="0"/>
          </a:p>
          <a:p>
            <a:r>
              <a:rPr lang="en-US" dirty="0"/>
              <a:t>PV Controller：</a:t>
            </a:r>
            <a:r>
              <a:rPr lang="zh-CN" altLang="en-US" dirty="0"/>
              <a:t>负责 </a:t>
            </a:r>
            <a:r>
              <a:rPr lang="en-US" dirty="0"/>
              <a:t>PV/PVC </a:t>
            </a:r>
            <a:r>
              <a:rPr lang="zh-CN" altLang="en-US" dirty="0"/>
              <a:t>的绑定，并根据需求进行数据卷的 </a:t>
            </a:r>
            <a:r>
              <a:rPr lang="en-US" dirty="0"/>
              <a:t>Provision/Delete </a:t>
            </a:r>
            <a:r>
              <a:rPr lang="zh-CN" altLang="en-US" dirty="0"/>
              <a:t>操作</a:t>
            </a:r>
          </a:p>
          <a:p>
            <a:r>
              <a:rPr lang="en-US" dirty="0"/>
              <a:t>AD Controller：</a:t>
            </a:r>
            <a:r>
              <a:rPr lang="zh-CN" altLang="en-US" dirty="0"/>
              <a:t>负责存储设备的 </a:t>
            </a:r>
            <a:r>
              <a:rPr lang="en-US" dirty="0"/>
              <a:t>Attach/Detach </a:t>
            </a:r>
            <a:r>
              <a:rPr lang="zh-CN" altLang="en-US" dirty="0"/>
              <a:t>操作，将设备挂载到目标节点</a:t>
            </a:r>
          </a:p>
          <a:p>
            <a:r>
              <a:rPr lang="en-US" dirty="0"/>
              <a:t>Volume Manager：</a:t>
            </a:r>
            <a:r>
              <a:rPr lang="zh-CN" altLang="en-US" dirty="0"/>
              <a:t>管理卷的 </a:t>
            </a:r>
            <a:r>
              <a:rPr lang="en-US" dirty="0"/>
              <a:t>Mount/Unmount </a:t>
            </a:r>
            <a:r>
              <a:rPr lang="zh-CN" altLang="en-US" dirty="0"/>
              <a:t>操作、卷设备的格式化等操作</a:t>
            </a:r>
          </a:p>
          <a:p>
            <a:r>
              <a:rPr lang="en-US" dirty="0"/>
              <a:t>Volume Plugin：</a:t>
            </a:r>
            <a:r>
              <a:rPr lang="zh-CN" altLang="en-US" dirty="0"/>
              <a:t>扩展各种存储类型的卷管理能力，实现第三方存储的各种操作能力和 </a:t>
            </a:r>
            <a:r>
              <a:rPr lang="en-US" dirty="0"/>
              <a:t>Kubernetes </a:t>
            </a:r>
            <a:r>
              <a:rPr lang="zh-CN" altLang="en-US" dirty="0"/>
              <a:t>存储系统结合</a:t>
            </a:r>
            <a:endParaRPr lang="en-US" dirty="0"/>
          </a:p>
        </p:txBody>
      </p:sp>
      <p:pic>
        <p:nvPicPr>
          <p:cNvPr id="2050" name="Picture 2" descr="存储架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20" y="744279"/>
            <a:ext cx="6408330" cy="37958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CFF1F-69DA-4AC1-B049-71EB225500B0}"/>
              </a:ext>
            </a:extLst>
          </p:cNvPr>
          <p:cNvSpPr>
            <a:spLocks noGrp="1"/>
          </p:cNvSpPr>
          <p:nvPr>
            <p:ph type="title"/>
          </p:nvPr>
        </p:nvSpPr>
        <p:spPr>
          <a:xfrm>
            <a:off x="838200" y="203756"/>
            <a:ext cx="10515600" cy="205030"/>
          </a:xfrm>
        </p:spPr>
        <p:txBody>
          <a:bodyPr>
            <a:noAutofit/>
          </a:bodyPr>
          <a:lstStyle/>
          <a:p>
            <a:r>
              <a:rPr lang="en-US" sz="3200" dirty="0"/>
              <a:t>PV、PVC</a:t>
            </a:r>
            <a:r>
              <a:rPr lang="zh-CN" altLang="en-US" sz="3200" dirty="0"/>
              <a:t>和</a:t>
            </a:r>
            <a:r>
              <a:rPr lang="en-US" sz="3200" dirty="0" err="1"/>
              <a:t>StorageClass</a:t>
            </a:r>
            <a:endParaRPr lang="en-US" sz="3200" dirty="0"/>
          </a:p>
        </p:txBody>
      </p:sp>
      <p:sp>
        <p:nvSpPr>
          <p:cNvPr id="3" name="Content Placeholder 2">
            <a:extLst>
              <a:ext uri="{FF2B5EF4-FFF2-40B4-BE49-F238E27FC236}">
                <a16:creationId xmlns:a16="http://schemas.microsoft.com/office/drawing/2014/main" id="{A5C9C76A-2458-4558-9D53-412D121322EE}"/>
              </a:ext>
            </a:extLst>
          </p:cNvPr>
          <p:cNvSpPr>
            <a:spLocks noGrp="1"/>
          </p:cNvSpPr>
          <p:nvPr>
            <p:ph idx="1"/>
          </p:nvPr>
        </p:nvSpPr>
        <p:spPr>
          <a:xfrm>
            <a:off x="838200" y="774552"/>
            <a:ext cx="6595334" cy="6083448"/>
          </a:xfrm>
        </p:spPr>
        <p:txBody>
          <a:bodyPr>
            <a:normAutofit fontScale="47500" lnSpcReduction="20000"/>
          </a:bodyPr>
          <a:lstStyle/>
          <a:p>
            <a:pPr>
              <a:lnSpc>
                <a:spcPct val="170000"/>
              </a:lnSpc>
            </a:pPr>
            <a:r>
              <a:rPr lang="en-US" altLang="zh-CN" dirty="0"/>
              <a:t>PV</a:t>
            </a:r>
            <a:r>
              <a:rPr lang="zh-CN" altLang="en-US" dirty="0"/>
              <a:t>：</a:t>
            </a:r>
            <a:r>
              <a:rPr lang="en-US" altLang="zh-CN" dirty="0"/>
              <a:t>PV</a:t>
            </a:r>
            <a:r>
              <a:rPr lang="zh-CN" altLang="en-US" dirty="0"/>
              <a:t>描述的是持久化存储卷，主要定义的是一个持久化存储在宿主机上的目录，比如一个</a:t>
            </a:r>
            <a:r>
              <a:rPr lang="en-US" altLang="zh-CN" dirty="0"/>
              <a:t>NFS</a:t>
            </a:r>
            <a:r>
              <a:rPr lang="zh-CN" altLang="en-US" dirty="0"/>
              <a:t>的挂载目录。</a:t>
            </a:r>
          </a:p>
          <a:p>
            <a:pPr>
              <a:lnSpc>
                <a:spcPct val="170000"/>
              </a:lnSpc>
            </a:pPr>
            <a:r>
              <a:rPr lang="en-US" altLang="zh-CN" dirty="0"/>
              <a:t>PVC</a:t>
            </a:r>
            <a:r>
              <a:rPr lang="zh-CN" altLang="en-US" dirty="0"/>
              <a:t>：</a:t>
            </a:r>
            <a:r>
              <a:rPr lang="en-US" altLang="zh-CN" dirty="0"/>
              <a:t>PVC</a:t>
            </a:r>
            <a:r>
              <a:rPr lang="zh-CN" altLang="en-US" dirty="0"/>
              <a:t>描述的是</a:t>
            </a:r>
            <a:r>
              <a:rPr lang="en-US" altLang="zh-CN" dirty="0"/>
              <a:t>Pod</a:t>
            </a:r>
            <a:r>
              <a:rPr lang="zh-CN" altLang="en-US" dirty="0"/>
              <a:t>所希望使用的持久化存储的属性，比如，</a:t>
            </a:r>
            <a:r>
              <a:rPr lang="en-US" altLang="zh-CN" dirty="0"/>
              <a:t>Volume</a:t>
            </a:r>
            <a:r>
              <a:rPr lang="zh-CN" altLang="en-US" dirty="0"/>
              <a:t>存储的大小、可读写权限等等。</a:t>
            </a:r>
          </a:p>
          <a:p>
            <a:pPr>
              <a:lnSpc>
                <a:spcPct val="170000"/>
              </a:lnSpc>
            </a:pPr>
            <a:r>
              <a:rPr lang="en-US" altLang="zh-CN" dirty="0"/>
              <a:t>Kubernetes</a:t>
            </a:r>
            <a:r>
              <a:rPr lang="zh-CN" altLang="en-US" dirty="0"/>
              <a:t>管理员设置好网络存储的类型，提供对应的</a:t>
            </a:r>
            <a:r>
              <a:rPr lang="en-US" altLang="zh-CN" dirty="0"/>
              <a:t>PV</a:t>
            </a:r>
            <a:r>
              <a:rPr lang="zh-CN" altLang="en-US" dirty="0"/>
              <a:t>描述符配置到</a:t>
            </a:r>
            <a:r>
              <a:rPr lang="en-US" altLang="zh-CN" dirty="0"/>
              <a:t>Kubernetes</a:t>
            </a:r>
            <a:r>
              <a:rPr lang="zh-CN" altLang="en-US" dirty="0"/>
              <a:t>，使用者需要存储的时候只需要创建</a:t>
            </a:r>
            <a:r>
              <a:rPr lang="en-US" altLang="zh-CN" dirty="0"/>
              <a:t>PVC</a:t>
            </a:r>
            <a:r>
              <a:rPr lang="zh-CN" altLang="en-US" dirty="0"/>
              <a:t>，然后在</a:t>
            </a:r>
            <a:r>
              <a:rPr lang="en-US" altLang="zh-CN" dirty="0"/>
              <a:t>Pod</a:t>
            </a:r>
            <a:r>
              <a:rPr lang="zh-CN" altLang="en-US" dirty="0"/>
              <a:t>中使用</a:t>
            </a:r>
            <a:r>
              <a:rPr lang="en-US" altLang="zh-CN" dirty="0"/>
              <a:t>Volume</a:t>
            </a:r>
            <a:r>
              <a:rPr lang="zh-CN" altLang="en-US" dirty="0"/>
              <a:t>关联</a:t>
            </a:r>
            <a:r>
              <a:rPr lang="en-US" altLang="zh-CN" dirty="0"/>
              <a:t>PVC</a:t>
            </a:r>
            <a:r>
              <a:rPr lang="zh-CN" altLang="en-US" dirty="0"/>
              <a:t>，即可让</a:t>
            </a:r>
            <a:r>
              <a:rPr lang="en-US" altLang="zh-CN" dirty="0"/>
              <a:t>Pod</a:t>
            </a:r>
            <a:r>
              <a:rPr lang="zh-CN" altLang="en-US" dirty="0"/>
              <a:t>使用到存储资源，它们之间的关系如下图所示。</a:t>
            </a:r>
            <a:endParaRPr lang="en-US" altLang="zh-CN" dirty="0"/>
          </a:p>
          <a:p>
            <a:pPr>
              <a:lnSpc>
                <a:spcPct val="170000"/>
              </a:lnSpc>
            </a:pPr>
            <a:r>
              <a:rPr lang="en-US" altLang="zh-CN" dirty="0"/>
              <a:t>PV</a:t>
            </a:r>
            <a:r>
              <a:rPr lang="zh-CN" altLang="en-US" dirty="0"/>
              <a:t>是集群级别的资源，并不属于某个命名空间，而</a:t>
            </a:r>
            <a:r>
              <a:rPr lang="en-US" altLang="zh-CN" dirty="0"/>
              <a:t>PVC</a:t>
            </a:r>
            <a:r>
              <a:rPr lang="zh-CN" altLang="en-US" dirty="0"/>
              <a:t>是命名空间级别的资源，</a:t>
            </a:r>
            <a:r>
              <a:rPr lang="en-US" altLang="zh-CN" dirty="0"/>
              <a:t>PV</a:t>
            </a:r>
            <a:r>
              <a:rPr lang="zh-CN" altLang="en-US" dirty="0"/>
              <a:t>可以与任何命名空间的</a:t>
            </a:r>
            <a:r>
              <a:rPr lang="en-US" altLang="zh-CN" dirty="0"/>
              <a:t>PVC</a:t>
            </a:r>
            <a:r>
              <a:rPr lang="zh-CN" altLang="en-US" dirty="0"/>
              <a:t>资源绑定。</a:t>
            </a:r>
            <a:endParaRPr lang="en-US" altLang="zh-CN" dirty="0"/>
          </a:p>
          <a:p>
            <a:pPr>
              <a:lnSpc>
                <a:spcPct val="170000"/>
              </a:lnSpc>
            </a:pPr>
            <a:r>
              <a:rPr lang="en-US" altLang="zh-CN" dirty="0" err="1"/>
              <a:t>ubernetes</a:t>
            </a:r>
            <a:r>
              <a:rPr lang="zh-CN" altLang="en-US" dirty="0"/>
              <a:t>解决这个问题的方法是提供动态配置</a:t>
            </a:r>
            <a:r>
              <a:rPr lang="en-US" altLang="zh-CN" dirty="0"/>
              <a:t>PV</a:t>
            </a:r>
            <a:r>
              <a:rPr lang="zh-CN" altLang="en-US" dirty="0"/>
              <a:t>的方法，可以自动创</a:t>
            </a:r>
            <a:r>
              <a:rPr lang="en-US" altLang="zh-CN" dirty="0"/>
              <a:t>PV</a:t>
            </a:r>
            <a:r>
              <a:rPr lang="zh-CN" altLang="en-US" dirty="0"/>
              <a:t>。管理员可以部署</a:t>
            </a:r>
            <a:r>
              <a:rPr lang="en-US" altLang="zh-CN" dirty="0"/>
              <a:t>PV</a:t>
            </a:r>
            <a:r>
              <a:rPr lang="zh-CN" altLang="en-US" dirty="0"/>
              <a:t>配置器（</a:t>
            </a:r>
            <a:r>
              <a:rPr lang="en-US" altLang="zh-CN" dirty="0"/>
              <a:t>provisioner</a:t>
            </a:r>
            <a:r>
              <a:rPr lang="zh-CN" altLang="en-US" dirty="0"/>
              <a:t>），然后定义对应的</a:t>
            </a:r>
            <a:r>
              <a:rPr lang="en-US" altLang="zh-CN" dirty="0" err="1"/>
              <a:t>StorageClass</a:t>
            </a:r>
            <a:r>
              <a:rPr lang="zh-CN" altLang="en-US" dirty="0"/>
              <a:t>，这样开发者在创建</a:t>
            </a:r>
            <a:r>
              <a:rPr lang="en-US" altLang="zh-CN" dirty="0"/>
              <a:t>PVC</a:t>
            </a:r>
            <a:r>
              <a:rPr lang="zh-CN" altLang="en-US" dirty="0"/>
              <a:t>的时候就可以选择需要创建存储的类型，</a:t>
            </a:r>
            <a:r>
              <a:rPr lang="en-US" altLang="zh-CN" dirty="0"/>
              <a:t>PVC</a:t>
            </a:r>
            <a:r>
              <a:rPr lang="zh-CN" altLang="en-US" dirty="0"/>
              <a:t>会把</a:t>
            </a:r>
            <a:r>
              <a:rPr lang="en-US" altLang="zh-CN" dirty="0" err="1"/>
              <a:t>StorageClass</a:t>
            </a:r>
            <a:r>
              <a:rPr lang="zh-CN" altLang="en-US" dirty="0"/>
              <a:t>传递给</a:t>
            </a:r>
            <a:r>
              <a:rPr lang="en-US" altLang="zh-CN" dirty="0"/>
              <a:t>PV provisioner</a:t>
            </a:r>
            <a:r>
              <a:rPr lang="zh-CN" altLang="en-US" dirty="0"/>
              <a:t>，由</a:t>
            </a:r>
            <a:r>
              <a:rPr lang="en-US" altLang="zh-CN" dirty="0"/>
              <a:t>provisioner</a:t>
            </a:r>
            <a:r>
              <a:rPr lang="zh-CN" altLang="en-US" dirty="0"/>
              <a:t>自动创建</a:t>
            </a:r>
            <a:r>
              <a:rPr lang="en-US" altLang="zh-CN" dirty="0"/>
              <a:t>PV</a:t>
            </a:r>
            <a:r>
              <a:rPr lang="zh-CN" altLang="en-US" dirty="0"/>
              <a:t>。</a:t>
            </a:r>
            <a:endParaRPr lang="en-US" altLang="zh-CN" dirty="0"/>
          </a:p>
          <a:p>
            <a:pPr>
              <a:lnSpc>
                <a:spcPct val="170000"/>
              </a:lnSpc>
            </a:pPr>
            <a:r>
              <a:rPr lang="zh-CN" altLang="en-US" dirty="0"/>
              <a:t>在</a:t>
            </a:r>
            <a:r>
              <a:rPr lang="en-US" altLang="zh-CN" dirty="0"/>
              <a:t>POD</a:t>
            </a:r>
            <a:r>
              <a:rPr lang="zh-CN" altLang="en-US" dirty="0"/>
              <a:t>中使用</a:t>
            </a:r>
            <a:r>
              <a:rPr lang="en-US" altLang="zh-CN" dirty="0"/>
              <a:t>PVC: </a:t>
            </a:r>
            <a:r>
              <a:rPr lang="zh-CN" altLang="en-US" dirty="0"/>
              <a:t>有了</a:t>
            </a:r>
            <a:r>
              <a:rPr lang="en-US" altLang="zh-CN" dirty="0"/>
              <a:t>PVC</a:t>
            </a:r>
            <a:r>
              <a:rPr lang="zh-CN" altLang="en-US" dirty="0"/>
              <a:t>后，在</a:t>
            </a:r>
            <a:r>
              <a:rPr lang="en-US" altLang="zh-CN" dirty="0"/>
              <a:t>Pod</a:t>
            </a:r>
            <a:r>
              <a:rPr lang="zh-CN" altLang="en-US" dirty="0"/>
              <a:t>中使用持久化存储就非常方便了，在</a:t>
            </a:r>
            <a:r>
              <a:rPr lang="en-US" altLang="zh-CN" dirty="0"/>
              <a:t>Pod Template</a:t>
            </a:r>
            <a:r>
              <a:rPr lang="zh-CN" altLang="en-US" dirty="0"/>
              <a:t>中的</a:t>
            </a:r>
            <a:r>
              <a:rPr lang="en-US" altLang="zh-CN" dirty="0"/>
              <a:t>Volume</a:t>
            </a:r>
            <a:r>
              <a:rPr lang="zh-CN" altLang="en-US" dirty="0"/>
              <a:t>直接关联</a:t>
            </a:r>
            <a:r>
              <a:rPr lang="en-US" altLang="zh-CN" dirty="0"/>
              <a:t>PVC</a:t>
            </a:r>
            <a:r>
              <a:rPr lang="zh-CN" altLang="en-US" dirty="0"/>
              <a:t>的名称，然后挂载到容器之中即可，如下所示。甚至在</a:t>
            </a:r>
            <a:r>
              <a:rPr lang="en-US" altLang="zh-CN" dirty="0" err="1"/>
              <a:t>StatefulSet</a:t>
            </a:r>
            <a:r>
              <a:rPr lang="zh-CN" altLang="en-US" dirty="0"/>
              <a:t>中还可以直接声明</a:t>
            </a:r>
            <a:r>
              <a:rPr lang="en-US" altLang="zh-CN" dirty="0"/>
              <a:t>PVC</a:t>
            </a:r>
            <a:r>
              <a:rPr lang="zh-CN" altLang="en-US" dirty="0"/>
              <a:t>，详情请参见</a:t>
            </a:r>
            <a:r>
              <a:rPr lang="en-US" altLang="zh-CN" dirty="0" err="1"/>
              <a:t>StatefulSet</a:t>
            </a:r>
            <a:r>
              <a:rPr lang="zh-CN" altLang="en-US" dirty="0"/>
              <a:t>。</a:t>
            </a:r>
            <a:endParaRPr lang="en-US" altLang="zh-CN" dirty="0"/>
          </a:p>
        </p:txBody>
      </p:sp>
      <p:sp>
        <p:nvSpPr>
          <p:cNvPr id="4" name="Slide Number Placeholder 3">
            <a:extLst>
              <a:ext uri="{FF2B5EF4-FFF2-40B4-BE49-F238E27FC236}">
                <a16:creationId xmlns:a16="http://schemas.microsoft.com/office/drawing/2014/main" id="{76AFEFCF-02D2-4BE7-80EA-99A49EEA7BDB}"/>
              </a:ext>
            </a:extLst>
          </p:cNvPr>
          <p:cNvSpPr>
            <a:spLocks noGrp="1"/>
          </p:cNvSpPr>
          <p:nvPr>
            <p:ph type="sldNum" sz="quarter" idx="12"/>
          </p:nvPr>
        </p:nvSpPr>
        <p:spPr/>
        <p:txBody>
          <a:bodyPr/>
          <a:lstStyle/>
          <a:p>
            <a:fld id="{D8DA9DAA-006C-4F4B-980E-E3DF019B24E2}" type="slidenum">
              <a:rPr lang="en-US" smtClean="0"/>
              <a:t>19</a:t>
            </a:fld>
            <a:endParaRPr lang="en-US" dirty="0"/>
          </a:p>
        </p:txBody>
      </p:sp>
      <p:pic>
        <p:nvPicPr>
          <p:cNvPr id="1026" name="Picture 2">
            <a:extLst>
              <a:ext uri="{FF2B5EF4-FFF2-40B4-BE49-F238E27FC236}">
                <a16:creationId xmlns:a16="http://schemas.microsoft.com/office/drawing/2014/main" id="{C673625F-17C2-4028-A3E2-FAA0CBA6D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140" y="136525"/>
            <a:ext cx="4325359" cy="2809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96D724A-FB61-4582-BF17-3531B0E2B0C4}"/>
              </a:ext>
            </a:extLst>
          </p:cNvPr>
          <p:cNvPicPr>
            <a:picLocks noChangeAspect="1"/>
          </p:cNvPicPr>
          <p:nvPr/>
        </p:nvPicPr>
        <p:blipFill>
          <a:blip r:embed="rId4"/>
          <a:stretch>
            <a:fillRect/>
          </a:stretch>
        </p:blipFill>
        <p:spPr>
          <a:xfrm>
            <a:off x="7433534" y="3312166"/>
            <a:ext cx="4475965" cy="3342078"/>
          </a:xfrm>
          <a:prstGeom prst="rect">
            <a:avLst/>
          </a:prstGeom>
        </p:spPr>
      </p:pic>
    </p:spTree>
    <p:extLst>
      <p:ext uri="{BB962C8B-B14F-4D97-AF65-F5344CB8AC3E}">
        <p14:creationId xmlns:p14="http://schemas.microsoft.com/office/powerpoint/2010/main" val="367796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09D4-4924-40D5-B1B2-DBB92377A2AD}"/>
              </a:ext>
            </a:extLst>
          </p:cNvPr>
          <p:cNvSpPr>
            <a:spLocks noGrp="1"/>
          </p:cNvSpPr>
          <p:nvPr>
            <p:ph type="title"/>
          </p:nvPr>
        </p:nvSpPr>
        <p:spPr>
          <a:xfrm>
            <a:off x="592916" y="183195"/>
            <a:ext cx="10972801" cy="580894"/>
          </a:xfrm>
        </p:spPr>
        <p:txBody>
          <a:bodyPr>
            <a:normAutofit fontScale="90000"/>
          </a:bodyPr>
          <a:lstStyle/>
          <a:p>
            <a:r>
              <a:rPr lang="zh-CN" altLang="en-US" dirty="0"/>
              <a:t>要点总结</a:t>
            </a:r>
            <a:endParaRPr lang="en-US" dirty="0"/>
          </a:p>
        </p:txBody>
      </p:sp>
      <p:sp>
        <p:nvSpPr>
          <p:cNvPr id="3" name="Content Placeholder 2">
            <a:extLst>
              <a:ext uri="{FF2B5EF4-FFF2-40B4-BE49-F238E27FC236}">
                <a16:creationId xmlns:a16="http://schemas.microsoft.com/office/drawing/2014/main" id="{22EBE74F-C121-4B8F-82BC-89028EC3B86D}"/>
              </a:ext>
            </a:extLst>
          </p:cNvPr>
          <p:cNvSpPr>
            <a:spLocks noGrp="1"/>
          </p:cNvSpPr>
          <p:nvPr>
            <p:ph idx="1"/>
          </p:nvPr>
        </p:nvSpPr>
        <p:spPr>
          <a:xfrm>
            <a:off x="592915" y="1114816"/>
            <a:ext cx="10972801" cy="5133586"/>
          </a:xfrm>
        </p:spPr>
        <p:txBody>
          <a:bodyPr>
            <a:normAutofit fontScale="92500" lnSpcReduction="20000"/>
          </a:bodyPr>
          <a:lstStyle/>
          <a:p>
            <a:pPr>
              <a:lnSpc>
                <a:spcPct val="100000"/>
              </a:lnSpc>
            </a:pPr>
            <a:r>
              <a:rPr lang="zh-CN" altLang="en-US" dirty="0"/>
              <a:t>计算、存储和网络是</a:t>
            </a:r>
            <a:r>
              <a:rPr lang="en-US" altLang="zh-CN" dirty="0"/>
              <a:t>IT</a:t>
            </a:r>
            <a:r>
              <a:rPr lang="zh-CN" altLang="en-US" dirty="0"/>
              <a:t>的三大基础服务，所以存储市场是足够巨大的；</a:t>
            </a:r>
            <a:endParaRPr lang="en-US" altLang="zh-CN" dirty="0"/>
          </a:p>
          <a:p>
            <a:pPr>
              <a:lnSpc>
                <a:spcPct val="100000"/>
              </a:lnSpc>
            </a:pPr>
            <a:r>
              <a:rPr lang="zh-CN" altLang="en-US" dirty="0"/>
              <a:t>借助开源存储集群软件，拉低了提供存储集群产品和方案的门槛，使得硬件</a:t>
            </a:r>
            <a:r>
              <a:rPr lang="en-US" altLang="zh-CN" dirty="0"/>
              <a:t>ODM</a:t>
            </a:r>
            <a:r>
              <a:rPr lang="zh-CN" altLang="en-US" dirty="0"/>
              <a:t>可以进入这个存储市场。</a:t>
            </a:r>
            <a:r>
              <a:rPr lang="en-US" altLang="zh-CN" dirty="0" err="1"/>
              <a:t>Ceph</a:t>
            </a:r>
            <a:r>
              <a:rPr lang="zh-CN" altLang="en-US" dirty="0"/>
              <a:t>是其中的优秀代表，为许多</a:t>
            </a:r>
            <a:r>
              <a:rPr lang="en-US" altLang="zh-CN" dirty="0"/>
              <a:t>SDS</a:t>
            </a:r>
            <a:r>
              <a:rPr lang="zh-CN" altLang="en-US" dirty="0"/>
              <a:t>产品供应商的技术</a:t>
            </a:r>
            <a:r>
              <a:rPr lang="en-US" altLang="zh-CN" dirty="0"/>
              <a:t>root</a:t>
            </a:r>
            <a:r>
              <a:rPr lang="zh-CN" altLang="en-US" dirty="0"/>
              <a:t>；</a:t>
            </a:r>
            <a:endParaRPr lang="en-US" altLang="zh-CN" dirty="0"/>
          </a:p>
          <a:p>
            <a:pPr>
              <a:lnSpc>
                <a:spcPct val="100000"/>
              </a:lnSpc>
            </a:pPr>
            <a:r>
              <a:rPr lang="zh-CN" altLang="en-US" dirty="0"/>
              <a:t>存储集群软件面向</a:t>
            </a:r>
            <a:r>
              <a:rPr lang="en-US" altLang="zh-CN" dirty="0"/>
              <a:t>SDS</a:t>
            </a:r>
            <a:r>
              <a:rPr lang="zh-CN" altLang="en-US" dirty="0"/>
              <a:t>技术需求，提供高可靠、弹性配置、工作状态</a:t>
            </a:r>
            <a:r>
              <a:rPr lang="en-US" altLang="zh-CN" dirty="0"/>
              <a:t>/</a:t>
            </a:r>
            <a:r>
              <a:rPr lang="zh-CN" altLang="en-US" dirty="0"/>
              <a:t>性能实时监控、故障隔离、快速部署和业务整合等技术特性；</a:t>
            </a:r>
            <a:endParaRPr lang="en-US" altLang="zh-CN" dirty="0"/>
          </a:p>
          <a:p>
            <a:pPr>
              <a:lnSpc>
                <a:spcPct val="100000"/>
              </a:lnSpc>
            </a:pPr>
            <a:r>
              <a:rPr lang="en-US" dirty="0"/>
              <a:t>Intel</a:t>
            </a:r>
            <a:r>
              <a:rPr lang="zh-CN" altLang="en-US" dirty="0"/>
              <a:t>对重要存储集群生态有广泛的贡献。</a:t>
            </a:r>
            <a:endParaRPr lang="en-US" altLang="zh-CN" dirty="0"/>
          </a:p>
          <a:p>
            <a:pPr>
              <a:lnSpc>
                <a:spcPct val="100000"/>
              </a:lnSpc>
            </a:pPr>
            <a:r>
              <a:rPr lang="en-US" dirty="0"/>
              <a:t>Critical Req for both cloud and edge storage</a:t>
            </a:r>
          </a:p>
          <a:p>
            <a:pPr lvl="1">
              <a:lnSpc>
                <a:spcPct val="100000"/>
              </a:lnSpc>
            </a:pPr>
            <a:r>
              <a:rPr lang="en-US" dirty="0"/>
              <a:t>Persistent storage</a:t>
            </a:r>
          </a:p>
          <a:p>
            <a:pPr lvl="1">
              <a:lnSpc>
                <a:spcPct val="100000"/>
              </a:lnSpc>
            </a:pPr>
            <a:r>
              <a:rPr lang="en-US" dirty="0"/>
              <a:t>Disaster recovery</a:t>
            </a:r>
          </a:p>
          <a:p>
            <a:pPr lvl="1">
              <a:lnSpc>
                <a:spcPct val="100000"/>
              </a:lnSpc>
            </a:pPr>
            <a:r>
              <a:rPr lang="en-US" dirty="0"/>
              <a:t>Data security</a:t>
            </a:r>
          </a:p>
          <a:p>
            <a:pPr lvl="1">
              <a:lnSpc>
                <a:spcPct val="100000"/>
              </a:lnSpc>
            </a:pPr>
            <a:r>
              <a:rPr lang="en-US" dirty="0"/>
              <a:t>Cross-cloud data migration</a:t>
            </a:r>
          </a:p>
          <a:p>
            <a:pPr lvl="1">
              <a:lnSpc>
                <a:spcPct val="100000"/>
              </a:lnSpc>
            </a:pPr>
            <a:r>
              <a:rPr lang="en-US" dirty="0"/>
              <a:t>Automation capacity management</a:t>
            </a:r>
          </a:p>
        </p:txBody>
      </p:sp>
    </p:spTree>
    <p:extLst>
      <p:ext uri="{BB962C8B-B14F-4D97-AF65-F5344CB8AC3E}">
        <p14:creationId xmlns:p14="http://schemas.microsoft.com/office/powerpoint/2010/main" val="7618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6939"/>
          </a:xfrm>
        </p:spPr>
        <p:txBody>
          <a:bodyPr>
            <a:noAutofit/>
          </a:bodyPr>
          <a:lstStyle/>
          <a:p>
            <a:r>
              <a:rPr lang="en-US" sz="3200" dirty="0" err="1"/>
              <a:t>Ceph</a:t>
            </a:r>
            <a:r>
              <a:rPr lang="zh-CN" altLang="en-US" sz="3200" dirty="0"/>
              <a:t>安全体系概览</a:t>
            </a:r>
            <a:endParaRPr lang="en-US" sz="3200" dirty="0"/>
          </a:p>
        </p:txBody>
      </p:sp>
      <p:sp>
        <p:nvSpPr>
          <p:cNvPr id="3" name="Content Placeholder 2"/>
          <p:cNvSpPr>
            <a:spLocks noGrp="1"/>
          </p:cNvSpPr>
          <p:nvPr>
            <p:ph idx="1"/>
          </p:nvPr>
        </p:nvSpPr>
        <p:spPr>
          <a:xfrm>
            <a:off x="838200" y="896112"/>
            <a:ext cx="7153656" cy="5852160"/>
          </a:xfrm>
        </p:spPr>
        <p:txBody>
          <a:bodyPr>
            <a:normAutofit fontScale="55000" lnSpcReduction="20000"/>
          </a:bodyPr>
          <a:lstStyle/>
          <a:p>
            <a:pPr marL="0" indent="0">
              <a:lnSpc>
                <a:spcPts val="1800"/>
              </a:lnSpc>
              <a:buNone/>
            </a:pPr>
            <a:r>
              <a:rPr lang="zh-CN" altLang="en-US" dirty="0"/>
              <a:t>默认情况下整个</a:t>
            </a:r>
            <a:r>
              <a:rPr lang="en-US" altLang="zh-CN" dirty="0" err="1"/>
              <a:t>ceph</a:t>
            </a:r>
            <a:r>
              <a:rPr lang="zh-CN" altLang="en-US" dirty="0"/>
              <a:t>内部服务组件之间都是启用了</a:t>
            </a:r>
            <a:r>
              <a:rPr lang="en-US" altLang="zh-CN" dirty="0" err="1"/>
              <a:t>cephx</a:t>
            </a:r>
            <a:r>
              <a:rPr lang="zh-CN" altLang="en-US" dirty="0"/>
              <a:t>认证的，每个服务实例都会有一个</a:t>
            </a:r>
            <a:r>
              <a:rPr lang="en-US" altLang="zh-CN" dirty="0"/>
              <a:t>keyring</a:t>
            </a:r>
            <a:r>
              <a:rPr lang="zh-CN" altLang="en-US" dirty="0"/>
              <a:t>，各个服务之间进行通信会使用</a:t>
            </a:r>
            <a:r>
              <a:rPr lang="en-US" altLang="zh-CN" dirty="0"/>
              <a:t>keyring</a:t>
            </a:r>
            <a:r>
              <a:rPr lang="zh-CN" altLang="en-US" dirty="0"/>
              <a:t>进行消息内容签名，</a:t>
            </a:r>
            <a:endParaRPr lang="en-US" altLang="zh-CN" dirty="0"/>
          </a:p>
          <a:p>
            <a:pPr>
              <a:lnSpc>
                <a:spcPts val="1800"/>
              </a:lnSpc>
            </a:pPr>
            <a:r>
              <a:rPr lang="en-US" dirty="0"/>
              <a:t>"</a:t>
            </a:r>
            <a:r>
              <a:rPr lang="en-US" dirty="0" err="1"/>
              <a:t>auth_client_required</a:t>
            </a:r>
            <a:r>
              <a:rPr lang="en-US" dirty="0"/>
              <a:t>": "</a:t>
            </a:r>
            <a:r>
              <a:rPr lang="en-US" dirty="0" err="1"/>
              <a:t>cephx</a:t>
            </a:r>
            <a:r>
              <a:rPr lang="en-US" dirty="0"/>
              <a:t>",</a:t>
            </a:r>
          </a:p>
          <a:p>
            <a:pPr>
              <a:lnSpc>
                <a:spcPts val="1800"/>
              </a:lnSpc>
            </a:pPr>
            <a:r>
              <a:rPr lang="en-US" dirty="0"/>
              <a:t>"</a:t>
            </a:r>
            <a:r>
              <a:rPr lang="en-US" dirty="0" err="1"/>
              <a:t>auth_cluster_required</a:t>
            </a:r>
            <a:r>
              <a:rPr lang="en-US" dirty="0"/>
              <a:t>": "</a:t>
            </a:r>
            <a:r>
              <a:rPr lang="en-US" dirty="0" err="1"/>
              <a:t>cephx</a:t>
            </a:r>
            <a:r>
              <a:rPr lang="en-US" dirty="0"/>
              <a:t>",</a:t>
            </a:r>
          </a:p>
          <a:p>
            <a:pPr>
              <a:lnSpc>
                <a:spcPts val="1800"/>
              </a:lnSpc>
            </a:pPr>
            <a:r>
              <a:rPr lang="en-US" dirty="0"/>
              <a:t>"</a:t>
            </a:r>
            <a:r>
              <a:rPr lang="en-US" dirty="0" err="1"/>
              <a:t>auth_service_required</a:t>
            </a:r>
            <a:r>
              <a:rPr lang="en-US" dirty="0"/>
              <a:t>": "</a:t>
            </a:r>
            <a:r>
              <a:rPr lang="en-US" dirty="0" err="1"/>
              <a:t>cephx</a:t>
            </a:r>
            <a:r>
              <a:rPr lang="en-US" dirty="0"/>
              <a:t>",</a:t>
            </a:r>
          </a:p>
          <a:p>
            <a:pPr marL="0" indent="0">
              <a:lnSpc>
                <a:spcPts val="1800"/>
              </a:lnSpc>
              <a:buNone/>
            </a:pPr>
            <a:r>
              <a:rPr lang="en-US" altLang="zh-CN" dirty="0"/>
              <a:t>OSD</a:t>
            </a:r>
            <a:r>
              <a:rPr lang="zh-CN" altLang="en-US" dirty="0"/>
              <a:t>数据存储加密</a:t>
            </a:r>
            <a:endParaRPr lang="en-US" altLang="zh-CN" dirty="0"/>
          </a:p>
          <a:p>
            <a:pPr>
              <a:lnSpc>
                <a:spcPts val="1800"/>
              </a:lnSpc>
            </a:pPr>
            <a:r>
              <a:rPr lang="en-US" altLang="zh-CN" dirty="0"/>
              <a:t>LUKS </a:t>
            </a:r>
            <a:r>
              <a:rPr lang="zh-CN" altLang="en-US" dirty="0"/>
              <a:t>（</a:t>
            </a:r>
            <a:r>
              <a:rPr lang="en-US" altLang="zh-CN" dirty="0"/>
              <a:t>Linux Unified Key Setup</a:t>
            </a:r>
            <a:r>
              <a:rPr lang="zh-CN" altLang="en-US" dirty="0"/>
              <a:t>）是 </a:t>
            </a:r>
            <a:r>
              <a:rPr lang="en-US" altLang="zh-CN" dirty="0"/>
              <a:t>Linux </a:t>
            </a:r>
            <a:r>
              <a:rPr lang="zh-CN" altLang="en-US" dirty="0"/>
              <a:t>硬盘加密的标准。 通过提供标准的磁盘格式，它不仅可以促进发行版之间的兼容性，还可以提供对多个用户密码的安全管理。 与现有解决方案相比，</a:t>
            </a:r>
            <a:r>
              <a:rPr lang="en-US" altLang="zh-CN" dirty="0"/>
              <a:t>LUKS </a:t>
            </a:r>
            <a:r>
              <a:rPr lang="zh-CN" altLang="en-US" dirty="0"/>
              <a:t>将所有必要的设置信息存储在分区信息首部中，使用户能够无缝传输或迁移其数据。</a:t>
            </a:r>
            <a:endParaRPr lang="en-US" altLang="zh-CN" dirty="0"/>
          </a:p>
          <a:p>
            <a:pPr>
              <a:lnSpc>
                <a:spcPts val="1800"/>
              </a:lnSpc>
            </a:pPr>
            <a:r>
              <a:rPr lang="en-US" dirty="0"/>
              <a:t>OSD</a:t>
            </a:r>
            <a:r>
              <a:rPr lang="zh-CN" altLang="en-US" dirty="0"/>
              <a:t>在</a:t>
            </a:r>
            <a:r>
              <a:rPr lang="en-US" dirty="0" err="1"/>
              <a:t>filestore</a:t>
            </a:r>
            <a:r>
              <a:rPr lang="zh-CN" altLang="en-US" dirty="0"/>
              <a:t>时代就已经通过</a:t>
            </a:r>
            <a:r>
              <a:rPr lang="en-US" dirty="0"/>
              <a:t>LUKS</a:t>
            </a:r>
            <a:r>
              <a:rPr lang="zh-CN" altLang="en-US" dirty="0"/>
              <a:t>支持磁盘级别的加密，之后</a:t>
            </a:r>
            <a:r>
              <a:rPr lang="en-US" dirty="0" err="1"/>
              <a:t>Bluestore</a:t>
            </a:r>
            <a:r>
              <a:rPr lang="zh-CN" altLang="en-US" dirty="0"/>
              <a:t>使用的</a:t>
            </a:r>
            <a:r>
              <a:rPr lang="en-US" dirty="0"/>
              <a:t>LVM</a:t>
            </a:r>
            <a:r>
              <a:rPr lang="zh-CN" altLang="en-US" dirty="0"/>
              <a:t>仍然沿用</a:t>
            </a:r>
            <a:r>
              <a:rPr lang="en-US" dirty="0"/>
              <a:t>LUKS</a:t>
            </a:r>
            <a:r>
              <a:rPr lang="zh-CN" altLang="en-US" dirty="0"/>
              <a:t>方案，但是有几个需要注意的细节</a:t>
            </a:r>
          </a:p>
          <a:p>
            <a:pPr lvl="1">
              <a:lnSpc>
                <a:spcPts val="1800"/>
              </a:lnSpc>
            </a:pPr>
            <a:r>
              <a:rPr lang="en-US" dirty="0"/>
              <a:t>only LUKS (version 1) is used</a:t>
            </a:r>
          </a:p>
          <a:p>
            <a:pPr lvl="1">
              <a:lnSpc>
                <a:spcPts val="1800"/>
              </a:lnSpc>
            </a:pPr>
            <a:r>
              <a:rPr lang="en-US" dirty="0"/>
              <a:t>Logical Volumes are encrypted, while their underlying PVs (physical volumes) aren’t</a:t>
            </a:r>
          </a:p>
          <a:p>
            <a:pPr lvl="1">
              <a:lnSpc>
                <a:spcPts val="1800"/>
              </a:lnSpc>
            </a:pPr>
            <a:r>
              <a:rPr lang="en-US" dirty="0"/>
              <a:t>Non-LVM devices like partitions are also encrypted with the same OSD key</a:t>
            </a:r>
          </a:p>
          <a:p>
            <a:pPr lvl="1">
              <a:lnSpc>
                <a:spcPts val="1800"/>
              </a:lnSpc>
            </a:pPr>
            <a:r>
              <a:rPr lang="en-US" dirty="0" err="1"/>
              <a:t>ceph</a:t>
            </a:r>
            <a:r>
              <a:rPr lang="en-US" dirty="0"/>
              <a:t>-volume </a:t>
            </a:r>
            <a:r>
              <a:rPr lang="en-US" dirty="0" err="1"/>
              <a:t>lvm</a:t>
            </a:r>
            <a:r>
              <a:rPr lang="en-US" dirty="0"/>
              <a:t> create --</a:t>
            </a:r>
            <a:r>
              <a:rPr lang="en-US" dirty="0" err="1"/>
              <a:t>dmcrypt</a:t>
            </a:r>
            <a:endParaRPr lang="en-US" dirty="0"/>
          </a:p>
        </p:txBody>
      </p:sp>
      <p:pic>
        <p:nvPicPr>
          <p:cNvPr id="5" name="Picture 4"/>
          <p:cNvPicPr>
            <a:picLocks noChangeAspect="1"/>
          </p:cNvPicPr>
          <p:nvPr/>
        </p:nvPicPr>
        <p:blipFill>
          <a:blip r:embed="rId3"/>
          <a:stretch>
            <a:fillRect/>
          </a:stretch>
        </p:blipFill>
        <p:spPr>
          <a:xfrm>
            <a:off x="8311896" y="896112"/>
            <a:ext cx="3648456" cy="261404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F06F-99E2-4321-93FA-4D129080AFA3}"/>
              </a:ext>
            </a:extLst>
          </p:cNvPr>
          <p:cNvSpPr>
            <a:spLocks noGrp="1"/>
          </p:cNvSpPr>
          <p:nvPr>
            <p:ph type="title"/>
          </p:nvPr>
        </p:nvSpPr>
        <p:spPr>
          <a:xfrm>
            <a:off x="838200" y="193002"/>
            <a:ext cx="10515600" cy="484729"/>
          </a:xfrm>
        </p:spPr>
        <p:txBody>
          <a:bodyPr>
            <a:noAutofit/>
          </a:bodyPr>
          <a:lstStyle/>
          <a:p>
            <a:r>
              <a:rPr lang="en-US" sz="3600" dirty="0"/>
              <a:t>Kubernetes </a:t>
            </a:r>
            <a:r>
              <a:rPr lang="zh-CN" altLang="en-US" sz="3600" dirty="0"/>
              <a:t>需要 </a:t>
            </a:r>
            <a:r>
              <a:rPr lang="en-US" sz="3600" dirty="0"/>
              <a:t>PKI </a:t>
            </a:r>
            <a:r>
              <a:rPr lang="zh-CN" altLang="en-US" sz="3600" dirty="0"/>
              <a:t>才能执行以下操作</a:t>
            </a:r>
            <a:endParaRPr lang="en-US" sz="3600" dirty="0"/>
          </a:p>
        </p:txBody>
      </p:sp>
      <p:sp>
        <p:nvSpPr>
          <p:cNvPr id="3" name="Content Placeholder 2">
            <a:extLst>
              <a:ext uri="{FF2B5EF4-FFF2-40B4-BE49-F238E27FC236}">
                <a16:creationId xmlns:a16="http://schemas.microsoft.com/office/drawing/2014/main" id="{3A740044-B740-4BE2-87B2-3087CC45978A}"/>
              </a:ext>
            </a:extLst>
          </p:cNvPr>
          <p:cNvSpPr>
            <a:spLocks noGrp="1"/>
          </p:cNvSpPr>
          <p:nvPr>
            <p:ph idx="1"/>
          </p:nvPr>
        </p:nvSpPr>
        <p:spPr>
          <a:xfrm>
            <a:off x="838200" y="946673"/>
            <a:ext cx="10515600" cy="5774802"/>
          </a:xfrm>
        </p:spPr>
        <p:txBody>
          <a:bodyPr/>
          <a:lstStyle/>
          <a:p>
            <a:r>
              <a:rPr lang="en-US" altLang="zh-CN" dirty="0" err="1"/>
              <a:t>Kubelet</a:t>
            </a:r>
            <a:r>
              <a:rPr lang="en-US" altLang="zh-CN" dirty="0"/>
              <a:t> </a:t>
            </a:r>
            <a:r>
              <a:rPr lang="zh-CN" altLang="en-US" dirty="0"/>
              <a:t>的客户端证书，用于 </a:t>
            </a:r>
            <a:r>
              <a:rPr lang="en-US" altLang="zh-CN" dirty="0"/>
              <a:t>API </a:t>
            </a:r>
            <a:r>
              <a:rPr lang="zh-CN" altLang="en-US" dirty="0"/>
              <a:t>服务器身份验证</a:t>
            </a:r>
          </a:p>
          <a:p>
            <a:r>
              <a:rPr lang="en-US" altLang="zh-CN" dirty="0"/>
              <a:t>API </a:t>
            </a:r>
            <a:r>
              <a:rPr lang="zh-CN" altLang="en-US" dirty="0"/>
              <a:t>服务器端点的证书</a:t>
            </a:r>
          </a:p>
          <a:p>
            <a:r>
              <a:rPr lang="zh-CN" altLang="en-US" dirty="0"/>
              <a:t>集群管理员的客户端证书，用于 </a:t>
            </a:r>
            <a:r>
              <a:rPr lang="en-US" altLang="zh-CN" dirty="0"/>
              <a:t>API </a:t>
            </a:r>
            <a:r>
              <a:rPr lang="zh-CN" altLang="en-US" dirty="0"/>
              <a:t>服务器身份认证</a:t>
            </a:r>
          </a:p>
          <a:p>
            <a:r>
              <a:rPr lang="en-US" altLang="zh-CN" dirty="0"/>
              <a:t>API </a:t>
            </a:r>
            <a:r>
              <a:rPr lang="zh-CN" altLang="en-US" dirty="0"/>
              <a:t>服务器的客户端证书，用于和 </a:t>
            </a:r>
            <a:r>
              <a:rPr lang="en-US" altLang="zh-CN" dirty="0" err="1"/>
              <a:t>Kubelet</a:t>
            </a:r>
            <a:r>
              <a:rPr lang="en-US" altLang="zh-CN" dirty="0"/>
              <a:t> </a:t>
            </a:r>
            <a:r>
              <a:rPr lang="zh-CN" altLang="en-US" dirty="0"/>
              <a:t>的会话</a:t>
            </a:r>
          </a:p>
          <a:p>
            <a:r>
              <a:rPr lang="en-US" altLang="zh-CN" dirty="0"/>
              <a:t>API </a:t>
            </a:r>
            <a:r>
              <a:rPr lang="zh-CN" altLang="en-US" dirty="0"/>
              <a:t>服务器的客户端证书，用于和 </a:t>
            </a:r>
            <a:r>
              <a:rPr lang="en-US" altLang="zh-CN" dirty="0" err="1"/>
              <a:t>etcd</a:t>
            </a:r>
            <a:r>
              <a:rPr lang="en-US" altLang="zh-CN" dirty="0"/>
              <a:t> </a:t>
            </a:r>
            <a:r>
              <a:rPr lang="zh-CN" altLang="en-US" dirty="0"/>
              <a:t>的会话</a:t>
            </a:r>
          </a:p>
          <a:p>
            <a:r>
              <a:rPr lang="zh-CN" altLang="en-US" dirty="0"/>
              <a:t>控制器管理器的客户端证书</a:t>
            </a:r>
            <a:r>
              <a:rPr lang="en-US" altLang="zh-CN" dirty="0"/>
              <a:t>/</a:t>
            </a:r>
            <a:r>
              <a:rPr lang="en-US" altLang="zh-CN" dirty="0" err="1"/>
              <a:t>kubeconfig</a:t>
            </a:r>
            <a:r>
              <a:rPr lang="zh-CN" altLang="en-US" dirty="0"/>
              <a:t>，用于和 </a:t>
            </a:r>
            <a:r>
              <a:rPr lang="en-US" altLang="zh-CN" dirty="0"/>
              <a:t>API </a:t>
            </a:r>
            <a:r>
              <a:rPr lang="zh-CN" altLang="en-US" dirty="0"/>
              <a:t>服务器的会话</a:t>
            </a:r>
          </a:p>
          <a:p>
            <a:r>
              <a:rPr lang="zh-CN" altLang="en-US" dirty="0"/>
              <a:t>调度器的客户端证书</a:t>
            </a:r>
            <a:r>
              <a:rPr lang="en-US" altLang="zh-CN" dirty="0"/>
              <a:t>/</a:t>
            </a:r>
            <a:r>
              <a:rPr lang="en-US" altLang="zh-CN" dirty="0" err="1"/>
              <a:t>kubeconfig</a:t>
            </a:r>
            <a:r>
              <a:rPr lang="zh-CN" altLang="en-US" dirty="0"/>
              <a:t>，用于和 </a:t>
            </a:r>
            <a:r>
              <a:rPr lang="en-US" altLang="zh-CN" dirty="0"/>
              <a:t>API </a:t>
            </a:r>
            <a:r>
              <a:rPr lang="zh-CN" altLang="en-US" dirty="0"/>
              <a:t>服务器的会话</a:t>
            </a:r>
          </a:p>
          <a:p>
            <a:r>
              <a:rPr lang="zh-CN" altLang="en-US" dirty="0"/>
              <a:t>前端代理的客户端及服务端证书</a:t>
            </a:r>
            <a:endParaRPr lang="en-US" altLang="zh-CN" dirty="0"/>
          </a:p>
          <a:p>
            <a:r>
              <a:rPr lang="en-US" altLang="zh-CN" dirty="0" err="1"/>
              <a:t>etcd</a:t>
            </a:r>
            <a:r>
              <a:rPr lang="en-US" altLang="zh-CN" dirty="0"/>
              <a:t> </a:t>
            </a:r>
            <a:r>
              <a:rPr lang="zh-CN" altLang="en-US" dirty="0"/>
              <a:t>还实现了双向 </a:t>
            </a:r>
            <a:r>
              <a:rPr lang="en-US" altLang="zh-CN" dirty="0"/>
              <a:t>TLS </a:t>
            </a:r>
            <a:r>
              <a:rPr lang="zh-CN" altLang="en-US" dirty="0"/>
              <a:t>来对客户端和对其他对等节点进行身份验证</a:t>
            </a:r>
            <a:endParaRPr lang="en-US" dirty="0"/>
          </a:p>
        </p:txBody>
      </p:sp>
      <p:sp>
        <p:nvSpPr>
          <p:cNvPr id="4" name="Slide Number Placeholder 3">
            <a:extLst>
              <a:ext uri="{FF2B5EF4-FFF2-40B4-BE49-F238E27FC236}">
                <a16:creationId xmlns:a16="http://schemas.microsoft.com/office/drawing/2014/main" id="{D28A4F05-8840-47BC-90DB-B5C69BA603F9}"/>
              </a:ext>
            </a:extLst>
          </p:cNvPr>
          <p:cNvSpPr>
            <a:spLocks noGrp="1"/>
          </p:cNvSpPr>
          <p:nvPr>
            <p:ph type="sldNum" sz="quarter" idx="12"/>
          </p:nvPr>
        </p:nvSpPr>
        <p:spPr/>
        <p:txBody>
          <a:bodyPr/>
          <a:lstStyle/>
          <a:p>
            <a:fld id="{D8DA9DAA-006C-4F4B-980E-E3DF019B24E2}" type="slidenum">
              <a:rPr lang="en-US" smtClean="0"/>
              <a:t>21</a:t>
            </a:fld>
            <a:endParaRPr lang="en-US" dirty="0"/>
          </a:p>
        </p:txBody>
      </p:sp>
    </p:spTree>
    <p:extLst>
      <p:ext uri="{BB962C8B-B14F-4D97-AF65-F5344CB8AC3E}">
        <p14:creationId xmlns:p14="http://schemas.microsoft.com/office/powerpoint/2010/main" val="4094607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FB22-65E3-46C1-B029-0E632D9F712B}"/>
              </a:ext>
            </a:extLst>
          </p:cNvPr>
          <p:cNvSpPr>
            <a:spLocks noGrp="1"/>
          </p:cNvSpPr>
          <p:nvPr>
            <p:ph type="title"/>
          </p:nvPr>
        </p:nvSpPr>
        <p:spPr>
          <a:xfrm>
            <a:off x="838200" y="192999"/>
            <a:ext cx="10515600" cy="570790"/>
          </a:xfrm>
        </p:spPr>
        <p:txBody>
          <a:bodyPr>
            <a:normAutofit fontScale="90000"/>
          </a:bodyPr>
          <a:lstStyle/>
          <a:p>
            <a:r>
              <a:rPr lang="en-US"/>
              <a:t>K8S Security</a:t>
            </a:r>
            <a:endParaRPr lang="en-US" dirty="0"/>
          </a:p>
        </p:txBody>
      </p:sp>
      <p:sp>
        <p:nvSpPr>
          <p:cNvPr id="3" name="Content Placeholder 2">
            <a:extLst>
              <a:ext uri="{FF2B5EF4-FFF2-40B4-BE49-F238E27FC236}">
                <a16:creationId xmlns:a16="http://schemas.microsoft.com/office/drawing/2014/main" id="{23C26859-5391-4C7C-949A-5AA5AC9ED4BD}"/>
              </a:ext>
            </a:extLst>
          </p:cNvPr>
          <p:cNvSpPr>
            <a:spLocks noGrp="1"/>
          </p:cNvSpPr>
          <p:nvPr>
            <p:ph idx="1"/>
          </p:nvPr>
        </p:nvSpPr>
        <p:spPr>
          <a:xfrm>
            <a:off x="838200" y="1011219"/>
            <a:ext cx="10515600" cy="5653782"/>
          </a:xfrm>
        </p:spPr>
        <p:txBody>
          <a:bodyPr/>
          <a:lstStyle/>
          <a:p>
            <a:endParaRPr lang="en-US" dirty="0"/>
          </a:p>
        </p:txBody>
      </p:sp>
      <p:sp>
        <p:nvSpPr>
          <p:cNvPr id="4" name="Slide Number Placeholder 3">
            <a:extLst>
              <a:ext uri="{FF2B5EF4-FFF2-40B4-BE49-F238E27FC236}">
                <a16:creationId xmlns:a16="http://schemas.microsoft.com/office/drawing/2014/main" id="{CB9007B1-5D86-40BF-ABA1-A79996679EB3}"/>
              </a:ext>
            </a:extLst>
          </p:cNvPr>
          <p:cNvSpPr>
            <a:spLocks noGrp="1"/>
          </p:cNvSpPr>
          <p:nvPr>
            <p:ph type="sldNum" sz="quarter" idx="12"/>
          </p:nvPr>
        </p:nvSpPr>
        <p:spPr/>
        <p:txBody>
          <a:bodyPr/>
          <a:lstStyle/>
          <a:p>
            <a:fld id="{D8DA9DAA-006C-4F4B-980E-E3DF019B24E2}" type="slidenum">
              <a:rPr lang="en-US" smtClean="0"/>
              <a:t>22</a:t>
            </a:fld>
            <a:endParaRPr lang="en-US" dirty="0"/>
          </a:p>
        </p:txBody>
      </p:sp>
    </p:spTree>
    <p:extLst>
      <p:ext uri="{BB962C8B-B14F-4D97-AF65-F5344CB8AC3E}">
        <p14:creationId xmlns:p14="http://schemas.microsoft.com/office/powerpoint/2010/main" val="233601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5BD8-C825-4AD6-A445-F301F05A38AB}"/>
              </a:ext>
            </a:extLst>
          </p:cNvPr>
          <p:cNvSpPr>
            <a:spLocks noGrp="1"/>
          </p:cNvSpPr>
          <p:nvPr>
            <p:ph type="title"/>
          </p:nvPr>
        </p:nvSpPr>
        <p:spPr>
          <a:xfrm>
            <a:off x="592916" y="192121"/>
            <a:ext cx="10972801" cy="673641"/>
          </a:xfrm>
        </p:spPr>
        <p:txBody>
          <a:bodyPr>
            <a:normAutofit fontScale="90000"/>
          </a:bodyPr>
          <a:lstStyle/>
          <a:p>
            <a:r>
              <a:rPr lang="en-US" dirty="0"/>
              <a:t>Prometheus Web Console</a:t>
            </a:r>
          </a:p>
        </p:txBody>
      </p:sp>
      <p:pic>
        <p:nvPicPr>
          <p:cNvPr id="5" name="Picture 4">
            <a:extLst>
              <a:ext uri="{FF2B5EF4-FFF2-40B4-BE49-F238E27FC236}">
                <a16:creationId xmlns:a16="http://schemas.microsoft.com/office/drawing/2014/main" id="{6C221349-B021-4553-AEA1-6E810EF8BE47}"/>
              </a:ext>
            </a:extLst>
          </p:cNvPr>
          <p:cNvPicPr>
            <a:picLocks noChangeAspect="1"/>
          </p:cNvPicPr>
          <p:nvPr/>
        </p:nvPicPr>
        <p:blipFill>
          <a:blip r:embed="rId2"/>
          <a:stretch>
            <a:fillRect/>
          </a:stretch>
        </p:blipFill>
        <p:spPr>
          <a:xfrm>
            <a:off x="592916" y="1196502"/>
            <a:ext cx="10972801" cy="5406238"/>
          </a:xfrm>
          <a:prstGeom prst="rect">
            <a:avLst/>
          </a:prstGeom>
        </p:spPr>
      </p:pic>
    </p:spTree>
    <p:extLst>
      <p:ext uri="{BB962C8B-B14F-4D97-AF65-F5344CB8AC3E}">
        <p14:creationId xmlns:p14="http://schemas.microsoft.com/office/powerpoint/2010/main" val="400950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479502" y="101950"/>
          <a:ext cx="11418849" cy="6692837"/>
        </p:xfrm>
        <a:graphic>
          <a:graphicData uri="http://schemas.openxmlformats.org/drawingml/2006/table">
            <a:tbl>
              <a:tblPr firstRow="1" bandRow="1">
                <a:tableStyleId>{5C22544A-7EE6-4342-B048-85BDC9FD1C3A}</a:tableStyleId>
              </a:tblPr>
              <a:tblGrid>
                <a:gridCol w="3077514">
                  <a:extLst>
                    <a:ext uri="{9D8B030D-6E8A-4147-A177-3AD203B41FA5}">
                      <a16:colId xmlns:a16="http://schemas.microsoft.com/office/drawing/2014/main" val="20000"/>
                    </a:ext>
                  </a:extLst>
                </a:gridCol>
                <a:gridCol w="2718816">
                  <a:extLst>
                    <a:ext uri="{9D8B030D-6E8A-4147-A177-3AD203B41FA5}">
                      <a16:colId xmlns:a16="http://schemas.microsoft.com/office/drawing/2014/main" val="20001"/>
                    </a:ext>
                  </a:extLst>
                </a:gridCol>
                <a:gridCol w="2718816">
                  <a:extLst>
                    <a:ext uri="{9D8B030D-6E8A-4147-A177-3AD203B41FA5}">
                      <a16:colId xmlns:a16="http://schemas.microsoft.com/office/drawing/2014/main" val="20002"/>
                    </a:ext>
                  </a:extLst>
                </a:gridCol>
                <a:gridCol w="2903703">
                  <a:extLst>
                    <a:ext uri="{9D8B030D-6E8A-4147-A177-3AD203B41FA5}">
                      <a16:colId xmlns:a16="http://schemas.microsoft.com/office/drawing/2014/main" val="20003"/>
                    </a:ext>
                  </a:extLst>
                </a:gridCol>
              </a:tblGrid>
              <a:tr h="302270">
                <a:tc>
                  <a:txBody>
                    <a:bodyPr/>
                    <a:lstStyle/>
                    <a:p>
                      <a:r>
                        <a:rPr lang="en-US" sz="1050" dirty="0"/>
                        <a:t>Cloud Native Storage Volume Plugin</a:t>
                      </a:r>
                    </a:p>
                  </a:txBody>
                  <a:tcPr>
                    <a:lnB w="12700" cap="flat" cmpd="sng" algn="ctr">
                      <a:solidFill>
                        <a:schemeClr val="tx1"/>
                      </a:solidFill>
                      <a:prstDash val="solid"/>
                      <a:round/>
                      <a:headEnd type="none" w="med" len="med"/>
                      <a:tailEnd type="none" w="med" len="med"/>
                    </a:lnB>
                  </a:tcPr>
                </a:tc>
                <a:tc>
                  <a:txBody>
                    <a:bodyPr/>
                    <a:lstStyle/>
                    <a:p>
                      <a:r>
                        <a:rPr lang="en-US" sz="1050" dirty="0" err="1"/>
                        <a:t>ReadWriteOnce</a:t>
                      </a:r>
                      <a:endParaRPr lang="en-US" sz="1050" dirty="0"/>
                    </a:p>
                  </a:txBody>
                  <a:tcPr>
                    <a:lnB w="12700" cap="flat" cmpd="sng" algn="ctr">
                      <a:solidFill>
                        <a:schemeClr val="tx1"/>
                      </a:solidFill>
                      <a:prstDash val="solid"/>
                      <a:round/>
                      <a:headEnd type="none" w="med" len="med"/>
                      <a:tailEnd type="none" w="med" len="med"/>
                    </a:lnB>
                  </a:tcPr>
                </a:tc>
                <a:tc>
                  <a:txBody>
                    <a:bodyPr/>
                    <a:lstStyle/>
                    <a:p>
                      <a:r>
                        <a:rPr lang="en-US" sz="1050" dirty="0" err="1"/>
                        <a:t>ReadOnlyMany</a:t>
                      </a:r>
                      <a:endParaRPr lang="en-US" sz="1050" dirty="0"/>
                    </a:p>
                  </a:txBody>
                  <a:tcPr>
                    <a:lnB w="12700" cap="flat" cmpd="sng" algn="ctr">
                      <a:solidFill>
                        <a:schemeClr val="tx1"/>
                      </a:solidFill>
                      <a:prstDash val="solid"/>
                      <a:round/>
                      <a:headEnd type="none" w="med" len="med"/>
                      <a:tailEnd type="none" w="med" len="med"/>
                    </a:lnB>
                  </a:tcPr>
                </a:tc>
                <a:tc>
                  <a:txBody>
                    <a:bodyPr/>
                    <a:lstStyle/>
                    <a:p>
                      <a:r>
                        <a:rPr lang="en-US" sz="1050" dirty="0" err="1"/>
                        <a:t>ReadWriteMany</a:t>
                      </a:r>
                      <a:endParaRPr lang="en-US" sz="105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7459">
                <a:tc>
                  <a:txBody>
                    <a:bodyPr/>
                    <a:lstStyle/>
                    <a:p>
                      <a:pPr marL="0" algn="l" fontAlgn="t"/>
                      <a:r>
                        <a:rPr lang="en-US" sz="1200" b="0" dirty="0" err="1">
                          <a:solidFill>
                            <a:schemeClr val="tx1"/>
                          </a:solidFill>
                          <a:effectLst/>
                        </a:rPr>
                        <a:t>AWSElasticBlockStore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7459">
                <a:tc>
                  <a:txBody>
                    <a:bodyPr/>
                    <a:lstStyle/>
                    <a:p>
                      <a:pPr marL="0" algn="l" fontAlgn="t"/>
                      <a:r>
                        <a:rPr lang="en-US" sz="1200" b="0" dirty="0" err="1">
                          <a:solidFill>
                            <a:schemeClr val="tx1"/>
                          </a:solidFill>
                          <a:effectLst/>
                        </a:rPr>
                        <a:t>AzureFile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7459">
                <a:tc>
                  <a:txBody>
                    <a:bodyPr/>
                    <a:lstStyle/>
                    <a:p>
                      <a:pPr marL="0" algn="l" fontAlgn="t"/>
                      <a:r>
                        <a:rPr lang="en-US" sz="1200" b="0" dirty="0" err="1">
                          <a:solidFill>
                            <a:schemeClr val="tx1"/>
                          </a:solidFill>
                          <a:effectLst/>
                        </a:rPr>
                        <a:t>AzureDisk</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7459">
                <a:tc>
                  <a:txBody>
                    <a:bodyPr/>
                    <a:lstStyle/>
                    <a:p>
                      <a:pPr marL="0" algn="l" fontAlgn="t"/>
                      <a:r>
                        <a:rPr lang="en-US" sz="1200" b="1" dirty="0" err="1">
                          <a:solidFill>
                            <a:schemeClr val="tx1"/>
                          </a:solidFill>
                          <a:effectLst/>
                        </a:rPr>
                        <a:t>CephFS</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7459">
                <a:tc>
                  <a:txBody>
                    <a:bodyPr/>
                    <a:lstStyle/>
                    <a:p>
                      <a:pPr marL="0" algn="l" fontAlgn="t"/>
                      <a:r>
                        <a:rPr lang="en-US" sz="1200" b="0" dirty="0">
                          <a:solidFill>
                            <a:schemeClr val="tx1"/>
                          </a:solidFill>
                          <a:effectLst/>
                        </a:rPr>
                        <a:t>Cinder</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7459">
                <a:tc>
                  <a:txBody>
                    <a:bodyPr/>
                    <a:lstStyle/>
                    <a:p>
                      <a:pPr marL="0" algn="l" fontAlgn="t"/>
                      <a:r>
                        <a:rPr lang="en-US" sz="1200" b="0" dirty="0">
                          <a:solidFill>
                            <a:schemeClr val="tx1"/>
                          </a:solidFill>
                          <a:effectLst/>
                        </a:rPr>
                        <a:t>FC</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7459">
                <a:tc>
                  <a:txBody>
                    <a:bodyPr/>
                    <a:lstStyle/>
                    <a:p>
                      <a:pPr marL="0" algn="l" fontAlgn="t"/>
                      <a:r>
                        <a:rPr lang="en-US" sz="1200" b="0" dirty="0" err="1">
                          <a:solidFill>
                            <a:schemeClr val="tx1"/>
                          </a:solidFill>
                          <a:effectLst/>
                        </a:rPr>
                        <a:t>FlexVolume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27459">
                <a:tc>
                  <a:txBody>
                    <a:bodyPr/>
                    <a:lstStyle/>
                    <a:p>
                      <a:pPr marL="0" algn="l" fontAlgn="t"/>
                      <a:r>
                        <a:rPr lang="en-US" sz="1200" b="0" dirty="0" err="1">
                          <a:solidFill>
                            <a:schemeClr val="tx1"/>
                          </a:solidFill>
                          <a:effectLst/>
                        </a:rPr>
                        <a:t>Flocker</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27459">
                <a:tc>
                  <a:txBody>
                    <a:bodyPr/>
                    <a:lstStyle/>
                    <a:p>
                      <a:pPr marL="0" algn="l" fontAlgn="t"/>
                      <a:r>
                        <a:rPr lang="en-US" sz="1200" b="0" dirty="0" err="1">
                          <a:solidFill>
                            <a:schemeClr val="tx1"/>
                          </a:solidFill>
                          <a:effectLst/>
                        </a:rPr>
                        <a:t>GCEPersistentDisk</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27459">
                <a:tc>
                  <a:txBody>
                    <a:bodyPr/>
                    <a:lstStyle/>
                    <a:p>
                      <a:pPr marL="0" algn="l" fontAlgn="t"/>
                      <a:r>
                        <a:rPr lang="en-US" sz="1200" b="0" dirty="0" err="1">
                          <a:solidFill>
                            <a:schemeClr val="tx1"/>
                          </a:solidFill>
                          <a:effectLst/>
                        </a:rPr>
                        <a:t>Glusterfs</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27459">
                <a:tc>
                  <a:txBody>
                    <a:bodyPr/>
                    <a:lstStyle/>
                    <a:p>
                      <a:pPr marL="0" algn="l" fontAlgn="t"/>
                      <a:r>
                        <a:rPr lang="en-US" sz="1200" b="0" dirty="0" err="1">
                          <a:solidFill>
                            <a:schemeClr val="tx1"/>
                          </a:solidFill>
                          <a:effectLst/>
                        </a:rPr>
                        <a:t>HostPath</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27459">
                <a:tc>
                  <a:txBody>
                    <a:bodyPr/>
                    <a:lstStyle/>
                    <a:p>
                      <a:pPr marL="0" algn="l" fontAlgn="t"/>
                      <a:r>
                        <a:rPr lang="en-US" sz="1200" b="0" dirty="0">
                          <a:solidFill>
                            <a:schemeClr val="tx1"/>
                          </a:solidFill>
                          <a:effectLst/>
                        </a:rPr>
                        <a:t>iSCSI</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27459">
                <a:tc>
                  <a:txBody>
                    <a:bodyPr/>
                    <a:lstStyle/>
                    <a:p>
                      <a:pPr marL="0" algn="l" fontAlgn="t"/>
                      <a:r>
                        <a:rPr lang="en-US" sz="1200" b="0" dirty="0" err="1">
                          <a:solidFill>
                            <a:schemeClr val="tx1"/>
                          </a:solidFill>
                          <a:effectLst/>
                        </a:rPr>
                        <a:t>PhotonPersistentDisk</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02270">
                <a:tc>
                  <a:txBody>
                    <a:bodyPr/>
                    <a:lstStyle/>
                    <a:p>
                      <a:pPr marL="0" algn="l" fontAlgn="t"/>
                      <a:r>
                        <a:rPr lang="en-US" sz="1200" b="0" dirty="0" err="1">
                          <a:solidFill>
                            <a:schemeClr val="tx1"/>
                          </a:solidFill>
                          <a:effectLst/>
                        </a:rPr>
                        <a:t>Quobyte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02270">
                <a:tc>
                  <a:txBody>
                    <a:bodyPr/>
                    <a:lstStyle/>
                    <a:p>
                      <a:pPr marL="0" algn="l" fontAlgn="t"/>
                      <a:r>
                        <a:rPr lang="en-US" sz="1200" b="0" dirty="0">
                          <a:solidFill>
                            <a:schemeClr val="tx1"/>
                          </a:solidFill>
                          <a:effectLst/>
                        </a:rPr>
                        <a:t>NFS</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302270">
                <a:tc>
                  <a:txBody>
                    <a:bodyPr/>
                    <a:lstStyle/>
                    <a:p>
                      <a:pPr marL="0" algn="l" fontAlgn="t"/>
                      <a:r>
                        <a:rPr lang="en-US" sz="1200" b="1" dirty="0">
                          <a:solidFill>
                            <a:schemeClr val="tx1"/>
                          </a:solidFill>
                          <a:effectLst/>
                        </a:rPr>
                        <a:t>RBD</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a:solidFill>
                            <a:srgbClr val="FF0000"/>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1" dirty="0">
                          <a:solidFill>
                            <a:srgbClr val="FF0000"/>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02270">
                <a:tc>
                  <a:txBody>
                    <a:bodyPr/>
                    <a:lstStyle/>
                    <a:p>
                      <a:pPr marL="0" algn="l" fontAlgn="t"/>
                      <a:r>
                        <a:rPr lang="en-US" sz="1200" b="0" dirty="0" err="1">
                          <a:solidFill>
                            <a:schemeClr val="tx1"/>
                          </a:solidFill>
                          <a:effectLst/>
                        </a:rPr>
                        <a:t>VsphereVolume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-(works when pods are collocated)</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302270">
                <a:tc>
                  <a:txBody>
                    <a:bodyPr/>
                    <a:lstStyle/>
                    <a:p>
                      <a:pPr marL="0" algn="l" fontAlgn="t"/>
                      <a:r>
                        <a:rPr lang="en-US" sz="1200" b="0" dirty="0" err="1">
                          <a:solidFill>
                            <a:schemeClr val="tx1"/>
                          </a:solidFill>
                          <a:effectLst/>
                        </a:rPr>
                        <a:t>PortworxVolume</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302270">
                <a:tc>
                  <a:txBody>
                    <a:bodyPr/>
                    <a:lstStyle/>
                    <a:p>
                      <a:pPr marL="0" algn="l" fontAlgn="t"/>
                      <a:r>
                        <a:rPr lang="en-US" sz="1200" b="0" dirty="0" err="1">
                          <a:solidFill>
                            <a:schemeClr val="tx1"/>
                          </a:solidFill>
                          <a:effectLst/>
                        </a:rPr>
                        <a:t>ScaleIO</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302270">
                <a:tc>
                  <a:txBody>
                    <a:bodyPr/>
                    <a:lstStyle/>
                    <a:p>
                      <a:pPr marL="0" algn="l" fontAlgn="t"/>
                      <a:r>
                        <a:rPr lang="en-US" sz="1200" b="0" dirty="0" err="1">
                          <a:solidFill>
                            <a:schemeClr val="tx1"/>
                          </a:solidFill>
                          <a:effectLst/>
                        </a:rPr>
                        <a:t>StorageOS</a:t>
                      </a:r>
                      <a:endParaRPr lang="en-US" sz="1200" b="0" dirty="0">
                        <a:solidFill>
                          <a:schemeClr val="tx1"/>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a:solidFill>
                            <a:srgbClr val="34495E"/>
                          </a:solidFill>
                          <a:effectLst/>
                        </a:rPr>
                        <a:t>-</a:t>
                      </a:r>
                      <a:endParaRPr lang="en-US" sz="1200" b="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fontAlgn="t"/>
                      <a:r>
                        <a:rPr lang="en-US" sz="1200" b="0" dirty="0">
                          <a:solidFill>
                            <a:srgbClr val="34495E"/>
                          </a:solidFill>
                          <a:effectLst/>
                        </a:rPr>
                        <a:t>-</a:t>
                      </a:r>
                      <a:endParaRPr lang="en-US" sz="1200" b="0" dirty="0">
                        <a:solidFill>
                          <a:srgbClr val="4F4F4F"/>
                        </a:solidFill>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1C7A5-C5D1-4EE8-AA97-4E2E18CDEB31}"/>
              </a:ext>
            </a:extLst>
          </p:cNvPr>
          <p:cNvSpPr>
            <a:spLocks noGrp="1"/>
          </p:cNvSpPr>
          <p:nvPr>
            <p:ph type="title"/>
          </p:nvPr>
        </p:nvSpPr>
        <p:spPr>
          <a:xfrm>
            <a:off x="838200" y="160730"/>
            <a:ext cx="10515600" cy="315912"/>
          </a:xfrm>
        </p:spPr>
        <p:txBody>
          <a:bodyPr>
            <a:normAutofit fontScale="90000"/>
          </a:bodyPr>
          <a:lstStyle/>
          <a:p>
            <a:r>
              <a:rPr lang="en-US" sz="3600" dirty="0"/>
              <a:t>Common </a:t>
            </a:r>
            <a:r>
              <a:rPr lang="en-US" sz="3600" dirty="0" err="1"/>
              <a:t>Ceph</a:t>
            </a:r>
            <a:r>
              <a:rPr lang="en-US" sz="3600" dirty="0"/>
              <a:t> Commands</a:t>
            </a:r>
          </a:p>
        </p:txBody>
      </p:sp>
      <p:sp>
        <p:nvSpPr>
          <p:cNvPr id="3" name="Content Placeholder 2">
            <a:extLst>
              <a:ext uri="{FF2B5EF4-FFF2-40B4-BE49-F238E27FC236}">
                <a16:creationId xmlns:a16="http://schemas.microsoft.com/office/drawing/2014/main" id="{9A77616B-538C-47D6-A69D-BA8E53B2BF65}"/>
              </a:ext>
            </a:extLst>
          </p:cNvPr>
          <p:cNvSpPr>
            <a:spLocks noGrp="1"/>
          </p:cNvSpPr>
          <p:nvPr>
            <p:ph idx="1"/>
          </p:nvPr>
        </p:nvSpPr>
        <p:spPr>
          <a:xfrm>
            <a:off x="838200" y="731520"/>
            <a:ext cx="10515600" cy="5445443"/>
          </a:xfrm>
        </p:spPr>
        <p:txBody>
          <a:bodyPr>
            <a:normAutofit/>
          </a:bodyPr>
          <a:lstStyle/>
          <a:p>
            <a:r>
              <a:rPr lang="en-US" sz="2400" dirty="0"/>
              <a:t>Overall Cluster Status: </a:t>
            </a:r>
            <a:r>
              <a:rPr lang="en-US" sz="2400" dirty="0" err="1"/>
              <a:t>ceph</a:t>
            </a:r>
            <a:r>
              <a:rPr lang="en-US" sz="2400" dirty="0"/>
              <a:t> status</a:t>
            </a:r>
          </a:p>
          <a:p>
            <a:r>
              <a:rPr lang="en-US" sz="2400" dirty="0"/>
              <a:t>Detail Health Status: </a:t>
            </a:r>
            <a:r>
              <a:rPr lang="en-US" sz="2400" dirty="0" err="1"/>
              <a:t>ceph</a:t>
            </a:r>
            <a:r>
              <a:rPr lang="en-US" sz="2400" dirty="0"/>
              <a:t> health detail</a:t>
            </a:r>
          </a:p>
          <a:p>
            <a:r>
              <a:rPr lang="en-US" sz="2400" dirty="0"/>
              <a:t>Status of all OSDs: </a:t>
            </a:r>
            <a:r>
              <a:rPr lang="en-US" sz="2400" dirty="0" err="1"/>
              <a:t>ceph</a:t>
            </a:r>
            <a:r>
              <a:rPr lang="en-US" sz="2400" dirty="0"/>
              <a:t> </a:t>
            </a:r>
            <a:r>
              <a:rPr lang="en-US" sz="2400" dirty="0" err="1"/>
              <a:t>osd</a:t>
            </a:r>
            <a:r>
              <a:rPr lang="en-US" sz="2400" dirty="0"/>
              <a:t> status</a:t>
            </a:r>
          </a:p>
          <a:p>
            <a:r>
              <a:rPr lang="en-US" sz="2400" dirty="0" err="1"/>
              <a:t>Ceph</a:t>
            </a:r>
            <a:r>
              <a:rPr lang="en-US" sz="2400" dirty="0"/>
              <a:t> Pool Details: </a:t>
            </a:r>
            <a:r>
              <a:rPr lang="en-US" sz="2400" dirty="0" err="1"/>
              <a:t>ceph</a:t>
            </a:r>
            <a:r>
              <a:rPr lang="en-US" sz="2400" dirty="0"/>
              <a:t> </a:t>
            </a:r>
            <a:r>
              <a:rPr lang="en-US" sz="2400" dirty="0" err="1"/>
              <a:t>osd</a:t>
            </a:r>
            <a:r>
              <a:rPr lang="en-US" sz="2400" dirty="0"/>
              <a:t> pool ls detail</a:t>
            </a:r>
          </a:p>
          <a:p>
            <a:r>
              <a:rPr lang="en-US" sz="2400" dirty="0"/>
              <a:t>Show Pool and Total Usage: </a:t>
            </a:r>
            <a:r>
              <a:rPr lang="en-US" sz="2400" dirty="0" err="1"/>
              <a:t>rados</a:t>
            </a:r>
            <a:r>
              <a:rPr lang="en-US" sz="2400" dirty="0"/>
              <a:t> </a:t>
            </a:r>
            <a:r>
              <a:rPr lang="en-US" sz="2400" dirty="0" err="1"/>
              <a:t>df</a:t>
            </a:r>
            <a:endParaRPr lang="en-US" sz="2400" dirty="0"/>
          </a:p>
          <a:p>
            <a:r>
              <a:rPr lang="en-US" sz="2400" dirty="0"/>
              <a:t>Physical Group Repair: </a:t>
            </a:r>
            <a:r>
              <a:rPr lang="en-US" sz="2400" dirty="0" err="1"/>
              <a:t>ceph</a:t>
            </a:r>
            <a:r>
              <a:rPr lang="en-US" sz="2400" dirty="0"/>
              <a:t> </a:t>
            </a:r>
            <a:r>
              <a:rPr lang="en-US" sz="2400" dirty="0" err="1"/>
              <a:t>pg</a:t>
            </a:r>
            <a:r>
              <a:rPr lang="en-US" sz="2400" dirty="0"/>
              <a:t> repair </a:t>
            </a:r>
            <a:r>
              <a:rPr lang="en-US" sz="2400" dirty="0" err="1"/>
              <a:t>pg_id</a:t>
            </a:r>
            <a:r>
              <a:rPr lang="en-US" sz="2400" dirty="0"/>
              <a:t>  /* </a:t>
            </a:r>
            <a:r>
              <a:rPr lang="en-US" sz="2400" dirty="0" err="1"/>
              <a:t>pg_id</a:t>
            </a:r>
            <a:r>
              <a:rPr lang="en-US" sz="2400" dirty="0"/>
              <a:t> reported from </a:t>
            </a:r>
            <a:r>
              <a:rPr lang="en-US" sz="2400" dirty="0" err="1"/>
              <a:t>ceph</a:t>
            </a:r>
            <a:r>
              <a:rPr lang="en-US" sz="2400" dirty="0"/>
              <a:t> health detail, ex. </a:t>
            </a:r>
            <a:r>
              <a:rPr lang="en-US" sz="2400" dirty="0" err="1"/>
              <a:t>pg</a:t>
            </a:r>
            <a:r>
              <a:rPr lang="en-US" sz="2400" dirty="0"/>
              <a:t> 0.6 */</a:t>
            </a:r>
          </a:p>
          <a:p>
            <a:r>
              <a:rPr lang="en-US" sz="2400" dirty="0"/>
              <a:t>Changing Replicated Size: </a:t>
            </a:r>
            <a:r>
              <a:rPr lang="en-US" sz="2400" dirty="0" err="1"/>
              <a:t>ceph</a:t>
            </a:r>
            <a:r>
              <a:rPr lang="en-US" sz="2400" dirty="0"/>
              <a:t> </a:t>
            </a:r>
            <a:r>
              <a:rPr lang="en-US" sz="2400" dirty="0" err="1"/>
              <a:t>osd</a:t>
            </a:r>
            <a:r>
              <a:rPr lang="en-US" sz="2400" dirty="0"/>
              <a:t> pool set </a:t>
            </a:r>
            <a:r>
              <a:rPr lang="en-US" sz="2400" dirty="0" err="1"/>
              <a:t>replicapool</a:t>
            </a:r>
            <a:r>
              <a:rPr lang="en-US" sz="2400" dirty="0"/>
              <a:t> size 3 &amp;&amp; </a:t>
            </a:r>
            <a:r>
              <a:rPr lang="en-US" sz="2400" dirty="0" err="1"/>
              <a:t>ceph</a:t>
            </a:r>
            <a:r>
              <a:rPr lang="en-US" sz="2400" dirty="0"/>
              <a:t> </a:t>
            </a:r>
            <a:r>
              <a:rPr lang="en-US" sz="2400" dirty="0" err="1"/>
              <a:t>osd</a:t>
            </a:r>
            <a:r>
              <a:rPr lang="en-US" sz="2400" dirty="0"/>
              <a:t> pool set </a:t>
            </a:r>
            <a:r>
              <a:rPr lang="en-US" sz="2400" dirty="0" err="1"/>
              <a:t>replicapool</a:t>
            </a:r>
            <a:r>
              <a:rPr lang="en-US" sz="2400" dirty="0"/>
              <a:t> </a:t>
            </a:r>
            <a:r>
              <a:rPr lang="en-US" sz="2400" dirty="0" err="1"/>
              <a:t>min_size</a:t>
            </a:r>
            <a:r>
              <a:rPr lang="en-US" sz="2400" dirty="0"/>
              <a:t> 3</a:t>
            </a:r>
          </a:p>
          <a:p>
            <a:r>
              <a:rPr lang="en-US" sz="2400" dirty="0"/>
              <a:t>Changing Physical Groups Number: </a:t>
            </a:r>
            <a:r>
              <a:rPr lang="en-US" sz="2400" dirty="0" err="1"/>
              <a:t>ceph</a:t>
            </a:r>
            <a:r>
              <a:rPr lang="en-US" sz="2400" dirty="0"/>
              <a:t> </a:t>
            </a:r>
            <a:r>
              <a:rPr lang="en-US" sz="2400" dirty="0" err="1"/>
              <a:t>osd</a:t>
            </a:r>
            <a:r>
              <a:rPr lang="en-US" sz="2400" dirty="0"/>
              <a:t> pool set </a:t>
            </a:r>
            <a:r>
              <a:rPr lang="en-US" sz="2400" dirty="0" err="1"/>
              <a:t>replicapool</a:t>
            </a:r>
            <a:r>
              <a:rPr lang="en-US" sz="2400" dirty="0"/>
              <a:t> </a:t>
            </a:r>
            <a:r>
              <a:rPr lang="en-US" sz="2400" dirty="0" err="1"/>
              <a:t>pg_num</a:t>
            </a:r>
            <a:r>
              <a:rPr lang="en-US" sz="2400" dirty="0"/>
              <a:t> 256 &amp;&amp; </a:t>
            </a:r>
            <a:r>
              <a:rPr lang="en-US" sz="2400" dirty="0" err="1"/>
              <a:t>ceph</a:t>
            </a:r>
            <a:r>
              <a:rPr lang="en-US" sz="2400" dirty="0"/>
              <a:t> </a:t>
            </a:r>
            <a:r>
              <a:rPr lang="en-US" sz="2400" dirty="0" err="1"/>
              <a:t>osd</a:t>
            </a:r>
            <a:r>
              <a:rPr lang="en-US" sz="2400" dirty="0"/>
              <a:t> pool set </a:t>
            </a:r>
            <a:r>
              <a:rPr lang="en-US" sz="2400" dirty="0" err="1"/>
              <a:t>replicapool</a:t>
            </a:r>
            <a:r>
              <a:rPr lang="en-US" sz="2400" dirty="0"/>
              <a:t> </a:t>
            </a:r>
            <a:r>
              <a:rPr lang="en-US" sz="2400" dirty="0" err="1"/>
              <a:t>pgp_num</a:t>
            </a:r>
            <a:r>
              <a:rPr lang="en-US" sz="2400" dirty="0"/>
              <a:t> 256	/* </a:t>
            </a:r>
            <a:r>
              <a:rPr lang="en-US" sz="2400" dirty="0" err="1"/>
              <a:t>replicapool</a:t>
            </a:r>
            <a:r>
              <a:rPr lang="en-US" sz="2400" dirty="0"/>
              <a:t> is the example pool name */</a:t>
            </a:r>
          </a:p>
        </p:txBody>
      </p:sp>
      <p:sp>
        <p:nvSpPr>
          <p:cNvPr id="4" name="Slide Number Placeholder 3">
            <a:extLst>
              <a:ext uri="{FF2B5EF4-FFF2-40B4-BE49-F238E27FC236}">
                <a16:creationId xmlns:a16="http://schemas.microsoft.com/office/drawing/2014/main" id="{E17531CE-A1DF-44A7-A86E-3B150C182314}"/>
              </a:ext>
            </a:extLst>
          </p:cNvPr>
          <p:cNvSpPr>
            <a:spLocks noGrp="1"/>
          </p:cNvSpPr>
          <p:nvPr>
            <p:ph type="sldNum" sz="quarter" idx="12"/>
          </p:nvPr>
        </p:nvSpPr>
        <p:spPr/>
        <p:txBody>
          <a:bodyPr/>
          <a:lstStyle/>
          <a:p>
            <a:fld id="{D8DA9DAA-006C-4F4B-980E-E3DF019B24E2}" type="slidenum">
              <a:rPr lang="en-US" smtClean="0"/>
              <a:t>25</a:t>
            </a:fld>
            <a:endParaRPr lang="en-US" dirty="0"/>
          </a:p>
        </p:txBody>
      </p:sp>
    </p:spTree>
    <p:extLst>
      <p:ext uri="{BB962C8B-B14F-4D97-AF65-F5344CB8AC3E}">
        <p14:creationId xmlns:p14="http://schemas.microsoft.com/office/powerpoint/2010/main" val="3497306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5EB0-735F-4A65-9D13-4618BF35FE75}"/>
              </a:ext>
            </a:extLst>
          </p:cNvPr>
          <p:cNvSpPr>
            <a:spLocks noGrp="1"/>
          </p:cNvSpPr>
          <p:nvPr>
            <p:ph type="title"/>
          </p:nvPr>
        </p:nvSpPr>
        <p:spPr>
          <a:xfrm>
            <a:off x="838200" y="365126"/>
            <a:ext cx="10515600" cy="616182"/>
          </a:xfrm>
        </p:spPr>
        <p:txBody>
          <a:bodyPr>
            <a:normAutofit fontScale="90000"/>
          </a:bodyPr>
          <a:lstStyle/>
          <a:p>
            <a:r>
              <a:rPr lang="en-US" dirty="0"/>
              <a:t>SDS</a:t>
            </a:r>
            <a:r>
              <a:rPr lang="zh-CN" altLang="en-US" dirty="0"/>
              <a:t>是什么、为何需要</a:t>
            </a:r>
            <a:endParaRPr lang="en-US" dirty="0"/>
          </a:p>
        </p:txBody>
      </p:sp>
      <p:sp>
        <p:nvSpPr>
          <p:cNvPr id="3" name="Content Placeholder 2">
            <a:extLst>
              <a:ext uri="{FF2B5EF4-FFF2-40B4-BE49-F238E27FC236}">
                <a16:creationId xmlns:a16="http://schemas.microsoft.com/office/drawing/2014/main" id="{06C16067-F14F-4D86-B5C9-B7A26F5C34D7}"/>
              </a:ext>
            </a:extLst>
          </p:cNvPr>
          <p:cNvSpPr>
            <a:spLocks noGrp="1"/>
          </p:cNvSpPr>
          <p:nvPr>
            <p:ph idx="1"/>
          </p:nvPr>
        </p:nvSpPr>
        <p:spPr>
          <a:xfrm>
            <a:off x="838200" y="1326994"/>
            <a:ext cx="10515600" cy="5165879"/>
          </a:xfrm>
        </p:spPr>
        <p:txBody>
          <a:bodyPr>
            <a:normAutofit/>
          </a:bodyPr>
          <a:lstStyle/>
          <a:p>
            <a:r>
              <a:rPr lang="en-US" dirty="0"/>
              <a:t>SDS</a:t>
            </a:r>
            <a:r>
              <a:rPr lang="zh-CN" altLang="en-US" dirty="0"/>
              <a:t>是通过技术手段，将存储硬件和软件进行分离，采用标准化硬件作为载体（如</a:t>
            </a:r>
            <a:r>
              <a:rPr lang="en-US" altLang="zh-CN" dirty="0"/>
              <a:t>X86</a:t>
            </a:r>
            <a:r>
              <a:rPr lang="zh-CN" altLang="en-US" dirty="0"/>
              <a:t>架构），基于软件实现企业级存储功能和服务。</a:t>
            </a:r>
            <a:endParaRPr lang="en-US" altLang="zh-CN" dirty="0"/>
          </a:p>
          <a:p>
            <a:r>
              <a:rPr lang="zh-CN" altLang="en-US" dirty="0"/>
              <a:t>背景</a:t>
            </a:r>
            <a:r>
              <a:rPr lang="en-US" altLang="zh-CN" dirty="0"/>
              <a:t>: </a:t>
            </a:r>
            <a:r>
              <a:rPr lang="zh-CN" altLang="en-US" dirty="0"/>
              <a:t>源于硬件的快速发展，</a:t>
            </a:r>
            <a:r>
              <a:rPr lang="en-US" altLang="zh-CN" dirty="0"/>
              <a:t>CPU</a:t>
            </a:r>
            <a:r>
              <a:rPr lang="zh-CN" altLang="en-US" dirty="0"/>
              <a:t>、网络、</a:t>
            </a:r>
            <a:r>
              <a:rPr lang="en-US" altLang="zh-CN" dirty="0"/>
              <a:t>SSD</a:t>
            </a:r>
            <a:r>
              <a:rPr lang="zh-CN" altLang="en-US" dirty="0"/>
              <a:t>等硬件成熟度、稳定性、性能不断提升，同时云计算对存储扩展性、可靠性、高性能、低成本的迫切需求，从而使得</a:t>
            </a:r>
            <a:r>
              <a:rPr lang="en-US" altLang="zh-CN" dirty="0"/>
              <a:t>SDS</a:t>
            </a:r>
            <a:r>
              <a:rPr lang="zh-CN" altLang="en-US" dirty="0"/>
              <a:t>成为可能，目的就是尽可能减少专有方案。</a:t>
            </a:r>
            <a:endParaRPr lang="en-US" altLang="zh-CN" dirty="0"/>
          </a:p>
          <a:p>
            <a:r>
              <a:rPr lang="zh-CN" altLang="en-US" dirty="0"/>
              <a:t>目前的趋势</a:t>
            </a:r>
            <a:r>
              <a:rPr lang="en-US" altLang="zh-CN" dirty="0"/>
              <a:t>: SDS</a:t>
            </a:r>
            <a:r>
              <a:rPr lang="zh-CN" altLang="en-US" dirty="0"/>
              <a:t>的产品模式分为独立存储和</a:t>
            </a:r>
            <a:r>
              <a:rPr lang="en-US" altLang="zh-CN" dirty="0"/>
              <a:t>HCI</a:t>
            </a:r>
            <a:r>
              <a:rPr lang="zh-CN" altLang="en-US" dirty="0"/>
              <a:t>超融合两种，后者中</a:t>
            </a:r>
            <a:r>
              <a:rPr lang="en-US" altLang="zh-CN" dirty="0"/>
              <a:t>SDS</a:t>
            </a:r>
            <a:r>
              <a:rPr lang="zh-CN" altLang="en-US" dirty="0"/>
              <a:t>决定着</a:t>
            </a:r>
            <a:r>
              <a:rPr lang="en-US" altLang="zh-CN" dirty="0"/>
              <a:t>HCI</a:t>
            </a:r>
            <a:r>
              <a:rPr lang="zh-CN" altLang="en-US" dirty="0"/>
              <a:t>的核心竞争力。</a:t>
            </a:r>
            <a:endParaRPr lang="en-US" dirty="0"/>
          </a:p>
        </p:txBody>
      </p:sp>
    </p:spTree>
    <p:extLst>
      <p:ext uri="{BB962C8B-B14F-4D97-AF65-F5344CB8AC3E}">
        <p14:creationId xmlns:p14="http://schemas.microsoft.com/office/powerpoint/2010/main" val="2470982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2392-408D-4DD3-8999-6A3DF38FC64E}"/>
              </a:ext>
            </a:extLst>
          </p:cNvPr>
          <p:cNvSpPr>
            <a:spLocks noGrp="1"/>
          </p:cNvSpPr>
          <p:nvPr>
            <p:ph type="title"/>
          </p:nvPr>
        </p:nvSpPr>
        <p:spPr>
          <a:xfrm>
            <a:off x="838200" y="365126"/>
            <a:ext cx="10515600" cy="315912"/>
          </a:xfrm>
        </p:spPr>
        <p:txBody>
          <a:bodyPr>
            <a:normAutofit fontScale="90000"/>
          </a:bodyPr>
          <a:lstStyle/>
          <a:p>
            <a:r>
              <a:rPr lang="en-US" dirty="0"/>
              <a:t>SDS</a:t>
            </a:r>
            <a:r>
              <a:rPr lang="zh-CN" altLang="en-US" dirty="0"/>
              <a:t>发展简史</a:t>
            </a:r>
            <a:endParaRPr lang="en-US" dirty="0"/>
          </a:p>
        </p:txBody>
      </p:sp>
      <p:graphicFrame>
        <p:nvGraphicFramePr>
          <p:cNvPr id="6" name="Table 6">
            <a:extLst>
              <a:ext uri="{FF2B5EF4-FFF2-40B4-BE49-F238E27FC236}">
                <a16:creationId xmlns:a16="http://schemas.microsoft.com/office/drawing/2014/main" id="{E0281CE0-937F-464F-A017-CEA19F55CD13}"/>
              </a:ext>
            </a:extLst>
          </p:cNvPr>
          <p:cNvGraphicFramePr>
            <a:graphicFrameLocks noGrp="1"/>
          </p:cNvGraphicFramePr>
          <p:nvPr/>
        </p:nvGraphicFramePr>
        <p:xfrm>
          <a:off x="838200" y="1020748"/>
          <a:ext cx="11071302" cy="5675397"/>
        </p:xfrm>
        <a:graphic>
          <a:graphicData uri="http://schemas.openxmlformats.org/drawingml/2006/table">
            <a:tbl>
              <a:tblPr firstRow="1" bandRow="1">
                <a:tableStyleId>{5C22544A-7EE6-4342-B048-85BDC9FD1C3A}</a:tableStyleId>
              </a:tblPr>
              <a:tblGrid>
                <a:gridCol w="845634">
                  <a:extLst>
                    <a:ext uri="{9D8B030D-6E8A-4147-A177-3AD203B41FA5}">
                      <a16:colId xmlns:a16="http://schemas.microsoft.com/office/drawing/2014/main" val="124107105"/>
                    </a:ext>
                  </a:extLst>
                </a:gridCol>
                <a:gridCol w="4219452">
                  <a:extLst>
                    <a:ext uri="{9D8B030D-6E8A-4147-A177-3AD203B41FA5}">
                      <a16:colId xmlns:a16="http://schemas.microsoft.com/office/drawing/2014/main" val="3274837235"/>
                    </a:ext>
                  </a:extLst>
                </a:gridCol>
                <a:gridCol w="6006216">
                  <a:extLst>
                    <a:ext uri="{9D8B030D-6E8A-4147-A177-3AD203B41FA5}">
                      <a16:colId xmlns:a16="http://schemas.microsoft.com/office/drawing/2014/main" val="1548738784"/>
                    </a:ext>
                  </a:extLst>
                </a:gridCol>
              </a:tblGrid>
              <a:tr h="301741">
                <a:tc>
                  <a:txBody>
                    <a:bodyPr/>
                    <a:lstStyle/>
                    <a:p>
                      <a:r>
                        <a:rPr lang="zh-CN" altLang="en-US" sz="1400" dirty="0"/>
                        <a:t>年代</a:t>
                      </a:r>
                      <a:endParaRPr lang="en-US" sz="1400" dirty="0"/>
                    </a:p>
                  </a:txBody>
                  <a:tcPr/>
                </a:tc>
                <a:tc>
                  <a:txBody>
                    <a:bodyPr/>
                    <a:lstStyle/>
                    <a:p>
                      <a:r>
                        <a:rPr lang="zh-CN" altLang="en-US" sz="1400" dirty="0"/>
                        <a:t>代表方案和趋势</a:t>
                      </a:r>
                      <a:endParaRPr lang="en-US" sz="1400" dirty="0"/>
                    </a:p>
                  </a:txBody>
                  <a:tcPr/>
                </a:tc>
                <a:tc>
                  <a:txBody>
                    <a:bodyPr/>
                    <a:lstStyle/>
                    <a:p>
                      <a:r>
                        <a:rPr lang="zh-CN" altLang="en-US" sz="1400" dirty="0"/>
                        <a:t>技术特点</a:t>
                      </a:r>
                      <a:endParaRPr lang="en-US" sz="1400" dirty="0"/>
                    </a:p>
                  </a:txBody>
                  <a:tcPr/>
                </a:tc>
                <a:extLst>
                  <a:ext uri="{0D108BD9-81ED-4DB2-BD59-A6C34878D82A}">
                    <a16:rowId xmlns:a16="http://schemas.microsoft.com/office/drawing/2014/main" val="1487561511"/>
                  </a:ext>
                </a:extLst>
              </a:tr>
              <a:tr h="754354">
                <a:tc>
                  <a:txBody>
                    <a:bodyPr/>
                    <a:lstStyle/>
                    <a:p>
                      <a:r>
                        <a:rPr lang="en-US" sz="1400" dirty="0"/>
                        <a:t>2003</a:t>
                      </a:r>
                    </a:p>
                  </a:txBody>
                  <a:tcPr/>
                </a:tc>
                <a:tc>
                  <a:txBody>
                    <a:bodyPr/>
                    <a:lstStyle/>
                    <a:p>
                      <a:r>
                        <a:rPr lang="en-US" sz="1400" dirty="0" err="1"/>
                        <a:t>Lustre</a:t>
                      </a:r>
                      <a:r>
                        <a:rPr lang="en-US" sz="1400" dirty="0"/>
                        <a:t> 1.0</a:t>
                      </a:r>
                      <a:r>
                        <a:rPr lang="zh-CN" altLang="en-US" sz="1400" dirty="0"/>
                        <a:t>发布，一款面向</a:t>
                      </a:r>
                      <a:r>
                        <a:rPr lang="en-US" sz="1400" dirty="0"/>
                        <a:t>HPC</a:t>
                      </a:r>
                      <a:r>
                        <a:rPr lang="zh-CN" altLang="en-US" sz="1400" dirty="0"/>
                        <a:t>的开源高性能集群并行文件系统。</a:t>
                      </a:r>
                      <a:endParaRPr lang="en-US" sz="1400" dirty="0"/>
                    </a:p>
                  </a:txBody>
                  <a:tcPr/>
                </a:tc>
                <a:tc>
                  <a:txBody>
                    <a:bodyPr/>
                    <a:lstStyle/>
                    <a:p>
                      <a:r>
                        <a:rPr lang="zh-CN" altLang="en-US" sz="1400" dirty="0"/>
                        <a:t>优点</a:t>
                      </a:r>
                      <a:r>
                        <a:rPr lang="en-US" altLang="zh-CN" sz="1400" dirty="0"/>
                        <a:t>: </a:t>
                      </a:r>
                      <a:r>
                        <a:rPr lang="zh-CN" altLang="en-US" sz="1400" dirty="0"/>
                        <a:t>可扩展的高性能，尤其</a:t>
                      </a:r>
                      <a:r>
                        <a:rPr lang="en-US" altLang="zh-CN" sz="1400" dirty="0"/>
                        <a:t>TB</a:t>
                      </a:r>
                      <a:r>
                        <a:rPr lang="zh-CN" altLang="en-US" sz="1400" dirty="0"/>
                        <a:t>级超高带宽，以及</a:t>
                      </a:r>
                      <a:r>
                        <a:rPr lang="en-US" altLang="zh-CN" sz="1400" dirty="0"/>
                        <a:t>MPI</a:t>
                      </a:r>
                      <a:r>
                        <a:rPr lang="zh-CN" altLang="en-US" sz="1400" dirty="0"/>
                        <a:t>并行支持。</a:t>
                      </a:r>
                      <a:endParaRPr lang="en-US" altLang="zh-CN" sz="1400" dirty="0"/>
                    </a:p>
                    <a:p>
                      <a:r>
                        <a:rPr lang="zh-CN" altLang="en-US" sz="1400" dirty="0"/>
                        <a:t>缺点</a:t>
                      </a:r>
                      <a:r>
                        <a:rPr lang="en-US" altLang="zh-CN" sz="1400" dirty="0"/>
                        <a:t>: </a:t>
                      </a:r>
                      <a:r>
                        <a:rPr lang="zh-CN" altLang="en-US" sz="1400" dirty="0"/>
                        <a:t>统复杂性极高，数据可靠性过度依赖硬件。</a:t>
                      </a:r>
                      <a:endParaRPr lang="en-US" sz="1400" dirty="0"/>
                    </a:p>
                  </a:txBody>
                  <a:tcPr/>
                </a:tc>
                <a:extLst>
                  <a:ext uri="{0D108BD9-81ED-4DB2-BD59-A6C34878D82A}">
                    <a16:rowId xmlns:a16="http://schemas.microsoft.com/office/drawing/2014/main" val="1039019524"/>
                  </a:ext>
                </a:extLst>
              </a:tr>
              <a:tr h="821416">
                <a:tc>
                  <a:txBody>
                    <a:bodyPr/>
                    <a:lstStyle/>
                    <a:p>
                      <a:r>
                        <a:rPr lang="en-US" sz="1400" dirty="0"/>
                        <a:t>2006</a:t>
                      </a:r>
                    </a:p>
                  </a:txBody>
                  <a:tcPr/>
                </a:tc>
                <a:tc>
                  <a:txBody>
                    <a:bodyPr/>
                    <a:lstStyle/>
                    <a:p>
                      <a:r>
                        <a:rPr lang="en-US" sz="1400" dirty="0" err="1"/>
                        <a:t>Gluster</a:t>
                      </a:r>
                      <a:r>
                        <a:rPr lang="zh-CN" altLang="en-US" sz="1400" dirty="0"/>
                        <a:t>诞生，最初目标是代替</a:t>
                      </a:r>
                      <a:r>
                        <a:rPr lang="en-US" sz="1400" dirty="0" err="1"/>
                        <a:t>Lustre</a:t>
                      </a:r>
                      <a:r>
                        <a:rPr lang="zh-CN" altLang="en-US" sz="1400" dirty="0"/>
                        <a:t>和</a:t>
                      </a:r>
                      <a:r>
                        <a:rPr lang="en-US" sz="1400" dirty="0"/>
                        <a:t>GPFS</a:t>
                      </a:r>
                      <a:r>
                        <a:rPr lang="zh-CN" altLang="en-US" sz="1400" dirty="0"/>
                        <a:t>分布式文件系统。</a:t>
                      </a:r>
                      <a:endParaRPr lang="en-US" sz="1400" dirty="0"/>
                    </a:p>
                  </a:txBody>
                  <a:tcPr/>
                </a:tc>
                <a:tc>
                  <a:txBody>
                    <a:bodyPr/>
                    <a:lstStyle/>
                    <a:p>
                      <a:r>
                        <a:rPr lang="zh-CN" altLang="en-US" sz="1400" dirty="0"/>
                        <a:t>优点</a:t>
                      </a:r>
                      <a:r>
                        <a:rPr lang="en-US" altLang="zh-CN" sz="1400" dirty="0"/>
                        <a:t>: </a:t>
                      </a:r>
                      <a:r>
                        <a:rPr lang="zh-CN" altLang="en-US" sz="1400" dirty="0"/>
                        <a:t>简单可靠，独特去中心架构下的高弹性扩展能力，更低硬件要求，适合大文件带宽型应用场景。</a:t>
                      </a:r>
                      <a:endParaRPr lang="en-US" altLang="zh-CN" sz="1400" dirty="0"/>
                    </a:p>
                    <a:p>
                      <a:r>
                        <a:rPr lang="zh-CN" altLang="en-US" sz="1400" dirty="0"/>
                        <a:t>缺点</a:t>
                      </a:r>
                      <a:r>
                        <a:rPr lang="en-US" altLang="zh-CN" sz="1400" dirty="0"/>
                        <a:t>: </a:t>
                      </a:r>
                      <a:r>
                        <a:rPr lang="zh-CN" altLang="en-US" sz="1400" dirty="0"/>
                        <a:t>海量文件下的元数据检索能力，小</a:t>
                      </a:r>
                      <a:r>
                        <a:rPr lang="en-US" altLang="zh-CN" sz="1400" dirty="0"/>
                        <a:t>I/O</a:t>
                      </a:r>
                      <a:r>
                        <a:rPr lang="zh-CN" altLang="en-US" sz="1400" dirty="0"/>
                        <a:t>能力不太够。</a:t>
                      </a:r>
                      <a:endParaRPr lang="en-US" sz="1400" dirty="0"/>
                    </a:p>
                  </a:txBody>
                  <a:tcPr/>
                </a:tc>
                <a:extLst>
                  <a:ext uri="{0D108BD9-81ED-4DB2-BD59-A6C34878D82A}">
                    <a16:rowId xmlns:a16="http://schemas.microsoft.com/office/drawing/2014/main" val="2333986767"/>
                  </a:ext>
                </a:extLst>
              </a:tr>
              <a:tr h="980660">
                <a:tc>
                  <a:txBody>
                    <a:bodyPr/>
                    <a:lstStyle/>
                    <a:p>
                      <a:r>
                        <a:rPr lang="en-US" sz="1400" dirty="0"/>
                        <a:t>2010</a:t>
                      </a:r>
                    </a:p>
                  </a:txBody>
                  <a:tcPr/>
                </a:tc>
                <a:tc>
                  <a:txBody>
                    <a:bodyPr/>
                    <a:lstStyle/>
                    <a:p>
                      <a:r>
                        <a:rPr lang="en-US" altLang="zh-CN" sz="1400" dirty="0"/>
                        <a:t>Sheepdog</a:t>
                      </a:r>
                      <a:r>
                        <a:rPr lang="zh-CN" altLang="en-US" sz="1400" dirty="0"/>
                        <a:t>发布，一款极简风格的开源分布式块存储系统。</a:t>
                      </a:r>
                      <a:endParaRPr lang="en-US" sz="1400" dirty="0"/>
                    </a:p>
                  </a:txBody>
                  <a:tcPr/>
                </a:tc>
                <a:tc>
                  <a:txBody>
                    <a:bodyPr/>
                    <a:lstStyle/>
                    <a:p>
                      <a:r>
                        <a:rPr lang="zh-CN" altLang="en-US" sz="1400" dirty="0"/>
                        <a:t>优点</a:t>
                      </a:r>
                      <a:r>
                        <a:rPr lang="en-US" altLang="zh-CN" sz="1400" dirty="0"/>
                        <a:t>: </a:t>
                      </a:r>
                      <a:r>
                        <a:rPr lang="zh-CN" altLang="en-US" sz="1400" dirty="0"/>
                        <a:t>简单易用，无中心架构扩展能力强，专注做好块存储功能。</a:t>
                      </a:r>
                      <a:endParaRPr lang="en-US" altLang="zh-CN" sz="1400" dirty="0"/>
                    </a:p>
                    <a:p>
                      <a:r>
                        <a:rPr lang="zh-CN" altLang="en-US" sz="1400" dirty="0"/>
                        <a:t>缺点</a:t>
                      </a:r>
                      <a:r>
                        <a:rPr lang="en-US" altLang="zh-CN" sz="1400" dirty="0"/>
                        <a:t>: </a:t>
                      </a:r>
                      <a:r>
                        <a:rPr lang="zh-CN" altLang="en-US" sz="1400" dirty="0"/>
                        <a:t>高级存储特性不足，背后无公司运营，系统稳定成熟度不够。</a:t>
                      </a:r>
                      <a:endParaRPr lang="en-US" sz="1400" dirty="0"/>
                    </a:p>
                  </a:txBody>
                  <a:tcPr/>
                </a:tc>
                <a:extLst>
                  <a:ext uri="{0D108BD9-81ED-4DB2-BD59-A6C34878D82A}">
                    <a16:rowId xmlns:a16="http://schemas.microsoft.com/office/drawing/2014/main" val="1651778366"/>
                  </a:ext>
                </a:extLst>
              </a:tr>
              <a:tr h="528047">
                <a:tc>
                  <a:txBody>
                    <a:bodyPr/>
                    <a:lstStyle/>
                    <a:p>
                      <a:r>
                        <a:rPr lang="en-US" sz="1400" dirty="0"/>
                        <a:t>2011</a:t>
                      </a:r>
                    </a:p>
                  </a:txBody>
                  <a:tcPr/>
                </a:tc>
                <a:tc>
                  <a:txBody>
                    <a:bodyPr/>
                    <a:lstStyle/>
                    <a:p>
                      <a:r>
                        <a:rPr lang="en-US" sz="1400" dirty="0"/>
                        <a:t>Sage Weil</a:t>
                      </a:r>
                      <a:r>
                        <a:rPr lang="zh-CN" altLang="en-US" sz="1400" dirty="0"/>
                        <a:t>创立了</a:t>
                      </a:r>
                      <a:r>
                        <a:rPr lang="en-US" sz="1400" dirty="0" err="1"/>
                        <a:t>Inktank</a:t>
                      </a:r>
                      <a:r>
                        <a:rPr lang="zh-CN" altLang="en-US" sz="1400" dirty="0"/>
                        <a:t>公司主导</a:t>
                      </a:r>
                      <a:r>
                        <a:rPr lang="en-US" sz="1400" dirty="0" err="1"/>
                        <a:t>Ceph</a:t>
                      </a:r>
                      <a:r>
                        <a:rPr lang="zh-CN" altLang="en-US" sz="1400" dirty="0"/>
                        <a:t>的开发和社区维护。</a:t>
                      </a:r>
                      <a:endParaRPr lang="en-US" sz="1400" dirty="0"/>
                    </a:p>
                  </a:txBody>
                  <a:tcPr/>
                </a:tc>
                <a:tc>
                  <a:txBody>
                    <a:bodyPr/>
                    <a:lstStyle/>
                    <a:p>
                      <a:endParaRPr lang="en-US" sz="1400" dirty="0"/>
                    </a:p>
                  </a:txBody>
                  <a:tcPr/>
                </a:tc>
                <a:extLst>
                  <a:ext uri="{0D108BD9-81ED-4DB2-BD59-A6C34878D82A}">
                    <a16:rowId xmlns:a16="http://schemas.microsoft.com/office/drawing/2014/main" val="54776198"/>
                  </a:ext>
                </a:extLst>
              </a:tr>
              <a:tr h="1010973">
                <a:tc>
                  <a:txBody>
                    <a:bodyPr/>
                    <a:lstStyle/>
                    <a:p>
                      <a:r>
                        <a:rPr lang="en-US" sz="1400" dirty="0"/>
                        <a:t>2014</a:t>
                      </a:r>
                    </a:p>
                  </a:txBody>
                  <a:tcPr/>
                </a:tc>
                <a:tc>
                  <a:txBody>
                    <a:bodyPr/>
                    <a:lstStyle/>
                    <a:p>
                      <a:r>
                        <a:rPr lang="en-US" sz="1400" dirty="0"/>
                        <a:t>VSAN, </a:t>
                      </a:r>
                      <a:r>
                        <a:rPr lang="en-US" sz="1400" dirty="0" err="1"/>
                        <a:t>B</a:t>
                      </a:r>
                      <a:r>
                        <a:rPr lang="en-US" altLang="zh-CN" sz="1400" dirty="0" err="1"/>
                        <a:t>eeGFS</a:t>
                      </a:r>
                      <a:r>
                        <a:rPr lang="en-US" altLang="zh-CN" sz="1400" dirty="0"/>
                        <a:t>, </a:t>
                      </a:r>
                      <a:r>
                        <a:rPr lang="en-US" altLang="zh-CN" sz="1400" dirty="0" err="1"/>
                        <a:t>MinIO</a:t>
                      </a:r>
                      <a:r>
                        <a:rPr lang="zh-CN" altLang="en-US" sz="1400" dirty="0"/>
                        <a:t>发布</a:t>
                      </a:r>
                      <a:endParaRPr lang="en-US" sz="1400" dirty="0"/>
                    </a:p>
                  </a:txBody>
                  <a:tcPr/>
                </a:tc>
                <a:tc>
                  <a:txBody>
                    <a:bodyPr/>
                    <a:lstStyle/>
                    <a:p>
                      <a:r>
                        <a:rPr lang="en-US" altLang="zh-CN" sz="1400" dirty="0" err="1"/>
                        <a:t>BeeGFS</a:t>
                      </a:r>
                      <a:r>
                        <a:rPr lang="en-US" altLang="zh-CN" sz="1400" dirty="0"/>
                        <a:t>: </a:t>
                      </a:r>
                      <a:r>
                        <a:rPr lang="en-US" altLang="zh-CN" sz="1400" dirty="0" err="1"/>
                        <a:t>Lustre</a:t>
                      </a:r>
                      <a:r>
                        <a:rPr lang="zh-CN" altLang="en-US" sz="1400" dirty="0"/>
                        <a:t>挑战者，</a:t>
                      </a:r>
                      <a:r>
                        <a:rPr lang="en-US" altLang="zh-CN" sz="1400" dirty="0"/>
                        <a:t>HPC</a:t>
                      </a:r>
                      <a:r>
                        <a:rPr lang="zh-CN" altLang="en-US" sz="1400" dirty="0"/>
                        <a:t>领域存储新秀。</a:t>
                      </a:r>
                      <a:endParaRPr lang="en-US" altLang="zh-CN" sz="1400" dirty="0"/>
                    </a:p>
                    <a:p>
                      <a:r>
                        <a:rPr lang="en-US" sz="1400" dirty="0" err="1"/>
                        <a:t>MinIO</a:t>
                      </a:r>
                      <a:r>
                        <a:rPr lang="en-US" sz="1400" dirty="0"/>
                        <a:t>: </a:t>
                      </a:r>
                      <a:r>
                        <a:rPr lang="zh-CN" altLang="en-US" sz="1400" dirty="0"/>
                        <a:t>轻量可靠，专注做好对象存储，独特扩展模式获得更高扩展性和易维护性。主要应用场景为人工智能、大数据分析、云原生应用、数据备份容灾等。</a:t>
                      </a:r>
                      <a:endParaRPr lang="en-US" sz="1400" dirty="0"/>
                    </a:p>
                  </a:txBody>
                  <a:tcPr/>
                </a:tc>
                <a:extLst>
                  <a:ext uri="{0D108BD9-81ED-4DB2-BD59-A6C34878D82A}">
                    <a16:rowId xmlns:a16="http://schemas.microsoft.com/office/drawing/2014/main" val="1406930728"/>
                  </a:ext>
                </a:extLst>
              </a:tr>
              <a:tr h="301741">
                <a:tc>
                  <a:txBody>
                    <a:bodyPr/>
                    <a:lstStyle/>
                    <a:p>
                      <a:r>
                        <a:rPr lang="en-US" sz="1400" dirty="0"/>
                        <a:t>2015</a:t>
                      </a:r>
                    </a:p>
                  </a:txBody>
                  <a:tcPr/>
                </a:tc>
                <a:tc>
                  <a:txBody>
                    <a:bodyPr/>
                    <a:lstStyle/>
                    <a:p>
                      <a:r>
                        <a:rPr lang="zh-CN" altLang="en-US" sz="1400" dirty="0"/>
                        <a:t>中国涌现一批基于开源存储初创公司。</a:t>
                      </a:r>
                      <a:endParaRPr lang="en-US" sz="1400" dirty="0"/>
                    </a:p>
                  </a:txBody>
                  <a:tcPr/>
                </a:tc>
                <a:tc>
                  <a:txBody>
                    <a:bodyPr/>
                    <a:lstStyle/>
                    <a:p>
                      <a:endParaRPr lang="en-US" sz="1400" dirty="0"/>
                    </a:p>
                  </a:txBody>
                  <a:tcPr/>
                </a:tc>
                <a:extLst>
                  <a:ext uri="{0D108BD9-81ED-4DB2-BD59-A6C34878D82A}">
                    <a16:rowId xmlns:a16="http://schemas.microsoft.com/office/drawing/2014/main" val="666419225"/>
                  </a:ext>
                </a:extLst>
              </a:tr>
              <a:tr h="528047">
                <a:tc>
                  <a:txBody>
                    <a:bodyPr/>
                    <a:lstStyle/>
                    <a:p>
                      <a:r>
                        <a:rPr lang="en-US" sz="1400" dirty="0"/>
                        <a:t>2017</a:t>
                      </a:r>
                    </a:p>
                  </a:txBody>
                  <a:tcPr/>
                </a:tc>
                <a:tc>
                  <a:txBody>
                    <a:bodyPr/>
                    <a:lstStyle/>
                    <a:p>
                      <a:r>
                        <a:rPr lang="en-US" altLang="zh-CN" sz="1400" dirty="0" err="1"/>
                        <a:t>Qumulo</a:t>
                      </a:r>
                      <a:r>
                        <a:rPr lang="zh-CN" altLang="en-US" sz="1400" dirty="0"/>
                        <a:t>发布全闪存文件存储系统，面向百亿级别文件数量应用。</a:t>
                      </a:r>
                      <a:endParaRPr lang="en-US" sz="1400" dirty="0"/>
                    </a:p>
                  </a:txBody>
                  <a:tcPr/>
                </a:tc>
                <a:tc>
                  <a:txBody>
                    <a:bodyPr/>
                    <a:lstStyle/>
                    <a:p>
                      <a:endParaRPr lang="en-US" sz="1400" dirty="0"/>
                    </a:p>
                  </a:txBody>
                  <a:tcPr/>
                </a:tc>
                <a:extLst>
                  <a:ext uri="{0D108BD9-81ED-4DB2-BD59-A6C34878D82A}">
                    <a16:rowId xmlns:a16="http://schemas.microsoft.com/office/drawing/2014/main" val="3838015074"/>
                  </a:ext>
                </a:extLst>
              </a:tr>
              <a:tr h="442300">
                <a:tc>
                  <a:txBody>
                    <a:bodyPr/>
                    <a:lstStyle/>
                    <a:p>
                      <a:r>
                        <a:rPr lang="en-US" sz="1400" dirty="0"/>
                        <a:t>2020</a:t>
                      </a:r>
                    </a:p>
                  </a:txBody>
                  <a:tcPr/>
                </a:tc>
                <a:tc>
                  <a:txBody>
                    <a:bodyPr/>
                    <a:lstStyle/>
                    <a:p>
                      <a:r>
                        <a:rPr lang="zh-CN" altLang="en-US" sz="1400" dirty="0"/>
                        <a:t>信创产业开始将</a:t>
                      </a:r>
                      <a:r>
                        <a:rPr lang="en-US" altLang="zh-CN" sz="1400" dirty="0"/>
                        <a:t>SDS</a:t>
                      </a:r>
                      <a:r>
                        <a:rPr lang="zh-CN" altLang="en-US" sz="1400" dirty="0"/>
                        <a:t>纳入产品名录。</a:t>
                      </a:r>
                      <a:endParaRPr lang="en-US" sz="1400" dirty="0"/>
                    </a:p>
                  </a:txBody>
                  <a:tcPr/>
                </a:tc>
                <a:tc>
                  <a:txBody>
                    <a:bodyPr/>
                    <a:lstStyle/>
                    <a:p>
                      <a:endParaRPr lang="en-US" sz="1400" dirty="0"/>
                    </a:p>
                  </a:txBody>
                  <a:tcPr/>
                </a:tc>
                <a:extLst>
                  <a:ext uri="{0D108BD9-81ED-4DB2-BD59-A6C34878D82A}">
                    <a16:rowId xmlns:a16="http://schemas.microsoft.com/office/drawing/2014/main" val="2579482622"/>
                  </a:ext>
                </a:extLst>
              </a:tr>
            </a:tbl>
          </a:graphicData>
        </a:graphic>
      </p:graphicFrame>
    </p:spTree>
    <p:extLst>
      <p:ext uri="{BB962C8B-B14F-4D97-AF65-F5344CB8AC3E}">
        <p14:creationId xmlns:p14="http://schemas.microsoft.com/office/powerpoint/2010/main" val="1410441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6695-4311-41A8-9BC1-B67413CA048E}"/>
              </a:ext>
            </a:extLst>
          </p:cNvPr>
          <p:cNvSpPr>
            <a:spLocks noGrp="1"/>
          </p:cNvSpPr>
          <p:nvPr>
            <p:ph type="title"/>
          </p:nvPr>
        </p:nvSpPr>
        <p:spPr>
          <a:xfrm>
            <a:off x="838200" y="365126"/>
            <a:ext cx="10515600" cy="315912"/>
          </a:xfrm>
        </p:spPr>
        <p:txBody>
          <a:bodyPr>
            <a:normAutofit fontScale="90000"/>
          </a:bodyPr>
          <a:lstStyle/>
          <a:p>
            <a:r>
              <a:rPr lang="zh-CN" altLang="en-US" dirty="0"/>
              <a:t>国内</a:t>
            </a:r>
            <a:r>
              <a:rPr lang="en-US" altLang="zh-CN" dirty="0"/>
              <a:t>SDS</a:t>
            </a:r>
            <a:r>
              <a:rPr lang="zh-CN" altLang="en-US" dirty="0"/>
              <a:t>的技术流派</a:t>
            </a:r>
            <a:endParaRPr lang="en-US" dirty="0"/>
          </a:p>
        </p:txBody>
      </p:sp>
      <p:pic>
        <p:nvPicPr>
          <p:cNvPr id="4" name="Picture 2">
            <a:extLst>
              <a:ext uri="{FF2B5EF4-FFF2-40B4-BE49-F238E27FC236}">
                <a16:creationId xmlns:a16="http://schemas.microsoft.com/office/drawing/2014/main" id="{023E5601-08BB-41DB-8260-B8DA3C07B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100" y="1159727"/>
            <a:ext cx="7034213" cy="533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83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165"/>
            <a:ext cx="10515600" cy="281940"/>
          </a:xfrm>
        </p:spPr>
        <p:txBody>
          <a:bodyPr>
            <a:normAutofit fontScale="90000"/>
          </a:bodyPr>
          <a:lstStyle/>
          <a:p>
            <a:r>
              <a:rPr lang="zh-CN" altLang="en-US" sz="3110" dirty="0"/>
              <a:t>国内</a:t>
            </a:r>
            <a:r>
              <a:rPr lang="en-US" sz="3110" dirty="0"/>
              <a:t>SDS</a:t>
            </a:r>
            <a:r>
              <a:rPr lang="zh-CN" altLang="en-US" sz="3110" dirty="0"/>
              <a:t>方案供应商</a:t>
            </a:r>
            <a:endParaRPr lang="en-US" sz="3110" dirty="0"/>
          </a:p>
        </p:txBody>
      </p:sp>
      <p:sp>
        <p:nvSpPr>
          <p:cNvPr id="3" name="Content Placeholder 2"/>
          <p:cNvSpPr>
            <a:spLocks noGrp="1"/>
          </p:cNvSpPr>
          <p:nvPr>
            <p:ph idx="1"/>
          </p:nvPr>
        </p:nvSpPr>
        <p:spPr>
          <a:xfrm>
            <a:off x="838200" y="964565"/>
            <a:ext cx="10515600" cy="5740400"/>
          </a:xfrm>
        </p:spPr>
        <p:txBody>
          <a:bodyPr>
            <a:normAutofit fontScale="80000" lnSpcReduction="20000"/>
          </a:bodyPr>
          <a:lstStyle/>
          <a:p>
            <a:pPr marL="0" indent="0">
              <a:buNone/>
            </a:pPr>
            <a:r>
              <a:rPr lang="en-US" dirty="0" err="1"/>
              <a:t>巨头企业</a:t>
            </a:r>
            <a:r>
              <a:rPr lang="en-US" dirty="0"/>
              <a:t>：</a:t>
            </a:r>
          </a:p>
          <a:p>
            <a:r>
              <a:rPr lang="en-US" dirty="0" err="1"/>
              <a:t>华为：FusionStorage（参考Ceph，块存储</a:t>
            </a:r>
            <a:r>
              <a:rPr lang="en-US" dirty="0"/>
              <a:t>）、</a:t>
            </a:r>
            <a:r>
              <a:rPr lang="en-US" dirty="0" err="1"/>
              <a:t>OecanStor</a:t>
            </a:r>
            <a:r>
              <a:rPr lang="en-US" dirty="0"/>
              <a:t> 9000（参考Ceph，文件存储）</a:t>
            </a:r>
          </a:p>
          <a:p>
            <a:r>
              <a:rPr lang="en-US" dirty="0"/>
              <a:t>浪潮：AS13000（开源Ceph，重点是文件存储）</a:t>
            </a:r>
          </a:p>
          <a:p>
            <a:r>
              <a:rPr lang="en-US" dirty="0" err="1"/>
              <a:t>新华三：OneStor（开源Ceph，块和对象存储</a:t>
            </a:r>
            <a:r>
              <a:rPr lang="en-US" dirty="0"/>
              <a:t>）</a:t>
            </a:r>
          </a:p>
          <a:p>
            <a:r>
              <a:rPr lang="en-US" dirty="0" err="1"/>
              <a:t>曙光：Parastor（自研，文件系统，HPC场景</a:t>
            </a:r>
            <a:r>
              <a:rPr lang="en-US" dirty="0"/>
              <a:t>）</a:t>
            </a:r>
          </a:p>
          <a:p>
            <a:r>
              <a:rPr lang="en-US" dirty="0" err="1"/>
              <a:t>深信服：EDS（开源Gluster＋Ceph，块存储、文件和对象存储</a:t>
            </a:r>
            <a:r>
              <a:rPr lang="en-US" dirty="0"/>
              <a:t>）</a:t>
            </a:r>
          </a:p>
          <a:p>
            <a:pPr marL="0" indent="0">
              <a:buNone/>
            </a:pPr>
            <a:r>
              <a:rPr lang="en-US" dirty="0" err="1"/>
              <a:t>初创公司</a:t>
            </a:r>
            <a:r>
              <a:rPr lang="en-US" dirty="0"/>
              <a:t>：</a:t>
            </a:r>
          </a:p>
          <a:p>
            <a:r>
              <a:rPr lang="en-US" dirty="0" err="1"/>
              <a:t>TaoCloud：XDFS（开源Gluster，以文件存储为主</a:t>
            </a:r>
            <a:r>
              <a:rPr lang="en-US" dirty="0"/>
              <a:t>），</a:t>
            </a:r>
            <a:r>
              <a:rPr lang="en-US" dirty="0" err="1"/>
              <a:t>FASS（自研，新一代全闪块存储</a:t>
            </a:r>
            <a:r>
              <a:rPr lang="en-US" dirty="0"/>
              <a:t>）</a:t>
            </a:r>
          </a:p>
          <a:p>
            <a:r>
              <a:rPr lang="en-US" dirty="0" err="1"/>
              <a:t>XSKY：SDS系列产品（开源Ceph，块和对象存储</a:t>
            </a:r>
            <a:r>
              <a:rPr lang="en-US" dirty="0"/>
              <a:t>）</a:t>
            </a:r>
          </a:p>
          <a:p>
            <a:r>
              <a:rPr lang="en-US" dirty="0" err="1"/>
              <a:t>杉岩：SDS系列产品（开源Ceph，块和对象存储</a:t>
            </a:r>
            <a:r>
              <a:rPr lang="en-US" dirty="0"/>
              <a:t>）</a:t>
            </a:r>
          </a:p>
          <a:p>
            <a:r>
              <a:rPr lang="en-US" dirty="0" err="1"/>
              <a:t>鹏云：ZettaStor</a:t>
            </a:r>
            <a:r>
              <a:rPr lang="en-US" dirty="0"/>
              <a:t> </a:t>
            </a:r>
            <a:r>
              <a:rPr lang="en-US" dirty="0" err="1"/>
              <a:t>DBS（自研，块存储</a:t>
            </a:r>
            <a:r>
              <a:rPr lang="en-US" dirty="0"/>
              <a:t>）</a:t>
            </a:r>
          </a:p>
          <a:p>
            <a:r>
              <a:rPr lang="en-US" dirty="0" err="1"/>
              <a:t>霄云：BOSS（自研，统一存储</a:t>
            </a:r>
            <a:r>
              <a:rPr lang="en-US" dirty="0"/>
              <a:t>）</a:t>
            </a:r>
          </a:p>
          <a:p>
            <a:r>
              <a:rPr lang="en-US" dirty="0" err="1"/>
              <a:t>焱融：YRCloudFile（开源BeeGFS，文件存储</a:t>
            </a:r>
            <a:r>
              <a:rPr lang="en-US" dirty="0"/>
              <a:t>）</a:t>
            </a:r>
          </a:p>
          <a:p>
            <a:r>
              <a:rPr lang="en-US" dirty="0" err="1"/>
              <a:t>龙存：Loong系列（自研，文件系统，HPC场景</a:t>
            </a:r>
            <a:r>
              <a:rPr lang="en-US"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4122E-F0FC-4AAC-AB7C-C9458D1F2FD4}"/>
              </a:ext>
            </a:extLst>
          </p:cNvPr>
          <p:cNvSpPr>
            <a:spLocks noGrp="1"/>
          </p:cNvSpPr>
          <p:nvPr>
            <p:ph type="title"/>
          </p:nvPr>
        </p:nvSpPr>
        <p:spPr>
          <a:xfrm>
            <a:off x="838200" y="157575"/>
            <a:ext cx="10515600" cy="315911"/>
          </a:xfrm>
        </p:spPr>
        <p:txBody>
          <a:bodyPr>
            <a:noAutofit/>
          </a:bodyPr>
          <a:lstStyle/>
          <a:p>
            <a:r>
              <a:rPr lang="en-US" sz="3600" dirty="0"/>
              <a:t>Agenda</a:t>
            </a:r>
          </a:p>
        </p:txBody>
      </p:sp>
      <p:sp>
        <p:nvSpPr>
          <p:cNvPr id="3" name="Content Placeholder 2">
            <a:extLst>
              <a:ext uri="{FF2B5EF4-FFF2-40B4-BE49-F238E27FC236}">
                <a16:creationId xmlns:a16="http://schemas.microsoft.com/office/drawing/2014/main" id="{666CED69-FCB7-4535-A5C5-DDC7B6B292A4}"/>
              </a:ext>
            </a:extLst>
          </p:cNvPr>
          <p:cNvSpPr>
            <a:spLocks noGrp="1"/>
          </p:cNvSpPr>
          <p:nvPr>
            <p:ph idx="1"/>
          </p:nvPr>
        </p:nvSpPr>
        <p:spPr>
          <a:xfrm>
            <a:off x="838200" y="785191"/>
            <a:ext cx="10515600" cy="5871103"/>
          </a:xfrm>
        </p:spPr>
        <p:txBody>
          <a:bodyPr>
            <a:normAutofit/>
          </a:bodyPr>
          <a:lstStyle/>
          <a:p>
            <a:pPr marL="0" indent="0">
              <a:lnSpc>
                <a:spcPct val="120000"/>
              </a:lnSpc>
              <a:buNone/>
            </a:pPr>
            <a:r>
              <a:rPr lang="en-US" altLang="zh-CN" dirty="0" err="1"/>
              <a:t>Ceph</a:t>
            </a:r>
            <a:r>
              <a:rPr lang="zh-CN" altLang="en-US" dirty="0"/>
              <a:t>技术综述</a:t>
            </a:r>
            <a:endParaRPr lang="en-US" altLang="zh-CN" dirty="0"/>
          </a:p>
          <a:p>
            <a:pPr lvl="1">
              <a:lnSpc>
                <a:spcPct val="120000"/>
              </a:lnSpc>
            </a:pPr>
            <a:r>
              <a:rPr lang="en-US" altLang="zh-CN" dirty="0" err="1"/>
              <a:t>Ceph</a:t>
            </a:r>
            <a:r>
              <a:rPr lang="zh-CN" altLang="en-US" dirty="0"/>
              <a:t>介绍</a:t>
            </a:r>
            <a:endParaRPr lang="en-US" altLang="zh-CN" dirty="0"/>
          </a:p>
          <a:p>
            <a:pPr lvl="1">
              <a:lnSpc>
                <a:spcPct val="120000"/>
              </a:lnSpc>
            </a:pPr>
            <a:r>
              <a:rPr lang="en-US" altLang="zh-CN" dirty="0" err="1"/>
              <a:t>Ceph</a:t>
            </a:r>
            <a:r>
              <a:rPr lang="en-US" altLang="zh-CN" dirty="0"/>
              <a:t> Cluster </a:t>
            </a:r>
            <a:r>
              <a:rPr lang="zh-CN" altLang="en-US" dirty="0"/>
              <a:t>逻辑视图</a:t>
            </a:r>
            <a:endParaRPr lang="en-US" altLang="zh-CN" dirty="0"/>
          </a:p>
          <a:p>
            <a:pPr lvl="1">
              <a:lnSpc>
                <a:spcPct val="120000"/>
              </a:lnSpc>
            </a:pPr>
            <a:r>
              <a:rPr lang="en-US" altLang="zh-CN" dirty="0" err="1"/>
              <a:t>Ceph</a:t>
            </a:r>
            <a:r>
              <a:rPr lang="zh-CN" altLang="en-US" dirty="0"/>
              <a:t>应用接口视图</a:t>
            </a:r>
            <a:endParaRPr lang="en-US" altLang="zh-CN" dirty="0"/>
          </a:p>
          <a:p>
            <a:pPr lvl="1">
              <a:lnSpc>
                <a:spcPct val="120000"/>
              </a:lnSpc>
            </a:pPr>
            <a:r>
              <a:rPr lang="en-US" altLang="zh-CN" dirty="0" err="1"/>
              <a:t>Ceph</a:t>
            </a:r>
            <a:r>
              <a:rPr lang="zh-CN" altLang="en-US" dirty="0"/>
              <a:t>核心组件和概念</a:t>
            </a:r>
            <a:endParaRPr lang="en-US" altLang="zh-CN" dirty="0"/>
          </a:p>
          <a:p>
            <a:pPr lvl="1">
              <a:lnSpc>
                <a:spcPct val="120000"/>
              </a:lnSpc>
            </a:pPr>
            <a:r>
              <a:rPr lang="en-US" altLang="zh-CN" dirty="0" err="1"/>
              <a:t>Ceph</a:t>
            </a:r>
            <a:r>
              <a:rPr lang="zh-CN" altLang="en-US" dirty="0"/>
              <a:t>使用场景</a:t>
            </a:r>
            <a:endParaRPr lang="en-US" altLang="zh-CN" dirty="0"/>
          </a:p>
          <a:p>
            <a:pPr lvl="1">
              <a:lnSpc>
                <a:spcPct val="120000"/>
              </a:lnSpc>
            </a:pPr>
            <a:r>
              <a:rPr lang="en-US" altLang="zh-CN" dirty="0" err="1"/>
              <a:t>Ceph</a:t>
            </a:r>
            <a:r>
              <a:rPr lang="zh-CN" altLang="en-US" dirty="0"/>
              <a:t>如何组织存储</a:t>
            </a:r>
            <a:endParaRPr lang="en-US" altLang="zh-CN" dirty="0"/>
          </a:p>
          <a:p>
            <a:pPr lvl="1">
              <a:lnSpc>
                <a:spcPct val="120000"/>
              </a:lnSpc>
            </a:pPr>
            <a:r>
              <a:rPr lang="en-US" altLang="zh-CN" dirty="0" err="1"/>
              <a:t>Ceph</a:t>
            </a:r>
            <a:r>
              <a:rPr lang="zh-CN" altLang="en-US" dirty="0"/>
              <a:t>配置的基本原则</a:t>
            </a:r>
          </a:p>
          <a:p>
            <a:pPr lvl="1">
              <a:lnSpc>
                <a:spcPct val="120000"/>
              </a:lnSpc>
            </a:pPr>
            <a:r>
              <a:rPr lang="en-US" altLang="zh-CN" dirty="0"/>
              <a:t>Intel</a:t>
            </a:r>
            <a:r>
              <a:rPr lang="zh-CN" altLang="en-US" dirty="0"/>
              <a:t>在</a:t>
            </a:r>
            <a:r>
              <a:rPr lang="en-US" altLang="zh-CN" dirty="0" err="1"/>
              <a:t>Ceph</a:t>
            </a:r>
            <a:r>
              <a:rPr lang="zh-CN" altLang="en-US" dirty="0"/>
              <a:t>生态中的贡献</a:t>
            </a:r>
          </a:p>
          <a:p>
            <a:pPr marL="0" indent="0">
              <a:lnSpc>
                <a:spcPct val="120000"/>
              </a:lnSpc>
              <a:buNone/>
            </a:pPr>
            <a:r>
              <a:rPr lang="en-US" dirty="0"/>
              <a:t>SDS</a:t>
            </a:r>
            <a:r>
              <a:rPr lang="zh-CN" altLang="en-US" dirty="0"/>
              <a:t>技术综述</a:t>
            </a:r>
            <a:endParaRPr lang="en-US" altLang="zh-CN" dirty="0"/>
          </a:p>
          <a:p>
            <a:pPr lvl="1">
              <a:lnSpc>
                <a:spcPct val="120000"/>
              </a:lnSpc>
            </a:pPr>
            <a:r>
              <a:rPr lang="en-US" dirty="0"/>
              <a:t>SDS</a:t>
            </a:r>
            <a:r>
              <a:rPr lang="zh-CN" altLang="en-US" dirty="0"/>
              <a:t>是什么、发展简史和国内主要玩家</a:t>
            </a:r>
            <a:endParaRPr lang="en-US" altLang="zh-CN" dirty="0"/>
          </a:p>
          <a:p>
            <a:pPr marL="0" indent="0">
              <a:lnSpc>
                <a:spcPct val="120000"/>
              </a:lnSpc>
              <a:buNone/>
            </a:pPr>
            <a:endParaRPr lang="en-US" dirty="0"/>
          </a:p>
        </p:txBody>
      </p:sp>
    </p:spTree>
    <p:extLst>
      <p:ext uri="{BB962C8B-B14F-4D97-AF65-F5344CB8AC3E}">
        <p14:creationId xmlns:p14="http://schemas.microsoft.com/office/powerpoint/2010/main" val="340471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494A-0576-44A5-A15C-E96840EA9672}"/>
              </a:ext>
            </a:extLst>
          </p:cNvPr>
          <p:cNvSpPr>
            <a:spLocks noGrp="1"/>
          </p:cNvSpPr>
          <p:nvPr>
            <p:ph type="title"/>
          </p:nvPr>
        </p:nvSpPr>
        <p:spPr>
          <a:xfrm>
            <a:off x="838200" y="257545"/>
            <a:ext cx="10515600" cy="420183"/>
          </a:xfrm>
        </p:spPr>
        <p:txBody>
          <a:bodyPr>
            <a:normAutofit fontScale="90000"/>
          </a:bodyPr>
          <a:lstStyle/>
          <a:p>
            <a:r>
              <a:rPr lang="zh-CN" altLang="en-US" sz="3600" dirty="0"/>
              <a:t>云原生存储详解：容器存储与 </a:t>
            </a:r>
            <a:r>
              <a:rPr lang="en-US" altLang="zh-CN" sz="3600" dirty="0"/>
              <a:t>K8s </a:t>
            </a:r>
            <a:r>
              <a:rPr lang="zh-CN" altLang="en-US" sz="3600" dirty="0"/>
              <a:t>存储卷</a:t>
            </a:r>
            <a:endParaRPr lang="en-US" sz="3600" dirty="0"/>
          </a:p>
        </p:txBody>
      </p:sp>
      <p:sp>
        <p:nvSpPr>
          <p:cNvPr id="3" name="Content Placeholder 2">
            <a:extLst>
              <a:ext uri="{FF2B5EF4-FFF2-40B4-BE49-F238E27FC236}">
                <a16:creationId xmlns:a16="http://schemas.microsoft.com/office/drawing/2014/main" id="{D0059623-D3C4-468E-96FA-A6E3EF747984}"/>
              </a:ext>
            </a:extLst>
          </p:cNvPr>
          <p:cNvSpPr>
            <a:spLocks noGrp="1"/>
          </p:cNvSpPr>
          <p:nvPr>
            <p:ph idx="1"/>
          </p:nvPr>
        </p:nvSpPr>
        <p:spPr>
          <a:xfrm>
            <a:off x="838200" y="1000461"/>
            <a:ext cx="10515600" cy="5176502"/>
          </a:xfrm>
        </p:spPr>
        <p:txBody>
          <a:bodyPr/>
          <a:lstStyle/>
          <a:p>
            <a:r>
              <a:rPr lang="zh-CN" altLang="en-US" dirty="0"/>
              <a:t>云原生存储的两个关键领域：</a:t>
            </a:r>
            <a:r>
              <a:rPr lang="en-US" altLang="zh-CN" dirty="0"/>
              <a:t>Docker </a:t>
            </a:r>
            <a:r>
              <a:rPr lang="zh-CN" altLang="en-US" dirty="0"/>
              <a:t>存储卷、</a:t>
            </a:r>
            <a:r>
              <a:rPr lang="en-US" altLang="zh-CN" dirty="0"/>
              <a:t>K8s </a:t>
            </a:r>
            <a:r>
              <a:rPr lang="zh-CN" altLang="en-US" dirty="0"/>
              <a:t>存储卷；</a:t>
            </a:r>
          </a:p>
          <a:p>
            <a:pPr lvl="1"/>
            <a:r>
              <a:rPr lang="en-US" altLang="zh-CN" dirty="0"/>
              <a:t>Docker </a:t>
            </a:r>
            <a:r>
              <a:rPr lang="zh-CN" altLang="en-US" dirty="0"/>
              <a:t>存储卷：容器服务在单节点的存储组织形式，关注数据存储、容器运行时的相关技术；</a:t>
            </a:r>
          </a:p>
          <a:p>
            <a:pPr lvl="1"/>
            <a:r>
              <a:rPr lang="en-US" altLang="zh-CN" dirty="0"/>
              <a:t>K8s </a:t>
            </a:r>
            <a:r>
              <a:rPr lang="zh-CN" altLang="en-US" dirty="0"/>
              <a:t>存储卷：关注容器集群的存储编排，从应用使用存储的角度关注存储服务。</a:t>
            </a:r>
            <a:endParaRPr lang="en-US" dirty="0"/>
          </a:p>
        </p:txBody>
      </p:sp>
      <p:sp>
        <p:nvSpPr>
          <p:cNvPr id="4" name="Slide Number Placeholder 3">
            <a:extLst>
              <a:ext uri="{FF2B5EF4-FFF2-40B4-BE49-F238E27FC236}">
                <a16:creationId xmlns:a16="http://schemas.microsoft.com/office/drawing/2014/main" id="{8766C9D6-F298-4AC3-9084-2FEE54CEF2AA}"/>
              </a:ext>
            </a:extLst>
          </p:cNvPr>
          <p:cNvSpPr>
            <a:spLocks noGrp="1"/>
          </p:cNvSpPr>
          <p:nvPr>
            <p:ph type="sldNum" sz="quarter" idx="12"/>
          </p:nvPr>
        </p:nvSpPr>
        <p:spPr/>
        <p:txBody>
          <a:bodyPr/>
          <a:lstStyle/>
          <a:p>
            <a:fld id="{D8DA9DAA-006C-4F4B-980E-E3DF019B24E2}" type="slidenum">
              <a:rPr lang="en-US" smtClean="0"/>
              <a:t>30</a:t>
            </a:fld>
            <a:endParaRPr lang="en-US" dirty="0"/>
          </a:p>
        </p:txBody>
      </p:sp>
    </p:spTree>
    <p:extLst>
      <p:ext uri="{BB962C8B-B14F-4D97-AF65-F5344CB8AC3E}">
        <p14:creationId xmlns:p14="http://schemas.microsoft.com/office/powerpoint/2010/main" val="2916582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67" y="152473"/>
            <a:ext cx="10515600" cy="283461"/>
          </a:xfrm>
        </p:spPr>
        <p:txBody>
          <a:bodyPr>
            <a:normAutofit fontScale="90000"/>
          </a:bodyPr>
          <a:lstStyle/>
          <a:p>
            <a:r>
              <a:rPr lang="zh-CN" altLang="en-US" sz="1800" dirty="0"/>
              <a:t>测试工具小结</a:t>
            </a:r>
            <a:endParaRPr lang="en-US" sz="1800" dirty="0"/>
          </a:p>
        </p:txBody>
      </p:sp>
      <p:graphicFrame>
        <p:nvGraphicFramePr>
          <p:cNvPr id="4" name="Table 3"/>
          <p:cNvGraphicFramePr>
            <a:graphicFrameLocks noGrp="1"/>
          </p:cNvGraphicFramePr>
          <p:nvPr/>
        </p:nvGraphicFramePr>
        <p:xfrm>
          <a:off x="446567" y="588482"/>
          <a:ext cx="11568223" cy="6316134"/>
        </p:xfrm>
        <a:graphic>
          <a:graphicData uri="http://schemas.openxmlformats.org/drawingml/2006/table">
            <a:tbl>
              <a:tblPr/>
              <a:tblGrid>
                <a:gridCol w="1244010">
                  <a:extLst>
                    <a:ext uri="{9D8B030D-6E8A-4147-A177-3AD203B41FA5}">
                      <a16:colId xmlns:a16="http://schemas.microsoft.com/office/drawing/2014/main" val="20000"/>
                    </a:ext>
                  </a:extLst>
                </a:gridCol>
                <a:gridCol w="2615609">
                  <a:extLst>
                    <a:ext uri="{9D8B030D-6E8A-4147-A177-3AD203B41FA5}">
                      <a16:colId xmlns:a16="http://schemas.microsoft.com/office/drawing/2014/main" val="20001"/>
                    </a:ext>
                  </a:extLst>
                </a:gridCol>
                <a:gridCol w="4221126">
                  <a:extLst>
                    <a:ext uri="{9D8B030D-6E8A-4147-A177-3AD203B41FA5}">
                      <a16:colId xmlns:a16="http://schemas.microsoft.com/office/drawing/2014/main" val="20002"/>
                    </a:ext>
                  </a:extLst>
                </a:gridCol>
                <a:gridCol w="3487478">
                  <a:extLst>
                    <a:ext uri="{9D8B030D-6E8A-4147-A177-3AD203B41FA5}">
                      <a16:colId xmlns:a16="http://schemas.microsoft.com/office/drawing/2014/main" val="20003"/>
                    </a:ext>
                  </a:extLst>
                </a:gridCol>
              </a:tblGrid>
              <a:tr h="253085">
                <a:tc>
                  <a:txBody>
                    <a:bodyPr/>
                    <a:lstStyle/>
                    <a:p>
                      <a:r>
                        <a:rPr lang="zh-CN" altLang="en-US" sz="1200" b="1" dirty="0">
                          <a:effectLst/>
                        </a:rPr>
                        <a:t>工具</a:t>
                      </a:r>
                      <a:endParaRPr lang="zh-CN" altLang="en-US" sz="1200" dirty="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b="1">
                          <a:effectLst/>
                        </a:rPr>
                        <a:t>用途</a:t>
                      </a:r>
                      <a:endParaRPr lang="zh-CN" altLang="en-US" sz="120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b="1" dirty="0">
                          <a:effectLst/>
                        </a:rPr>
                        <a:t>语法</a:t>
                      </a:r>
                      <a:endParaRPr lang="zh-CN" altLang="en-US" sz="1200" dirty="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b="1">
                          <a:effectLst/>
                        </a:rPr>
                        <a:t>说明</a:t>
                      </a:r>
                      <a:endParaRPr lang="zh-CN" altLang="en-US" sz="120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0"/>
                  </a:ext>
                </a:extLst>
              </a:tr>
              <a:tr h="534434">
                <a:tc>
                  <a:txBody>
                    <a:bodyPr/>
                    <a:lstStyle/>
                    <a:p>
                      <a:r>
                        <a:rPr lang="en-US" sz="1200">
                          <a:effectLst/>
                        </a:rPr>
                        <a:t>dd</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dirty="0">
                          <a:effectLst/>
                        </a:rPr>
                        <a:t>磁盘读写性能测试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 dd if=/dev/zero of=/root/</a:t>
                      </a:r>
                      <a:r>
                        <a:rPr lang="en-US" sz="1200" dirty="0" err="1">
                          <a:effectLst/>
                        </a:rPr>
                        <a:t>testfile</a:t>
                      </a:r>
                      <a:r>
                        <a:rPr lang="en-US" sz="1200" dirty="0">
                          <a:effectLst/>
                        </a:rPr>
                        <a:t> bs=1G count=1 </a:t>
                      </a:r>
                      <a:r>
                        <a:rPr lang="en-US" sz="1200" dirty="0" err="1">
                          <a:effectLst/>
                        </a:rPr>
                        <a:t>oflag</a:t>
                      </a:r>
                      <a:r>
                        <a:rPr lang="en-US" sz="1200" dirty="0">
                          <a:effectLst/>
                        </a:rPr>
                        <a:t>=direct/</a:t>
                      </a:r>
                      <a:r>
                        <a:rPr lang="en-US" sz="1200" dirty="0" err="1">
                          <a:effectLst/>
                        </a:rPr>
                        <a:t>dsync</a:t>
                      </a:r>
                      <a:r>
                        <a:rPr lang="en-US" sz="1200" dirty="0">
                          <a:effectLst/>
                        </a:rPr>
                        <a:t>/sync</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 </a:t>
                      </a:r>
                      <a:r>
                        <a:rPr lang="en-US" sz="1200" u="none" strike="noStrike" dirty="0">
                          <a:solidFill>
                            <a:srgbClr val="000000"/>
                          </a:solidFill>
                          <a:effectLst/>
                          <a:hlinkClick r:id="rId3"/>
                        </a:rPr>
                        <a:t>https://www.thomas-krenn.com/en/wiki/Linux_I/O_Performance_Tests_using_dd</a:t>
                      </a:r>
                      <a:endParaRPr lang="en-US" sz="1200" dirty="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1"/>
                  </a:ext>
                </a:extLst>
              </a:tr>
              <a:tr h="180069">
                <a:tc>
                  <a:txBody>
                    <a:bodyPr/>
                    <a:lstStyle/>
                    <a:p>
                      <a:r>
                        <a:rPr lang="en-US" sz="1200">
                          <a:effectLst/>
                        </a:rPr>
                        <a:t>iperf</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dirty="0">
                          <a:effectLst/>
                        </a:rPr>
                        <a:t>网络带宽性能测试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a:effectLst/>
                        </a:rPr>
                        <a:t> </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a:effectLst/>
                        </a:rPr>
                        <a:t> </a:t>
                      </a:r>
                      <a:r>
                        <a:rPr lang="en-US" sz="1200" u="none" strike="noStrike">
                          <a:solidFill>
                            <a:srgbClr val="000000"/>
                          </a:solidFill>
                          <a:effectLst/>
                          <a:hlinkClick r:id="rId4"/>
                        </a:rPr>
                        <a:t>https://iperf.fr/</a:t>
                      </a:r>
                      <a:endParaRPr lang="en-US" sz="1200">
                        <a:effectLst/>
                      </a:endParaRP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2"/>
                  </a:ext>
                </a:extLst>
              </a:tr>
              <a:tr h="654683">
                <a:tc>
                  <a:txBody>
                    <a:bodyPr/>
                    <a:lstStyle/>
                    <a:p>
                      <a:r>
                        <a:rPr lang="en-US" sz="1200" dirty="0" err="1">
                          <a:effectLst/>
                        </a:rPr>
                        <a:t>rados</a:t>
                      </a:r>
                      <a:r>
                        <a:rPr lang="en-US" sz="1200" dirty="0">
                          <a:effectLst/>
                        </a:rPr>
                        <a:t> bench</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RADOS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err="1">
                          <a:effectLst/>
                        </a:rPr>
                        <a:t>rados</a:t>
                      </a:r>
                      <a:r>
                        <a:rPr lang="en-US" sz="1200" dirty="0">
                          <a:effectLst/>
                        </a:rPr>
                        <a:t> bench -p &lt;</a:t>
                      </a:r>
                      <a:r>
                        <a:rPr lang="en-US" sz="1200" dirty="0" err="1">
                          <a:effectLst/>
                        </a:rPr>
                        <a:t>pool_name</a:t>
                      </a:r>
                      <a:r>
                        <a:rPr lang="en-US" sz="1200" dirty="0">
                          <a:effectLst/>
                        </a:rPr>
                        <a:t>&gt; &lt;seconds&gt; &lt;</a:t>
                      </a:r>
                      <a:r>
                        <a:rPr lang="en-US" sz="1200" dirty="0" err="1">
                          <a:effectLst/>
                        </a:rPr>
                        <a:t>write|seq|rand</a:t>
                      </a:r>
                      <a:r>
                        <a:rPr lang="en-US" sz="1200" dirty="0">
                          <a:effectLst/>
                        </a:rPr>
                        <a:t>&gt; -b &lt;block size&gt; -t --no-cleanup</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pPr>
                        <a:buFont typeface="Arial" panose="02080604020202020204" pitchFamily="34" charset="0"/>
                        <a:buChar char="•"/>
                      </a:pPr>
                      <a:r>
                        <a:rPr lang="en-US" sz="1200" dirty="0" err="1">
                          <a:effectLst/>
                        </a:rPr>
                        <a:t>Ceph</a:t>
                      </a:r>
                      <a:r>
                        <a:rPr lang="en-US" sz="1200" dirty="0">
                          <a:effectLst/>
                        </a:rPr>
                        <a:t> </a:t>
                      </a:r>
                      <a:r>
                        <a:rPr lang="zh-CN" altLang="en-US" sz="1200" dirty="0">
                          <a:effectLst/>
                        </a:rPr>
                        <a:t>自带的 </a:t>
                      </a:r>
                      <a:r>
                        <a:rPr lang="en-US" sz="1200" dirty="0">
                          <a:effectLst/>
                        </a:rPr>
                        <a:t>RADOS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3"/>
                  </a:ext>
                </a:extLst>
              </a:tr>
              <a:tr h="1736912">
                <a:tc>
                  <a:txBody>
                    <a:bodyPr/>
                    <a:lstStyle/>
                    <a:p>
                      <a:r>
                        <a:rPr lang="en-US" sz="1200">
                          <a:effectLst/>
                        </a:rPr>
                        <a:t>rados load-gen</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RADOS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a:effectLst/>
                        </a:rPr>
                        <a:t># rados -p rbd load-gen --num-objects #</a:t>
                      </a:r>
                      <a:r>
                        <a:rPr lang="zh-CN" altLang="en-US" sz="1200">
                          <a:effectLst/>
                        </a:rPr>
                        <a:t>产生的对象数目 </a:t>
                      </a:r>
                      <a:r>
                        <a:rPr lang="en-US" altLang="zh-CN" sz="1200">
                          <a:effectLst/>
                        </a:rPr>
                        <a:t>--</a:t>
                      </a:r>
                      <a:r>
                        <a:rPr lang="en-US" sz="1200">
                          <a:effectLst/>
                        </a:rPr>
                        <a:t>min-object-size #</a:t>
                      </a:r>
                      <a:r>
                        <a:rPr lang="zh-CN" altLang="en-US" sz="1200">
                          <a:effectLst/>
                        </a:rPr>
                        <a:t>最小对象大小 </a:t>
                      </a:r>
                      <a:r>
                        <a:rPr lang="en-US" altLang="zh-CN" sz="1200">
                          <a:effectLst/>
                        </a:rPr>
                        <a:t>--</a:t>
                      </a:r>
                      <a:r>
                        <a:rPr lang="en-US" sz="1200">
                          <a:effectLst/>
                        </a:rPr>
                        <a:t>max-object-size #</a:t>
                      </a:r>
                      <a:r>
                        <a:rPr lang="zh-CN" altLang="en-US" sz="1200">
                          <a:effectLst/>
                        </a:rPr>
                        <a:t>最大对象大小 </a:t>
                      </a:r>
                      <a:r>
                        <a:rPr lang="en-US" altLang="zh-CN" sz="1200">
                          <a:effectLst/>
                        </a:rPr>
                        <a:t>--</a:t>
                      </a:r>
                      <a:r>
                        <a:rPr lang="en-US" sz="1200">
                          <a:effectLst/>
                        </a:rPr>
                        <a:t>max-ops #</a:t>
                      </a:r>
                      <a:r>
                        <a:rPr lang="zh-CN" altLang="en-US" sz="1200">
                          <a:effectLst/>
                        </a:rPr>
                        <a:t>最大操作数目 </a:t>
                      </a:r>
                      <a:r>
                        <a:rPr lang="en-US" altLang="zh-CN" sz="1200">
                          <a:effectLst/>
                        </a:rPr>
                        <a:t>--</a:t>
                      </a:r>
                      <a:r>
                        <a:rPr lang="en-US" sz="1200">
                          <a:effectLst/>
                        </a:rPr>
                        <a:t>min-op-len #</a:t>
                      </a:r>
                      <a:r>
                        <a:rPr lang="zh-CN" altLang="en-US" sz="1200">
                          <a:effectLst/>
                        </a:rPr>
                        <a:t>最小操作长度 </a:t>
                      </a:r>
                      <a:r>
                        <a:rPr lang="en-US" altLang="zh-CN" sz="1200">
                          <a:effectLst/>
                        </a:rPr>
                        <a:t>--</a:t>
                      </a:r>
                      <a:r>
                        <a:rPr lang="en-US" sz="1200">
                          <a:effectLst/>
                        </a:rPr>
                        <a:t>max-op-len #</a:t>
                      </a:r>
                      <a:r>
                        <a:rPr lang="zh-CN" altLang="en-US" sz="1200">
                          <a:effectLst/>
                        </a:rPr>
                        <a:t>最大操作长度 </a:t>
                      </a:r>
                      <a:r>
                        <a:rPr lang="en-US" altLang="zh-CN" sz="1200">
                          <a:effectLst/>
                        </a:rPr>
                        <a:t>--</a:t>
                      </a:r>
                      <a:r>
                        <a:rPr lang="en-US" sz="1200">
                          <a:effectLst/>
                        </a:rPr>
                        <a:t>read-percent #</a:t>
                      </a:r>
                      <a:r>
                        <a:rPr lang="zh-CN" altLang="en-US" sz="1200">
                          <a:effectLst/>
                        </a:rPr>
                        <a:t>读操作的百分比 </a:t>
                      </a:r>
                      <a:r>
                        <a:rPr lang="en-US" altLang="zh-CN" sz="1200">
                          <a:effectLst/>
                        </a:rPr>
                        <a:t>--</a:t>
                      </a:r>
                      <a:r>
                        <a:rPr lang="en-US" sz="1200">
                          <a:effectLst/>
                        </a:rPr>
                        <a:t>target-throughput #</a:t>
                      </a:r>
                      <a:r>
                        <a:rPr lang="zh-CN" altLang="en-US" sz="1200">
                          <a:effectLst/>
                        </a:rPr>
                        <a:t>目标吞吐量，单位 </a:t>
                      </a:r>
                      <a:r>
                        <a:rPr lang="en-US" sz="1200">
                          <a:effectLst/>
                        </a:rPr>
                        <a:t>MB --run-length #</a:t>
                      </a:r>
                      <a:r>
                        <a:rPr lang="zh-CN" altLang="en-US" sz="1200">
                          <a:effectLst/>
                        </a:rPr>
                        <a:t>运行时长，单位秒</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zh-CN" altLang="en-US" sz="1200" dirty="0">
                          <a:effectLst/>
                        </a:rPr>
                        <a:t> </a:t>
                      </a:r>
                    </a:p>
                    <a:p>
                      <a:pPr>
                        <a:buFont typeface="Arial" panose="02080604020202020204" pitchFamily="34" charset="0"/>
                        <a:buChar char="•"/>
                      </a:pPr>
                      <a:r>
                        <a:rPr lang="en-US" altLang="zh-CN" sz="1200" dirty="0" err="1">
                          <a:effectLst/>
                        </a:rPr>
                        <a:t>Ceph</a:t>
                      </a:r>
                      <a:r>
                        <a:rPr lang="en-US" altLang="zh-CN" sz="1200" dirty="0">
                          <a:effectLst/>
                        </a:rPr>
                        <a:t> </a:t>
                      </a:r>
                      <a:r>
                        <a:rPr lang="zh-CN" altLang="en-US" sz="1200" dirty="0">
                          <a:effectLst/>
                        </a:rPr>
                        <a:t>自带的 </a:t>
                      </a:r>
                      <a:r>
                        <a:rPr lang="en-US" altLang="zh-CN" sz="1200" dirty="0" err="1">
                          <a:effectLst/>
                        </a:rPr>
                        <a:t>rados</a:t>
                      </a:r>
                      <a:r>
                        <a:rPr lang="en-US" altLang="zh-CN" sz="1200" dirty="0">
                          <a:effectLst/>
                        </a:rPr>
                        <a:t> </a:t>
                      </a:r>
                      <a:r>
                        <a:rPr lang="zh-CN" altLang="en-US" sz="1200" dirty="0">
                          <a:effectLst/>
                        </a:rPr>
                        <a:t>性能测试工具</a:t>
                      </a:r>
                    </a:p>
                    <a:p>
                      <a:pPr>
                        <a:buFont typeface="Arial" panose="02080604020202020204" pitchFamily="34" charset="0"/>
                        <a:buChar char="•"/>
                      </a:pPr>
                      <a:r>
                        <a:rPr lang="zh-CN" altLang="en-US" sz="1200" dirty="0">
                          <a:effectLst/>
                        </a:rPr>
                        <a:t>可在集群内产生指定类型的负载</a:t>
                      </a:r>
                    </a:p>
                    <a:p>
                      <a:pPr>
                        <a:buFont typeface="Arial" panose="02080604020202020204" pitchFamily="34" charset="0"/>
                        <a:buChar char="•"/>
                      </a:pPr>
                      <a:r>
                        <a:rPr lang="zh-CN" altLang="en-US" sz="1200" dirty="0">
                          <a:effectLst/>
                        </a:rPr>
                        <a:t>比 </a:t>
                      </a:r>
                      <a:r>
                        <a:rPr lang="en-US" altLang="zh-CN" sz="1200" dirty="0" err="1">
                          <a:effectLst/>
                        </a:rPr>
                        <a:t>rados</a:t>
                      </a:r>
                      <a:r>
                        <a:rPr lang="en-US" altLang="zh-CN" sz="1200" dirty="0">
                          <a:effectLst/>
                        </a:rPr>
                        <a:t> bench </a:t>
                      </a:r>
                      <a:r>
                        <a:rPr lang="zh-CN" altLang="en-US" sz="1200" dirty="0">
                          <a:effectLst/>
                        </a:rPr>
                        <a:t>功能丰富，能指定更多的参数</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4"/>
                  </a:ext>
                </a:extLst>
              </a:tr>
              <a:tr h="1376168">
                <a:tc>
                  <a:txBody>
                    <a:bodyPr/>
                    <a:lstStyle/>
                    <a:p>
                      <a:r>
                        <a:rPr lang="en-US" sz="1200" dirty="0" err="1">
                          <a:effectLst/>
                        </a:rPr>
                        <a:t>rbd</a:t>
                      </a:r>
                      <a:r>
                        <a:rPr lang="en-US" sz="1200" dirty="0">
                          <a:effectLst/>
                        </a:rPr>
                        <a:t> bench-write</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altLang="zh-CN" sz="1200" dirty="0" err="1">
                          <a:effectLst/>
                        </a:rPr>
                        <a:t>ceph</a:t>
                      </a:r>
                      <a:r>
                        <a:rPr lang="en-US" altLang="zh-CN" sz="1200" dirty="0">
                          <a:effectLst/>
                        </a:rPr>
                        <a:t> </a:t>
                      </a:r>
                      <a:r>
                        <a:rPr lang="zh-CN" altLang="en-US" sz="1200" dirty="0">
                          <a:effectLst/>
                        </a:rPr>
                        <a:t>自带的 </a:t>
                      </a:r>
                      <a:r>
                        <a:rPr lang="en-US" altLang="zh-CN" sz="1200" dirty="0" err="1">
                          <a:effectLst/>
                        </a:rPr>
                        <a:t>rbd</a:t>
                      </a:r>
                      <a:r>
                        <a:rPr lang="en-US" altLang="zh-CN" sz="1200" dirty="0">
                          <a:effectLst/>
                        </a:rPr>
                        <a:t> </a:t>
                      </a:r>
                      <a:r>
                        <a:rPr lang="zh-CN" altLang="en-US" sz="1200" dirty="0">
                          <a:effectLst/>
                        </a:rPr>
                        <a:t>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a:effectLst/>
                        </a:rPr>
                        <a:t> </a:t>
                      </a:r>
                      <a:r>
                        <a:rPr lang="en-US" sz="1200" dirty="0" err="1">
                          <a:effectLst/>
                        </a:rPr>
                        <a:t>rbd</a:t>
                      </a:r>
                      <a:r>
                        <a:rPr lang="en-US" sz="1200" dirty="0">
                          <a:effectLst/>
                        </a:rPr>
                        <a:t> bench-write &lt;RBD image name&gt;</a:t>
                      </a:r>
                    </a:p>
                    <a:p>
                      <a:pPr>
                        <a:buFont typeface="Arial" panose="02080604020202020204" pitchFamily="34" charset="0"/>
                        <a:buChar char="•"/>
                      </a:pPr>
                      <a:r>
                        <a:rPr lang="en-US" sz="1200" dirty="0">
                          <a:effectLst/>
                        </a:rPr>
                        <a:t>--io-size：</a:t>
                      </a:r>
                      <a:r>
                        <a:rPr lang="zh-CN" altLang="en-US" sz="1200" dirty="0">
                          <a:effectLst/>
                        </a:rPr>
                        <a:t>单位 </a:t>
                      </a:r>
                      <a:r>
                        <a:rPr lang="en-US" sz="1200" dirty="0">
                          <a:effectLst/>
                        </a:rPr>
                        <a:t>byte，</a:t>
                      </a:r>
                      <a:r>
                        <a:rPr lang="zh-CN" altLang="en-US" sz="1200" dirty="0">
                          <a:effectLst/>
                        </a:rPr>
                        <a:t>默认 </a:t>
                      </a:r>
                      <a:r>
                        <a:rPr lang="en-US" altLang="zh-CN" sz="1200" dirty="0">
                          <a:effectLst/>
                        </a:rPr>
                        <a:t>4</a:t>
                      </a:r>
                      <a:r>
                        <a:rPr lang="en-US" sz="1200" dirty="0">
                          <a:effectLst/>
                        </a:rPr>
                        <a:t>M</a:t>
                      </a:r>
                    </a:p>
                    <a:p>
                      <a:pPr>
                        <a:buFont typeface="Arial" panose="02080604020202020204" pitchFamily="34" charset="0"/>
                        <a:buChar char="•"/>
                      </a:pPr>
                      <a:r>
                        <a:rPr lang="en-US" sz="1200" dirty="0">
                          <a:effectLst/>
                        </a:rPr>
                        <a:t>--io-threads：</a:t>
                      </a:r>
                      <a:r>
                        <a:rPr lang="zh-CN" altLang="en-US" sz="1200" dirty="0">
                          <a:effectLst/>
                        </a:rPr>
                        <a:t>线程数，默认 </a:t>
                      </a:r>
                      <a:r>
                        <a:rPr lang="en-US" altLang="zh-CN" sz="1200" dirty="0">
                          <a:effectLst/>
                        </a:rPr>
                        <a:t>16</a:t>
                      </a:r>
                    </a:p>
                    <a:p>
                      <a:pPr>
                        <a:buFont typeface="Arial" panose="02080604020202020204" pitchFamily="34" charset="0"/>
                        <a:buChar char="•"/>
                      </a:pPr>
                      <a:r>
                        <a:rPr lang="en-US" altLang="zh-CN" sz="1200" dirty="0">
                          <a:effectLst/>
                        </a:rPr>
                        <a:t>--</a:t>
                      </a:r>
                      <a:r>
                        <a:rPr lang="en-US" sz="1200" dirty="0">
                          <a:effectLst/>
                        </a:rPr>
                        <a:t>io-total：</a:t>
                      </a:r>
                      <a:r>
                        <a:rPr lang="zh-CN" altLang="en-US" sz="1200" dirty="0">
                          <a:effectLst/>
                        </a:rPr>
                        <a:t>总写入字节，默认 </a:t>
                      </a:r>
                      <a:r>
                        <a:rPr lang="en-US" altLang="zh-CN" sz="1200" dirty="0">
                          <a:effectLst/>
                        </a:rPr>
                        <a:t>1024</a:t>
                      </a:r>
                      <a:r>
                        <a:rPr lang="en-US" sz="1200" dirty="0">
                          <a:effectLst/>
                        </a:rPr>
                        <a:t>M</a:t>
                      </a:r>
                    </a:p>
                    <a:p>
                      <a:pPr>
                        <a:buFont typeface="Arial" panose="02080604020202020204" pitchFamily="34" charset="0"/>
                        <a:buChar char="•"/>
                      </a:pPr>
                      <a:r>
                        <a:rPr lang="en-US" sz="1200" dirty="0">
                          <a:effectLst/>
                        </a:rPr>
                        <a:t>--io-pattern &lt;</a:t>
                      </a:r>
                      <a:r>
                        <a:rPr lang="en-US" sz="1200" dirty="0" err="1">
                          <a:effectLst/>
                        </a:rPr>
                        <a:t>seq|rand</a:t>
                      </a:r>
                      <a:r>
                        <a:rPr lang="en-US" sz="1200" dirty="0">
                          <a:effectLst/>
                        </a:rPr>
                        <a:t>&gt;：</a:t>
                      </a:r>
                      <a:r>
                        <a:rPr lang="zh-CN" altLang="en-US" sz="1200" dirty="0">
                          <a:effectLst/>
                        </a:rPr>
                        <a:t>写模式，默认为 </a:t>
                      </a:r>
                      <a:r>
                        <a:rPr lang="en-US" sz="1200" dirty="0">
                          <a:effectLst/>
                        </a:rPr>
                        <a:t>seq </a:t>
                      </a:r>
                      <a:r>
                        <a:rPr lang="zh-CN" altLang="en-US" sz="1200" dirty="0">
                          <a:effectLst/>
                        </a:rPr>
                        <a:t>即顺序写</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pPr>
                        <a:buFont typeface="Arial" panose="02080604020202020204" pitchFamily="34" charset="0"/>
                        <a:buChar char="•"/>
                      </a:pPr>
                      <a:r>
                        <a:rPr lang="zh-CN" altLang="en-US" sz="1200" dirty="0">
                          <a:effectLst/>
                        </a:rPr>
                        <a:t> 只能对块设备做写测试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5"/>
                  </a:ext>
                </a:extLst>
              </a:tr>
              <a:tr h="293938">
                <a:tc>
                  <a:txBody>
                    <a:bodyPr/>
                    <a:lstStyle/>
                    <a:p>
                      <a:r>
                        <a:rPr lang="en-US" sz="1200">
                          <a:effectLst/>
                        </a:rPr>
                        <a:t>fio + rbd ioengine</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err="1">
                          <a:effectLst/>
                        </a:rPr>
                        <a:t>fio</a:t>
                      </a:r>
                      <a:r>
                        <a:rPr lang="en-US" sz="1200" dirty="0">
                          <a:effectLst/>
                        </a:rPr>
                        <a:t> </a:t>
                      </a:r>
                      <a:r>
                        <a:rPr lang="zh-CN" altLang="en-US" sz="1200" dirty="0">
                          <a:effectLst/>
                        </a:rPr>
                        <a:t>结合 </a:t>
                      </a:r>
                      <a:r>
                        <a:rPr lang="en-US" sz="1200" dirty="0" err="1">
                          <a:effectLst/>
                        </a:rPr>
                        <a:t>rbd</a:t>
                      </a:r>
                      <a:r>
                        <a:rPr lang="en-US" sz="1200" dirty="0">
                          <a:effectLst/>
                        </a:rPr>
                        <a:t> IO </a:t>
                      </a:r>
                      <a:r>
                        <a:rPr lang="zh-CN" altLang="en-US" sz="1200" dirty="0">
                          <a:effectLst/>
                        </a:rPr>
                        <a:t>引擎的性能测试工具</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rowSpan="2">
                  <a:txBody>
                    <a:bodyPr/>
                    <a:lstStyle/>
                    <a:p>
                      <a:r>
                        <a:rPr lang="zh-CN" altLang="en-US" sz="1200">
                          <a:effectLst/>
                        </a:rPr>
                        <a:t> 参考 </a:t>
                      </a:r>
                      <a:r>
                        <a:rPr lang="en-US" sz="1200">
                          <a:effectLst/>
                        </a:rPr>
                        <a:t>fio --help </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rowSpan="2">
                  <a:txBody>
                    <a:bodyPr/>
                    <a:lstStyle/>
                    <a:p>
                      <a:pPr>
                        <a:buFont typeface="Arial" panose="02080604020202020204" pitchFamily="34" charset="0"/>
                        <a:buChar char="•"/>
                      </a:pPr>
                      <a:r>
                        <a:rPr lang="en-US" altLang="zh-CN" sz="1200" dirty="0">
                          <a:effectLst/>
                        </a:rPr>
                        <a:t>Linux </a:t>
                      </a:r>
                      <a:r>
                        <a:rPr lang="zh-CN" altLang="en-US" sz="1200" dirty="0">
                          <a:effectLst/>
                        </a:rPr>
                        <a:t>平台上做 </a:t>
                      </a:r>
                      <a:r>
                        <a:rPr lang="en-US" altLang="zh-CN" sz="1200" dirty="0">
                          <a:effectLst/>
                        </a:rPr>
                        <a:t>IO </a:t>
                      </a:r>
                      <a:r>
                        <a:rPr lang="zh-CN" altLang="en-US" sz="1200" dirty="0">
                          <a:effectLst/>
                        </a:rPr>
                        <a:t>性能测试的瑞士军刀</a:t>
                      </a:r>
                    </a:p>
                    <a:p>
                      <a:pPr>
                        <a:buFont typeface="Arial" panose="02080604020202020204" pitchFamily="34" charset="0"/>
                        <a:buChar char="•"/>
                      </a:pPr>
                      <a:r>
                        <a:rPr lang="zh-CN" altLang="en-US" sz="1200" dirty="0">
                          <a:effectLst/>
                        </a:rPr>
                        <a:t>可以对使用内核内 </a:t>
                      </a:r>
                      <a:r>
                        <a:rPr lang="en-US" altLang="zh-CN" sz="1200" dirty="0" err="1">
                          <a:effectLst/>
                        </a:rPr>
                        <a:t>rbd</a:t>
                      </a:r>
                      <a:r>
                        <a:rPr lang="en-US" altLang="zh-CN" sz="1200" dirty="0">
                          <a:effectLst/>
                        </a:rPr>
                        <a:t> </a:t>
                      </a:r>
                      <a:r>
                        <a:rPr lang="zh-CN" altLang="en-US" sz="1200" dirty="0">
                          <a:effectLst/>
                        </a:rPr>
                        <a:t>和用户空间 </a:t>
                      </a:r>
                      <a:r>
                        <a:rPr lang="en-US" altLang="zh-CN" sz="1200" dirty="0" err="1">
                          <a:effectLst/>
                        </a:rPr>
                        <a:t>librados</a:t>
                      </a:r>
                      <a:r>
                        <a:rPr lang="en-US" altLang="zh-CN" sz="1200" dirty="0">
                          <a:effectLst/>
                        </a:rPr>
                        <a:t> </a:t>
                      </a:r>
                      <a:r>
                        <a:rPr lang="zh-CN" altLang="en-US" sz="1200" dirty="0">
                          <a:effectLst/>
                        </a:rPr>
                        <a:t>进行比较</a:t>
                      </a:r>
                    </a:p>
                    <a:p>
                      <a:pPr>
                        <a:buFont typeface="Arial" panose="02080604020202020204" pitchFamily="34" charset="0"/>
                        <a:buChar char="•"/>
                      </a:pPr>
                      <a:r>
                        <a:rPr lang="zh-CN" altLang="en-US" sz="1200" dirty="0">
                          <a:effectLst/>
                        </a:rPr>
                        <a:t>标准规则 </a:t>
                      </a:r>
                      <a:r>
                        <a:rPr lang="en-US" altLang="zh-CN" sz="1200" dirty="0">
                          <a:effectLst/>
                        </a:rPr>
                        <a:t>- </a:t>
                      </a:r>
                      <a:r>
                        <a:rPr lang="zh-CN" altLang="en-US" sz="1200" dirty="0">
                          <a:effectLst/>
                        </a:rPr>
                        <a:t>顺序和随机 </a:t>
                      </a:r>
                      <a:r>
                        <a:rPr lang="en-US" altLang="zh-CN" sz="1200" dirty="0">
                          <a:effectLst/>
                        </a:rPr>
                        <a:t>IO</a:t>
                      </a:r>
                    </a:p>
                    <a:p>
                      <a:pPr>
                        <a:buFont typeface="Arial" panose="02080604020202020204" pitchFamily="34" charset="0"/>
                        <a:buChar char="•"/>
                      </a:pPr>
                      <a:r>
                        <a:rPr lang="zh-CN" altLang="en-US" sz="1200" dirty="0">
                          <a:effectLst/>
                        </a:rPr>
                        <a:t>块大小 </a:t>
                      </a:r>
                      <a:r>
                        <a:rPr lang="en-US" altLang="zh-CN" sz="1200" dirty="0">
                          <a:effectLst/>
                        </a:rPr>
                        <a:t>- 4k</a:t>
                      </a:r>
                      <a:r>
                        <a:rPr lang="zh-CN" altLang="en-US" sz="1200" dirty="0">
                          <a:effectLst/>
                        </a:rPr>
                        <a:t>，</a:t>
                      </a:r>
                      <a:r>
                        <a:rPr lang="en-US" altLang="zh-CN" sz="1200" dirty="0">
                          <a:effectLst/>
                        </a:rPr>
                        <a:t>16k</a:t>
                      </a:r>
                      <a:r>
                        <a:rPr lang="zh-CN" altLang="en-US" sz="1200" dirty="0">
                          <a:effectLst/>
                        </a:rPr>
                        <a:t>，</a:t>
                      </a:r>
                      <a:r>
                        <a:rPr lang="en-US" altLang="zh-CN" sz="1200" dirty="0">
                          <a:effectLst/>
                        </a:rPr>
                        <a:t>64k</a:t>
                      </a:r>
                      <a:r>
                        <a:rPr lang="zh-CN" altLang="en-US" sz="1200" dirty="0">
                          <a:effectLst/>
                        </a:rPr>
                        <a:t>，</a:t>
                      </a:r>
                      <a:r>
                        <a:rPr lang="en-US" altLang="zh-CN" sz="1200" dirty="0">
                          <a:effectLst/>
                        </a:rPr>
                        <a:t>256k</a:t>
                      </a:r>
                    </a:p>
                    <a:p>
                      <a:pPr>
                        <a:buFont typeface="Arial" panose="02080604020202020204" pitchFamily="34" charset="0"/>
                        <a:buChar char="•"/>
                      </a:pPr>
                      <a:r>
                        <a:rPr lang="zh-CN" altLang="en-US" sz="1200" dirty="0">
                          <a:effectLst/>
                        </a:rPr>
                        <a:t>模式 </a:t>
                      </a:r>
                      <a:r>
                        <a:rPr lang="en-US" altLang="zh-CN" sz="1200" dirty="0">
                          <a:effectLst/>
                        </a:rPr>
                        <a:t>- </a:t>
                      </a:r>
                      <a:r>
                        <a:rPr lang="zh-CN" altLang="en-US" sz="1200" dirty="0">
                          <a:effectLst/>
                        </a:rPr>
                        <a:t>读和写</a:t>
                      </a:r>
                    </a:p>
                    <a:p>
                      <a:pPr>
                        <a:buFont typeface="Arial" panose="02080604020202020204" pitchFamily="34" charset="0"/>
                        <a:buChar char="•"/>
                      </a:pPr>
                      <a:r>
                        <a:rPr lang="zh-CN" altLang="en-US" sz="1200" dirty="0">
                          <a:effectLst/>
                        </a:rPr>
                        <a:t>支持混合模式</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6"/>
                  </a:ext>
                </a:extLst>
              </a:tr>
              <a:tr h="1082230">
                <a:tc>
                  <a:txBody>
                    <a:bodyPr/>
                    <a:lstStyle/>
                    <a:p>
                      <a:r>
                        <a:rPr lang="en-US" sz="1200">
                          <a:effectLst/>
                        </a:rPr>
                        <a:t>fio + libaio</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a:txBody>
                    <a:bodyPr/>
                    <a:lstStyle/>
                    <a:p>
                      <a:r>
                        <a:rPr lang="en-US" sz="1200" dirty="0" err="1">
                          <a:effectLst/>
                        </a:rPr>
                        <a:t>fio</a:t>
                      </a:r>
                      <a:r>
                        <a:rPr lang="en-US" sz="1200" dirty="0">
                          <a:effectLst/>
                        </a:rPr>
                        <a:t> </a:t>
                      </a:r>
                      <a:r>
                        <a:rPr lang="zh-CN" altLang="en-US" sz="1200" dirty="0">
                          <a:effectLst/>
                        </a:rPr>
                        <a:t>结合 </a:t>
                      </a:r>
                      <a:r>
                        <a:rPr lang="en-US" sz="1200" dirty="0" err="1">
                          <a:effectLst/>
                        </a:rPr>
                        <a:t>linux</a:t>
                      </a:r>
                      <a:r>
                        <a:rPr lang="en-US" sz="1200" dirty="0">
                          <a:effectLst/>
                        </a:rPr>
                        <a:t> </a:t>
                      </a:r>
                      <a:r>
                        <a:rPr lang="en-US" sz="1200" dirty="0" err="1">
                          <a:effectLst/>
                        </a:rPr>
                        <a:t>aio</a:t>
                      </a:r>
                      <a:r>
                        <a:rPr lang="en-US" sz="1200" dirty="0">
                          <a:effectLst/>
                        </a:rPr>
                        <a:t> </a:t>
                      </a:r>
                      <a:r>
                        <a:rPr lang="zh-CN" altLang="en-US" sz="1200" dirty="0">
                          <a:effectLst/>
                        </a:rPr>
                        <a:t>的 </a:t>
                      </a:r>
                      <a:r>
                        <a:rPr lang="en-US" sz="1200" dirty="0" err="1">
                          <a:effectLst/>
                        </a:rPr>
                        <a:t>rbd</a:t>
                      </a:r>
                      <a:r>
                        <a:rPr lang="en-US" sz="1200" dirty="0">
                          <a:effectLst/>
                        </a:rPr>
                        <a:t> </a:t>
                      </a:r>
                      <a:r>
                        <a:rPr lang="zh-CN" altLang="en-US" sz="1200" dirty="0">
                          <a:effectLst/>
                        </a:rPr>
                        <a:t>性能测试</a:t>
                      </a:r>
                    </a:p>
                  </a:txBody>
                  <a:tcPr marL="33769" marR="33769" marT="19296" marB="19296"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977"/>
            <a:ext cx="10515600" cy="315912"/>
          </a:xfrm>
        </p:spPr>
        <p:txBody>
          <a:bodyPr>
            <a:noAutofit/>
          </a:bodyPr>
          <a:lstStyle/>
          <a:p>
            <a:r>
              <a:rPr lang="en-US" sz="2800" dirty="0"/>
              <a:t>Understanding Storage Performance - IOPS and Latency</a:t>
            </a:r>
          </a:p>
        </p:txBody>
      </p:sp>
      <p:sp>
        <p:nvSpPr>
          <p:cNvPr id="3" name="Content Placeholder 2"/>
          <p:cNvSpPr>
            <a:spLocks noGrp="1"/>
          </p:cNvSpPr>
          <p:nvPr>
            <p:ph idx="1"/>
          </p:nvPr>
        </p:nvSpPr>
        <p:spPr>
          <a:xfrm>
            <a:off x="838200" y="765544"/>
            <a:ext cx="10515600" cy="5894479"/>
          </a:xfrm>
        </p:spPr>
        <p:txBody>
          <a:bodyPr>
            <a:normAutofit fontScale="85000" lnSpcReduction="20000"/>
          </a:bodyPr>
          <a:lstStyle/>
          <a:p>
            <a:r>
              <a:rPr lang="en-US" dirty="0"/>
              <a:t>Metrics</a:t>
            </a:r>
          </a:p>
          <a:p>
            <a:pPr lvl="1"/>
            <a:r>
              <a:rPr lang="en-US" dirty="0"/>
              <a:t>I/O: An I/O is a single read/write request. That I/O is issued to a storage medium (like a hard drive or solid state drive).</a:t>
            </a:r>
          </a:p>
          <a:p>
            <a:pPr lvl="1"/>
            <a:r>
              <a:rPr lang="en-US" dirty="0"/>
              <a:t>I/O Request Size: The I/O request has a size. The I/O request size can impact latency and IOPS figures.</a:t>
            </a:r>
          </a:p>
          <a:p>
            <a:pPr lvl="1"/>
            <a:r>
              <a:rPr lang="en-US" dirty="0"/>
              <a:t>IOPS: Stands for I/O Operations Per Second, it tells us how many I/O requests per second can be handled by the storage (for a particular workload). This metric is meaningless without a latency figure.</a:t>
            </a:r>
          </a:p>
          <a:p>
            <a:pPr lvl="1"/>
            <a:r>
              <a:rPr lang="en-US" dirty="0"/>
              <a:t>Bandwidth or throughput: Multiply the IOPS figure with the (average) I/O request size, the result is the bandwidth or throughput in Megabytes and Gigabytes per second.</a:t>
            </a:r>
          </a:p>
          <a:p>
            <a:pPr lvl="1"/>
            <a:r>
              <a:rPr lang="en-US" dirty="0"/>
              <a:t>Latency: Latency is the time it takes for the I/O request to be completed.</a:t>
            </a:r>
          </a:p>
          <a:p>
            <a:r>
              <a:rPr lang="en-US" dirty="0"/>
              <a:t>Access Patterns</a:t>
            </a:r>
          </a:p>
          <a:p>
            <a:pPr lvl="1"/>
            <a:r>
              <a:rPr lang="en-US" dirty="0"/>
              <a:t>Sequential access: A large number of sequential (often adjacent) </a:t>
            </a:r>
            <a:r>
              <a:rPr lang="en-US" dirty="0" err="1"/>
              <a:t>datablocks</a:t>
            </a:r>
            <a:r>
              <a:rPr lang="en-US" dirty="0"/>
              <a:t> is read from the source drive and written to another drive. Backup jobs also cause sequential access patterns. In practice this access pattern shows the highest possible throughput.</a:t>
            </a:r>
          </a:p>
          <a:p>
            <a:pPr lvl="1"/>
            <a:r>
              <a:rPr lang="en-US" dirty="0"/>
              <a:t>Random access: I/O requests are issued in a seemingly random pattern to the storage media. An example of such an access pattern is a heavy </a:t>
            </a:r>
            <a:r>
              <a:rPr lang="en-US" dirty="0" err="1"/>
              <a:t>utilised</a:t>
            </a:r>
            <a:r>
              <a:rPr lang="en-US" dirty="0"/>
              <a:t> database server or a </a:t>
            </a:r>
            <a:r>
              <a:rPr lang="en-US" dirty="0" err="1"/>
              <a:t>virtualisation</a:t>
            </a:r>
            <a:r>
              <a:rPr lang="en-US" dirty="0"/>
              <a:t> host running a lot of virtual machines (all operating simultaneously).</a:t>
            </a:r>
          </a:p>
          <a:p>
            <a:r>
              <a:rPr lang="en-US" dirty="0"/>
              <a:t>Queue Length: The queue depth is a number between 1 and ~128 that shows how many I/O requests are queued (in-flight) on average.</a:t>
            </a:r>
          </a:p>
          <a:p>
            <a:endParaRPr lang="en-US" dirty="0"/>
          </a:p>
          <a:p>
            <a:pPr lvl="1"/>
            <a:endParaRPr lang="en-US" dirty="0"/>
          </a:p>
          <a:p>
            <a:endParaRPr lang="en-US" dirty="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5912"/>
          </a:xfrm>
        </p:spPr>
        <p:txBody>
          <a:bodyPr>
            <a:normAutofit fontScale="90000"/>
          </a:bodyPr>
          <a:lstStyle/>
          <a:p>
            <a:r>
              <a:rPr lang="en-US" dirty="0"/>
              <a:t> </a:t>
            </a:r>
            <a:r>
              <a:rPr lang="en-US" dirty="0" err="1"/>
              <a:t>librados</a:t>
            </a:r>
            <a:endParaRPr lang="en-US" dirty="0"/>
          </a:p>
        </p:txBody>
      </p:sp>
      <p:sp>
        <p:nvSpPr>
          <p:cNvPr id="3" name="Content Placeholder 2"/>
          <p:cNvSpPr>
            <a:spLocks noGrp="1"/>
          </p:cNvSpPr>
          <p:nvPr>
            <p:ph idx="1"/>
          </p:nvPr>
        </p:nvSpPr>
        <p:spPr>
          <a:xfrm>
            <a:off x="838199" y="1030014"/>
            <a:ext cx="6798013" cy="5654565"/>
          </a:xfrm>
        </p:spPr>
        <p:txBody>
          <a:bodyPr>
            <a:normAutofit fontScale="62500" lnSpcReduction="20000"/>
          </a:bodyPr>
          <a:lstStyle/>
          <a:p>
            <a:pPr>
              <a:lnSpc>
                <a:spcPct val="120000"/>
              </a:lnSpc>
            </a:pPr>
            <a:r>
              <a:rPr lang="en-US" dirty="0" err="1"/>
              <a:t>Ceph</a:t>
            </a:r>
            <a:r>
              <a:rPr lang="en-US" dirty="0"/>
              <a:t> </a:t>
            </a:r>
            <a:r>
              <a:rPr lang="zh-CN" altLang="en-US" dirty="0"/>
              <a:t>提供一个消息层协议（</a:t>
            </a:r>
            <a:r>
              <a:rPr lang="en-US" dirty="0"/>
              <a:t>messaging layer protocol）</a:t>
            </a:r>
            <a:r>
              <a:rPr lang="zh-CN" altLang="en-US" dirty="0"/>
              <a:t>使得 </a:t>
            </a:r>
            <a:r>
              <a:rPr lang="en-US" dirty="0" err="1"/>
              <a:t>ceph</a:t>
            </a:r>
            <a:r>
              <a:rPr lang="en-US" dirty="0"/>
              <a:t> </a:t>
            </a:r>
            <a:r>
              <a:rPr lang="zh-CN" altLang="en-US" dirty="0"/>
              <a:t>客户端可以和 </a:t>
            </a:r>
            <a:r>
              <a:rPr lang="en-US" dirty="0" err="1"/>
              <a:t>Ceph</a:t>
            </a:r>
            <a:r>
              <a:rPr lang="en-US" dirty="0"/>
              <a:t> Monitor </a:t>
            </a:r>
            <a:r>
              <a:rPr lang="zh-CN" altLang="en-US" dirty="0"/>
              <a:t>以及 </a:t>
            </a:r>
            <a:r>
              <a:rPr lang="en-US" dirty="0" err="1"/>
              <a:t>Ceph</a:t>
            </a:r>
            <a:r>
              <a:rPr lang="en-US" dirty="0"/>
              <a:t> OSD Daemon </a:t>
            </a:r>
            <a:r>
              <a:rPr lang="zh-CN" altLang="en-US" dirty="0"/>
              <a:t>交互。</a:t>
            </a:r>
            <a:r>
              <a:rPr lang="en-US" dirty="0" err="1"/>
              <a:t>librados</a:t>
            </a:r>
            <a:r>
              <a:rPr lang="en-US" dirty="0"/>
              <a:t> </a:t>
            </a:r>
            <a:r>
              <a:rPr lang="zh-CN" altLang="en-US" dirty="0"/>
              <a:t>就是一个该协议的编码库形式的实现。所有的 </a:t>
            </a:r>
            <a:r>
              <a:rPr lang="en-US" dirty="0" err="1"/>
              <a:t>Ceph</a:t>
            </a:r>
            <a:r>
              <a:rPr lang="en-US" dirty="0"/>
              <a:t> clients </a:t>
            </a:r>
            <a:r>
              <a:rPr lang="zh-CN" altLang="en-US" dirty="0"/>
              <a:t>要么使用 </a:t>
            </a:r>
            <a:r>
              <a:rPr lang="en-US" dirty="0" err="1"/>
              <a:t>librados</a:t>
            </a:r>
            <a:r>
              <a:rPr lang="zh-CN" altLang="en-US" dirty="0"/>
              <a:t>，</a:t>
            </a:r>
            <a:r>
              <a:rPr lang="en-US" dirty="0"/>
              <a:t> </a:t>
            </a:r>
            <a:r>
              <a:rPr lang="zh-CN" altLang="en-US" dirty="0"/>
              <a:t>要么使用其封装的更高层 </a:t>
            </a:r>
            <a:r>
              <a:rPr lang="en-US" dirty="0"/>
              <a:t>API </a:t>
            </a:r>
            <a:r>
              <a:rPr lang="zh-CN" altLang="en-US" dirty="0"/>
              <a:t>与对象存储进行交互。比如，</a:t>
            </a:r>
            <a:r>
              <a:rPr lang="en-US" dirty="0" err="1"/>
              <a:t>librbd</a:t>
            </a:r>
            <a:r>
              <a:rPr lang="en-US" dirty="0"/>
              <a:t> </a:t>
            </a:r>
            <a:r>
              <a:rPr lang="zh-CN" altLang="en-US" dirty="0"/>
              <a:t>使用 </a:t>
            </a:r>
            <a:r>
              <a:rPr lang="en-US" dirty="0" err="1"/>
              <a:t>librados</a:t>
            </a:r>
            <a:r>
              <a:rPr lang="en-US" dirty="0"/>
              <a:t> </a:t>
            </a:r>
            <a:r>
              <a:rPr lang="zh-CN" altLang="en-US" dirty="0"/>
              <a:t>提供 </a:t>
            </a:r>
            <a:r>
              <a:rPr lang="en-US" dirty="0" err="1"/>
              <a:t>Ceph</a:t>
            </a:r>
            <a:r>
              <a:rPr lang="en-US" dirty="0"/>
              <a:t> </a:t>
            </a:r>
            <a:r>
              <a:rPr lang="zh-CN" altLang="en-US" dirty="0"/>
              <a:t>客户端与 </a:t>
            </a:r>
            <a:r>
              <a:rPr lang="en-US" dirty="0"/>
              <a:t>RBD </a:t>
            </a:r>
            <a:r>
              <a:rPr lang="zh-CN" altLang="en-US" dirty="0"/>
              <a:t>交互 </a:t>
            </a:r>
            <a:r>
              <a:rPr lang="en-US" dirty="0"/>
              <a:t>API。</a:t>
            </a:r>
          </a:p>
          <a:p>
            <a:pPr>
              <a:lnSpc>
                <a:spcPct val="120000"/>
              </a:lnSpc>
            </a:pPr>
            <a:r>
              <a:rPr lang="en-US" dirty="0" err="1"/>
              <a:t>librados</a:t>
            </a:r>
            <a:r>
              <a:rPr lang="en-US" dirty="0"/>
              <a:t> </a:t>
            </a:r>
            <a:r>
              <a:rPr lang="zh-CN" altLang="en-US" dirty="0"/>
              <a:t>是使用 </a:t>
            </a:r>
            <a:r>
              <a:rPr lang="en-US" dirty="0"/>
              <a:t>C++ </a:t>
            </a:r>
            <a:r>
              <a:rPr lang="zh-CN" altLang="en-US" dirty="0"/>
              <a:t>实现的。它实现了 </a:t>
            </a:r>
            <a:r>
              <a:rPr lang="en-US" dirty="0" err="1"/>
              <a:t>Ceph</a:t>
            </a:r>
            <a:r>
              <a:rPr lang="en-US" dirty="0"/>
              <a:t> </a:t>
            </a:r>
            <a:r>
              <a:rPr lang="zh-CN" altLang="en-US" dirty="0"/>
              <a:t>的一个私有协议，使得客户端可以直接、同步或者异步、并行地和 </a:t>
            </a:r>
            <a:r>
              <a:rPr lang="en-US" dirty="0"/>
              <a:t>MON  </a:t>
            </a:r>
            <a:r>
              <a:rPr lang="zh-CN" altLang="en-US" dirty="0"/>
              <a:t>和 </a:t>
            </a:r>
            <a:r>
              <a:rPr lang="en-US" dirty="0"/>
              <a:t>OSD </a:t>
            </a:r>
            <a:r>
              <a:rPr lang="zh-CN" altLang="en-US" dirty="0"/>
              <a:t>服务通信，来执行如下操作：</a:t>
            </a:r>
          </a:p>
          <a:p>
            <a:pPr lvl="1">
              <a:lnSpc>
                <a:spcPct val="120000"/>
              </a:lnSpc>
            </a:pPr>
            <a:r>
              <a:rPr lang="en-US" dirty="0"/>
              <a:t>Pool Operations</a:t>
            </a:r>
          </a:p>
          <a:p>
            <a:pPr lvl="1">
              <a:lnSpc>
                <a:spcPct val="120000"/>
              </a:lnSpc>
            </a:pPr>
            <a:r>
              <a:rPr lang="en-US" dirty="0"/>
              <a:t>Snapshots</a:t>
            </a:r>
          </a:p>
          <a:p>
            <a:pPr lvl="1">
              <a:lnSpc>
                <a:spcPct val="120000"/>
              </a:lnSpc>
            </a:pPr>
            <a:r>
              <a:rPr lang="en-US" dirty="0"/>
              <a:t>Read/Write Objects</a:t>
            </a:r>
          </a:p>
          <a:p>
            <a:pPr lvl="1">
              <a:lnSpc>
                <a:spcPct val="120000"/>
              </a:lnSpc>
            </a:pPr>
            <a:r>
              <a:rPr lang="en-US" dirty="0"/>
              <a:t>Create or Remove</a:t>
            </a:r>
          </a:p>
          <a:p>
            <a:pPr lvl="1">
              <a:lnSpc>
                <a:spcPct val="120000"/>
              </a:lnSpc>
            </a:pPr>
            <a:r>
              <a:rPr lang="en-US" dirty="0"/>
              <a:t>Entire Object or Byte Range</a:t>
            </a:r>
          </a:p>
          <a:p>
            <a:pPr lvl="1">
              <a:lnSpc>
                <a:spcPct val="120000"/>
              </a:lnSpc>
            </a:pPr>
            <a:r>
              <a:rPr lang="en-US" dirty="0"/>
              <a:t>Append or Truncate</a:t>
            </a:r>
          </a:p>
          <a:p>
            <a:pPr lvl="1">
              <a:lnSpc>
                <a:spcPct val="120000"/>
              </a:lnSpc>
            </a:pPr>
            <a:r>
              <a:rPr lang="en-US" dirty="0"/>
              <a:t>Create/Set/Get/Remove XATTRs</a:t>
            </a:r>
          </a:p>
          <a:p>
            <a:pPr lvl="1">
              <a:lnSpc>
                <a:spcPct val="120000"/>
              </a:lnSpc>
            </a:pPr>
            <a:r>
              <a:rPr lang="en-US" dirty="0"/>
              <a:t>Create/Set/Get/Remove Key/Value Pairs</a:t>
            </a:r>
          </a:p>
          <a:p>
            <a:pPr lvl="1">
              <a:lnSpc>
                <a:spcPct val="120000"/>
              </a:lnSpc>
            </a:pPr>
            <a:r>
              <a:rPr lang="en-US" dirty="0"/>
              <a:t>Compound operations and dual-ack semantics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002" y="1030014"/>
            <a:ext cx="4162425" cy="4171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9428"/>
            <a:ext cx="10515600" cy="49545"/>
          </a:xfrm>
        </p:spPr>
        <p:txBody>
          <a:bodyPr>
            <a:noAutofit/>
          </a:bodyPr>
          <a:lstStyle/>
          <a:p>
            <a:r>
              <a:rPr lang="en-US" sz="3200" dirty="0" err="1"/>
              <a:t>Ceph</a:t>
            </a:r>
            <a:r>
              <a:rPr lang="en-US" sz="3200" dirty="0"/>
              <a:t> Cluster Installation Steps</a:t>
            </a:r>
          </a:p>
        </p:txBody>
      </p:sp>
      <p:sp>
        <p:nvSpPr>
          <p:cNvPr id="3" name="Content Placeholder 2"/>
          <p:cNvSpPr>
            <a:spLocks noGrp="1"/>
          </p:cNvSpPr>
          <p:nvPr>
            <p:ph idx="1"/>
          </p:nvPr>
        </p:nvSpPr>
        <p:spPr>
          <a:xfrm>
            <a:off x="838200" y="616688"/>
            <a:ext cx="10515600" cy="6113721"/>
          </a:xfrm>
        </p:spPr>
        <p:txBody>
          <a:bodyPr>
            <a:normAutofit fontScale="70000" lnSpcReduction="20000"/>
          </a:bodyPr>
          <a:lstStyle/>
          <a:p>
            <a:r>
              <a:rPr lang="en-US" dirty="0"/>
              <a:t>Setup SSH channel among </a:t>
            </a:r>
            <a:r>
              <a:rPr lang="en-US" dirty="0" err="1"/>
              <a:t>mgr</a:t>
            </a:r>
            <a:r>
              <a:rPr lang="en-US" dirty="0"/>
              <a:t>, </a:t>
            </a:r>
            <a:r>
              <a:rPr lang="en-US" dirty="0" err="1"/>
              <a:t>osd</a:t>
            </a:r>
            <a:r>
              <a:rPr lang="en-US" dirty="0"/>
              <a:t>, </a:t>
            </a:r>
            <a:r>
              <a:rPr lang="en-US" dirty="0" err="1"/>
              <a:t>mon</a:t>
            </a:r>
            <a:r>
              <a:rPr lang="en-US" dirty="0"/>
              <a:t> nodes;</a:t>
            </a:r>
          </a:p>
          <a:p>
            <a:r>
              <a:rPr lang="en-US" dirty="0" err="1"/>
              <a:t>ceph-authtool</a:t>
            </a:r>
            <a:r>
              <a:rPr lang="en-US" dirty="0"/>
              <a:t> creates and imports </a:t>
            </a:r>
            <a:r>
              <a:rPr lang="en-US" dirty="0" err="1"/>
              <a:t>Ceph</a:t>
            </a:r>
            <a:r>
              <a:rPr lang="en-US" dirty="0"/>
              <a:t> Cluster user for client, </a:t>
            </a:r>
            <a:r>
              <a:rPr lang="en-US" dirty="0" err="1"/>
              <a:t>mon</a:t>
            </a:r>
            <a:r>
              <a:rPr lang="en-US" dirty="0"/>
              <a:t>, and bootstrap-</a:t>
            </a:r>
            <a:r>
              <a:rPr lang="en-US" dirty="0" err="1"/>
              <a:t>osd</a:t>
            </a:r>
            <a:r>
              <a:rPr lang="en-US" dirty="0"/>
              <a:t>;</a:t>
            </a:r>
          </a:p>
          <a:p>
            <a:r>
              <a:rPr lang="en-US" dirty="0"/>
              <a:t>Enable </a:t>
            </a:r>
            <a:r>
              <a:rPr lang="en-US" dirty="0" err="1"/>
              <a:t>mon</a:t>
            </a:r>
            <a:r>
              <a:rPr lang="en-US" dirty="0"/>
              <a:t> &amp; </a:t>
            </a:r>
            <a:r>
              <a:rPr lang="en-US" dirty="0" err="1"/>
              <a:t>mgr</a:t>
            </a:r>
            <a:r>
              <a:rPr lang="en-US" dirty="0"/>
              <a:t> daemons;</a:t>
            </a:r>
          </a:p>
          <a:p>
            <a:r>
              <a:rPr lang="en-US" dirty="0"/>
              <a:t>Login each OSD nodes, and set up via </a:t>
            </a:r>
            <a:r>
              <a:rPr lang="en-US" dirty="0" err="1"/>
              <a:t>ceph</a:t>
            </a:r>
            <a:r>
              <a:rPr lang="en-US" dirty="0"/>
              <a:t>-volume</a:t>
            </a:r>
          </a:p>
          <a:p>
            <a:r>
              <a:rPr lang="en-US" dirty="0"/>
              <a:t>For RBD</a:t>
            </a:r>
          </a:p>
          <a:p>
            <a:pPr lvl="1"/>
            <a:r>
              <a:rPr lang="en-US" dirty="0" err="1"/>
              <a:t>ceph</a:t>
            </a:r>
            <a:r>
              <a:rPr lang="en-US" dirty="0"/>
              <a:t> </a:t>
            </a:r>
            <a:r>
              <a:rPr lang="en-US" dirty="0" err="1"/>
              <a:t>osd</a:t>
            </a:r>
            <a:r>
              <a:rPr lang="en-US" dirty="0"/>
              <a:t> pool create </a:t>
            </a:r>
            <a:r>
              <a:rPr lang="en-US" dirty="0" err="1"/>
              <a:t>your_pool_name</a:t>
            </a:r>
            <a:r>
              <a:rPr lang="en-US" dirty="0"/>
              <a:t> 64</a:t>
            </a:r>
          </a:p>
          <a:p>
            <a:pPr lvl="1"/>
            <a:r>
              <a:rPr lang="en-US" dirty="0" err="1"/>
              <a:t>ceph</a:t>
            </a:r>
            <a:r>
              <a:rPr lang="en-US" dirty="0"/>
              <a:t> </a:t>
            </a:r>
            <a:r>
              <a:rPr lang="en-US" dirty="0" err="1"/>
              <a:t>osd</a:t>
            </a:r>
            <a:r>
              <a:rPr lang="en-US" dirty="0"/>
              <a:t> pool set </a:t>
            </a:r>
            <a:r>
              <a:rPr lang="en-US" dirty="0" err="1"/>
              <a:t>your_pool_name</a:t>
            </a:r>
            <a:r>
              <a:rPr lang="en-US" dirty="0"/>
              <a:t> </a:t>
            </a:r>
            <a:r>
              <a:rPr lang="en-US" dirty="0" err="1"/>
              <a:t>pg_autoscale_mode</a:t>
            </a:r>
            <a:r>
              <a:rPr lang="en-US" dirty="0"/>
              <a:t> on</a:t>
            </a:r>
          </a:p>
          <a:p>
            <a:pPr lvl="1"/>
            <a:r>
              <a:rPr lang="en-US" dirty="0" err="1"/>
              <a:t>rbd</a:t>
            </a:r>
            <a:r>
              <a:rPr lang="en-US" dirty="0"/>
              <a:t> pool </a:t>
            </a:r>
            <a:r>
              <a:rPr lang="en-US" dirty="0" err="1"/>
              <a:t>init</a:t>
            </a:r>
            <a:r>
              <a:rPr lang="en-US" dirty="0"/>
              <a:t> </a:t>
            </a:r>
            <a:r>
              <a:rPr lang="en-US" dirty="0" err="1"/>
              <a:t>your_pool_name</a:t>
            </a:r>
            <a:endParaRPr lang="en-US" dirty="0"/>
          </a:p>
          <a:p>
            <a:pPr lvl="1"/>
            <a:r>
              <a:rPr lang="en-US" dirty="0" err="1"/>
              <a:t>rbd</a:t>
            </a:r>
            <a:r>
              <a:rPr lang="en-US" dirty="0"/>
              <a:t> </a:t>
            </a:r>
            <a:r>
              <a:rPr lang="en-US" dirty="0" err="1"/>
              <a:t>reate</a:t>
            </a:r>
            <a:r>
              <a:rPr lang="en-US" dirty="0"/>
              <a:t> –size  100G –pool </a:t>
            </a:r>
            <a:r>
              <a:rPr lang="en-US" dirty="0" err="1"/>
              <a:t>your_pool_name</a:t>
            </a:r>
            <a:r>
              <a:rPr lang="en-US" dirty="0"/>
              <a:t> rbd01 # Create a block device w/ 100G, rbd01 is the image name.</a:t>
            </a:r>
          </a:p>
          <a:p>
            <a:pPr lvl="1"/>
            <a:r>
              <a:rPr lang="en-US" dirty="0" err="1"/>
              <a:t>rbd</a:t>
            </a:r>
            <a:r>
              <a:rPr lang="en-US" dirty="0"/>
              <a:t> ls –l </a:t>
            </a:r>
            <a:r>
              <a:rPr lang="en-US" dirty="0" err="1"/>
              <a:t>your_pool_name</a:t>
            </a:r>
            <a:r>
              <a:rPr lang="en-US" dirty="0"/>
              <a:t>  # Confirm</a:t>
            </a:r>
          </a:p>
          <a:p>
            <a:pPr lvl="1"/>
            <a:r>
              <a:rPr lang="en-US" dirty="0" err="1"/>
              <a:t>rbd</a:t>
            </a:r>
            <a:r>
              <a:rPr lang="en-US" dirty="0"/>
              <a:t> map rbd01; </a:t>
            </a:r>
            <a:r>
              <a:rPr lang="en-US" dirty="0" err="1"/>
              <a:t>rbd</a:t>
            </a:r>
            <a:r>
              <a:rPr lang="en-US" dirty="0"/>
              <a:t> </a:t>
            </a:r>
            <a:r>
              <a:rPr lang="en-US" dirty="0" err="1"/>
              <a:t>showmapped</a:t>
            </a:r>
            <a:endParaRPr lang="en-US" dirty="0"/>
          </a:p>
          <a:p>
            <a:pPr lvl="1"/>
            <a:r>
              <a:rPr lang="en-US" dirty="0" err="1"/>
              <a:t>mkfs.xfs</a:t>
            </a:r>
            <a:r>
              <a:rPr lang="en-US" dirty="0"/>
              <a:t> /dev/rbd0</a:t>
            </a:r>
          </a:p>
          <a:p>
            <a:pPr lvl="1"/>
            <a:r>
              <a:rPr lang="en-US" dirty="0"/>
              <a:t>mount /dev/rbd0 /</a:t>
            </a:r>
            <a:r>
              <a:rPr lang="en-US" dirty="0" err="1"/>
              <a:t>mnt</a:t>
            </a:r>
            <a:endParaRPr lang="en-US" dirty="0"/>
          </a:p>
          <a:p>
            <a:r>
              <a:rPr lang="en-US" dirty="0"/>
              <a:t>For File System</a:t>
            </a:r>
          </a:p>
          <a:p>
            <a:pPr lvl="1"/>
            <a:r>
              <a:rPr lang="en-US" dirty="0" err="1"/>
              <a:t>ceph</a:t>
            </a:r>
            <a:r>
              <a:rPr lang="en-US" dirty="0"/>
              <a:t> </a:t>
            </a:r>
            <a:r>
              <a:rPr lang="en-US" dirty="0" err="1"/>
              <a:t>osd</a:t>
            </a:r>
            <a:r>
              <a:rPr lang="en-US" dirty="0"/>
              <a:t> pool create </a:t>
            </a:r>
            <a:r>
              <a:rPr lang="en-US" dirty="0" err="1"/>
              <a:t>your_pool_name</a:t>
            </a:r>
            <a:r>
              <a:rPr lang="en-US" dirty="0"/>
              <a:t> 64</a:t>
            </a:r>
          </a:p>
          <a:p>
            <a:pPr lvl="1"/>
            <a:r>
              <a:rPr lang="en-US" dirty="0" err="1"/>
              <a:t>ceph</a:t>
            </a:r>
            <a:r>
              <a:rPr lang="en-US" dirty="0"/>
              <a:t> </a:t>
            </a:r>
            <a:r>
              <a:rPr lang="en-US" dirty="0" err="1"/>
              <a:t>osd</a:t>
            </a:r>
            <a:r>
              <a:rPr lang="en-US" dirty="0"/>
              <a:t> pool create </a:t>
            </a:r>
            <a:r>
              <a:rPr lang="en-US" dirty="0" err="1"/>
              <a:t>your_pool_name_metadata</a:t>
            </a:r>
            <a:r>
              <a:rPr lang="en-US" dirty="0"/>
              <a:t> 64</a:t>
            </a:r>
          </a:p>
          <a:p>
            <a:pPr lvl="1"/>
            <a:r>
              <a:rPr lang="en-US" dirty="0" err="1"/>
              <a:t>ceph</a:t>
            </a:r>
            <a:r>
              <a:rPr lang="en-US" dirty="0"/>
              <a:t> fs new </a:t>
            </a:r>
            <a:r>
              <a:rPr lang="en-US" dirty="0" err="1"/>
              <a:t>your_cephfs_name</a:t>
            </a:r>
            <a:r>
              <a:rPr lang="en-US" dirty="0"/>
              <a:t> </a:t>
            </a:r>
            <a:r>
              <a:rPr lang="en-US" dirty="0" err="1"/>
              <a:t>your_pool_name_metadata</a:t>
            </a:r>
            <a:r>
              <a:rPr lang="en-US" dirty="0"/>
              <a:t> </a:t>
            </a:r>
            <a:r>
              <a:rPr lang="en-US" dirty="0" err="1"/>
              <a:t>your_pool_name</a:t>
            </a:r>
            <a:endParaRPr lang="en-US" dirty="0"/>
          </a:p>
          <a:p>
            <a:pPr lvl="1"/>
            <a:r>
              <a:rPr lang="en-US" dirty="0" err="1"/>
              <a:t>ceph</a:t>
            </a:r>
            <a:r>
              <a:rPr lang="en-US" dirty="0"/>
              <a:t> fs ls  #  Confirm</a:t>
            </a:r>
          </a:p>
          <a:p>
            <a:pPr lvl="1"/>
            <a:r>
              <a:rPr lang="en-US" dirty="0" err="1"/>
              <a:t>ceph-authtool</a:t>
            </a:r>
            <a:r>
              <a:rPr lang="en-US" dirty="0"/>
              <a:t> &amp; mount –t </a:t>
            </a:r>
            <a:r>
              <a:rPr lang="en-US" dirty="0" err="1"/>
              <a:t>ceph</a:t>
            </a:r>
            <a:r>
              <a:rPr lang="en-US" dirty="0"/>
              <a:t> xx.xx.xx.xx:6789:/ /</a:t>
            </a:r>
            <a:r>
              <a:rPr lang="en-US" dirty="0" err="1"/>
              <a:t>mnt</a:t>
            </a:r>
            <a:r>
              <a:rPr lang="en-US" dirty="0"/>
              <a:t> –o name=</a:t>
            </a:r>
            <a:r>
              <a:rPr lang="en-US" dirty="0" err="1"/>
              <a:t>admin,secretfile</a:t>
            </a:r>
            <a:r>
              <a:rPr lang="en-US" dirty="0"/>
              <a:t>=</a:t>
            </a:r>
            <a:r>
              <a:rPr lang="en-US" dirty="0" err="1"/>
              <a:t>admin.key</a:t>
            </a:r>
            <a:endParaRPr lang="en-US" dirty="0"/>
          </a:p>
          <a:p>
            <a:pPr lvl="1"/>
            <a:r>
              <a:rPr lang="en-US" dirty="0"/>
              <a:t>df –</a:t>
            </a:r>
            <a:r>
              <a:rPr lang="en-US" dirty="0" err="1"/>
              <a:t>hT</a:t>
            </a:r>
            <a:endParaRPr lang="en-US"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5912"/>
          </a:xfrm>
        </p:spPr>
        <p:txBody>
          <a:bodyPr>
            <a:normAutofit fontScale="90000"/>
          </a:bodyPr>
          <a:lstStyle/>
          <a:p>
            <a:r>
              <a:rPr lang="en-US" dirty="0"/>
              <a:t>RADOS </a:t>
            </a:r>
            <a:r>
              <a:rPr lang="en-US" sz="2800" dirty="0"/>
              <a:t>(Reliable Autonomic Distributed Object Store)</a:t>
            </a:r>
          </a:p>
        </p:txBody>
      </p:sp>
      <p:sp>
        <p:nvSpPr>
          <p:cNvPr id="3" name="Content Placeholder 2"/>
          <p:cNvSpPr>
            <a:spLocks noGrp="1"/>
          </p:cNvSpPr>
          <p:nvPr>
            <p:ph idx="1"/>
          </p:nvPr>
        </p:nvSpPr>
        <p:spPr>
          <a:xfrm>
            <a:off x="838200" y="1114096"/>
            <a:ext cx="10515600" cy="5602013"/>
          </a:xfrm>
        </p:spPr>
        <p:txBody>
          <a:bodyPr>
            <a:normAutofit fontScale="70000" lnSpcReduction="20000"/>
          </a:bodyPr>
          <a:lstStyle/>
          <a:p>
            <a:r>
              <a:rPr lang="en-US" dirty="0"/>
              <a:t>RADOS distributes objects across the storage cluster and replicates objects for fault tolerance. RADOS contains the following major components:</a:t>
            </a:r>
          </a:p>
          <a:p>
            <a:pPr lvl="1"/>
            <a:r>
              <a:rPr lang="en-US" dirty="0"/>
              <a:t>Object Storage Device (OSD) Daemon. The storage daemon for the RADOS service, which interacts with the OSD (physical or logical storage unit for your data).</a:t>
            </a:r>
          </a:p>
          <a:p>
            <a:pPr lvl="1"/>
            <a:endParaRPr lang="en-US" dirty="0"/>
          </a:p>
          <a:p>
            <a:pPr lvl="1"/>
            <a:r>
              <a:rPr lang="en-US" dirty="0"/>
              <a:t>You must run this daemon on each server in your cluster. For each OSD, you can have an associated hard drive disk. For performance purposes, pool your hard drive disk with raid arrays, logical volume management (LVM), or B-tree file system (</a:t>
            </a:r>
            <a:r>
              <a:rPr lang="en-US" dirty="0" err="1"/>
              <a:t>Btrfs</a:t>
            </a:r>
            <a:r>
              <a:rPr lang="en-US" dirty="0"/>
              <a:t>) pooling. By default, the following pools are created: data, metadata, and RBD.</a:t>
            </a:r>
          </a:p>
          <a:p>
            <a:pPr lvl="1"/>
            <a:endParaRPr lang="en-US" dirty="0"/>
          </a:p>
          <a:p>
            <a:pPr lvl="1"/>
            <a:r>
              <a:rPr lang="en-US" dirty="0"/>
              <a:t>Meta-Data Server (MDS). Stores metadata. MDSs build a POSIX file system on top of objects for </a:t>
            </a:r>
            <a:r>
              <a:rPr lang="en-US" dirty="0" err="1"/>
              <a:t>Ceph</a:t>
            </a:r>
            <a:r>
              <a:rPr lang="en-US" dirty="0"/>
              <a:t> clients. However, if you do not use the </a:t>
            </a:r>
            <a:r>
              <a:rPr lang="en-US" dirty="0" err="1"/>
              <a:t>Ceph</a:t>
            </a:r>
            <a:r>
              <a:rPr lang="en-US" dirty="0"/>
              <a:t> file system, you do not need a metadata server.</a:t>
            </a:r>
          </a:p>
          <a:p>
            <a:pPr lvl="1"/>
            <a:endParaRPr lang="en-US" dirty="0"/>
          </a:p>
          <a:p>
            <a:pPr lvl="1"/>
            <a:r>
              <a:rPr lang="en-US" dirty="0"/>
              <a:t>Monitor (MON). A lightweight daemon that handles all communications with external applications and clients. It also provides a consensus for distributed decision making in a </a:t>
            </a:r>
            <a:r>
              <a:rPr lang="en-US" dirty="0" err="1"/>
              <a:t>Ceph</a:t>
            </a:r>
            <a:r>
              <a:rPr lang="en-US" dirty="0"/>
              <a:t>/RADOS cluster. For instance, when you mount a </a:t>
            </a:r>
            <a:r>
              <a:rPr lang="en-US" dirty="0" err="1"/>
              <a:t>Ceph</a:t>
            </a:r>
            <a:r>
              <a:rPr lang="en-US" dirty="0"/>
              <a:t> shared on a client, you point to the address of a MON server. It checks the state and the consistency of the data. In an ideal setup, you must run at least three </a:t>
            </a:r>
            <a:r>
              <a:rPr lang="en-US" dirty="0" err="1"/>
              <a:t>ceph</a:t>
            </a:r>
            <a:r>
              <a:rPr lang="en-US" dirty="0"/>
              <a:t>-mon daemons on separate servers.</a:t>
            </a:r>
          </a:p>
          <a:p>
            <a:pPr lvl="1"/>
            <a:endParaRPr lang="en-US" dirty="0"/>
          </a:p>
          <a:p>
            <a:pPr lvl="1"/>
            <a:r>
              <a:rPr lang="en-US" dirty="0" err="1"/>
              <a:t>Ceph</a:t>
            </a:r>
            <a:r>
              <a:rPr lang="en-US" dirty="0"/>
              <a:t> developers recommend that you use </a:t>
            </a:r>
            <a:r>
              <a:rPr lang="en-US" dirty="0" err="1"/>
              <a:t>Btrfs</a:t>
            </a:r>
            <a:r>
              <a:rPr lang="en-US" dirty="0"/>
              <a:t> as a file system for storage. XFS might be a better alternative for production </a:t>
            </a:r>
            <a:r>
              <a:rPr lang="en-US" dirty="0" err="1"/>
              <a:t>environments;XFS</a:t>
            </a:r>
            <a:r>
              <a:rPr lang="en-US" dirty="0"/>
              <a:t> is an excellent alternative to </a:t>
            </a:r>
            <a:r>
              <a:rPr lang="en-US" dirty="0" err="1"/>
              <a:t>Btrfs</a:t>
            </a:r>
            <a:r>
              <a:rPr lang="en-US" dirty="0"/>
              <a:t>. The ext4 file system is also compatible but does not exploit the power of </a:t>
            </a:r>
            <a:r>
              <a:rPr lang="en-US" dirty="0" err="1"/>
              <a:t>Ceph</a:t>
            </a:r>
            <a:r>
              <a:rPr lang="en-US" dirty="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433"/>
            <a:ext cx="10515600" cy="227157"/>
          </a:xfrm>
        </p:spPr>
        <p:txBody>
          <a:bodyPr>
            <a:noAutofit/>
          </a:bodyPr>
          <a:lstStyle/>
          <a:p>
            <a:r>
              <a:rPr lang="en-US" sz="4000" dirty="0"/>
              <a:t>References</a:t>
            </a:r>
          </a:p>
        </p:txBody>
      </p:sp>
      <p:sp>
        <p:nvSpPr>
          <p:cNvPr id="3" name="Content Placeholder 2"/>
          <p:cNvSpPr>
            <a:spLocks noGrp="1"/>
          </p:cNvSpPr>
          <p:nvPr>
            <p:ph idx="1"/>
          </p:nvPr>
        </p:nvSpPr>
        <p:spPr>
          <a:xfrm>
            <a:off x="838200" y="706583"/>
            <a:ext cx="10515600" cy="6151418"/>
          </a:xfrm>
        </p:spPr>
        <p:txBody>
          <a:bodyPr>
            <a:normAutofit fontScale="62500" lnSpcReduction="20000"/>
          </a:bodyPr>
          <a:lstStyle/>
          <a:p>
            <a:pPr>
              <a:lnSpc>
                <a:spcPct val="120000"/>
              </a:lnSpc>
            </a:pPr>
            <a:r>
              <a:rPr lang="en-US" dirty="0" err="1">
                <a:hlinkClick r:id="rId3"/>
              </a:rPr>
              <a:t>Customising</a:t>
            </a:r>
            <a:r>
              <a:rPr lang="en-US" dirty="0">
                <a:hlinkClick r:id="rId3"/>
              </a:rPr>
              <a:t> Ubuntu live ISOs with Docker: https://slai.github.io/posts/customising-ubuntu-live-isos-with-docker/ ; https://github.com/89luca89/distrobox</a:t>
            </a:r>
          </a:p>
          <a:p>
            <a:pPr>
              <a:lnSpc>
                <a:spcPct val="120000"/>
              </a:lnSpc>
            </a:pPr>
            <a:r>
              <a:rPr lang="en-US" dirty="0">
                <a:hlinkClick r:id="rId3"/>
              </a:rPr>
              <a:t>https://www.howtoforge.com/tutorial/how-to-build-a-ceph-cluster-on-centos-7/</a:t>
            </a:r>
            <a:endParaRPr lang="en-US" dirty="0"/>
          </a:p>
          <a:p>
            <a:pPr>
              <a:lnSpc>
                <a:spcPct val="120000"/>
              </a:lnSpc>
            </a:pPr>
            <a:r>
              <a:rPr lang="en-US" dirty="0"/>
              <a:t>Install Kubernetes Cluster on CentOS 7 with </a:t>
            </a:r>
            <a:r>
              <a:rPr lang="en-US" dirty="0" err="1"/>
              <a:t>kubeadm</a:t>
            </a:r>
            <a:r>
              <a:rPr lang="en-US" dirty="0"/>
              <a:t>: https://computingforgeeks.com/install-and-configure-ceph-storage-cluster-on-centos-linux/</a:t>
            </a:r>
          </a:p>
          <a:p>
            <a:pPr>
              <a:lnSpc>
                <a:spcPct val="120000"/>
              </a:lnSpc>
            </a:pPr>
            <a:r>
              <a:rPr lang="en-US" dirty="0">
                <a:hlinkClick r:id="rId4"/>
              </a:rPr>
              <a:t>https://blog.dianduidian.com/post/%E4%BD%BF%E7%94%A8rook%E6%90%AD%E5%BB%BAceph%E9%9B%86%E7%BE%A4/</a:t>
            </a:r>
            <a:endParaRPr lang="en-US" dirty="0"/>
          </a:p>
          <a:p>
            <a:pPr>
              <a:lnSpc>
                <a:spcPct val="120000"/>
              </a:lnSpc>
            </a:pPr>
            <a:r>
              <a:rPr lang="en-US" dirty="0">
                <a:hlinkClick r:id="rId5"/>
              </a:rPr>
              <a:t>https://www.liukui.tech/2020/02/10/Rook%E9%83%A8%E7%BD%B2Ceph%E9%9B%86%E7%BE%A4/</a:t>
            </a:r>
            <a:endParaRPr lang="en-US" dirty="0"/>
          </a:p>
          <a:p>
            <a:pPr>
              <a:lnSpc>
                <a:spcPct val="120000"/>
              </a:lnSpc>
            </a:pPr>
            <a:r>
              <a:rPr lang="en-US" dirty="0"/>
              <a:t>QEMU Virtual Machine Optimization: https://null-src.com/posts/qemu-optimization/post.php</a:t>
            </a:r>
          </a:p>
          <a:p>
            <a:pPr>
              <a:lnSpc>
                <a:spcPct val="120000"/>
              </a:lnSpc>
            </a:pPr>
            <a:r>
              <a:rPr lang="zh-CN" altLang="en-US" dirty="0"/>
              <a:t>设想在一个理想状态下，混合云实现公共云、私有云甚至自建机房混合使用，核心和稳定的业务放私有部分，外围和弹性的业务放公共云，数据和应用统一管理并且能够在两种云中间自由移动。理论上，对客户来说，混合云的方式既留了核心数据，降低了迁移风险，又能在原来资源的基础上增加公共云的弹性，一举多得。混合云一部分由客户搭建、拥有、控制和运行，但平台的管理、维护和支持则由公有云提供商负责，这一“混合”的现实注定了客户需要妥善处理一些挑战。</a:t>
            </a:r>
            <a:endParaRPr lang="en-US" altLang="zh-CN" dirty="0"/>
          </a:p>
          <a:p>
            <a:pPr>
              <a:lnSpc>
                <a:spcPct val="120000"/>
              </a:lnSpc>
            </a:pPr>
            <a:r>
              <a:rPr lang="zh-CN" altLang="en-US" dirty="0"/>
              <a:t>如何构建业务节点，且快速融合到一个集群中。根据云的基本业务分为：计算，网络和存储。那么，我们考虑如何安装基本软件到一个节点，当这个节点接入网络时，它能快速接入集群。</a:t>
            </a:r>
            <a:endParaRPr lang="en-US" altLang="zh-CN" dirty="0"/>
          </a:p>
          <a:p>
            <a:pPr>
              <a:lnSpc>
                <a:spcPct val="120000"/>
              </a:lnSpc>
            </a:pPr>
            <a:r>
              <a:rPr lang="zh-CN" altLang="en-US" dirty="0"/>
              <a:t>图像测量知识解惑</a:t>
            </a:r>
            <a:r>
              <a:rPr lang="en-US" altLang="zh-CN"/>
              <a:t>: https://www.imatest.com/solutions/sharpness/</a:t>
            </a:r>
            <a:endParaRPr lang="en-US" altLang="zh-CN" dirty="0"/>
          </a:p>
          <a:p>
            <a:pPr>
              <a:lnSpc>
                <a:spcPct val="120000"/>
              </a:lnSpc>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71E03-07EA-4C01-8BF6-C64EFA6ACD21}"/>
              </a:ext>
            </a:extLst>
          </p:cNvPr>
          <p:cNvSpPr>
            <a:spLocks noGrp="1"/>
          </p:cNvSpPr>
          <p:nvPr>
            <p:ph type="title"/>
          </p:nvPr>
        </p:nvSpPr>
        <p:spPr>
          <a:xfrm>
            <a:off x="838200" y="365126"/>
            <a:ext cx="10515600" cy="315912"/>
          </a:xfrm>
        </p:spPr>
        <p:txBody>
          <a:bodyPr>
            <a:noAutofit/>
          </a:bodyPr>
          <a:lstStyle/>
          <a:p>
            <a:r>
              <a:rPr lang="en-US" altLang="zh-CN" sz="4000" dirty="0"/>
              <a:t>RBAC</a:t>
            </a:r>
            <a:r>
              <a:rPr lang="zh-CN" altLang="en-US" sz="4000" dirty="0"/>
              <a:t>：基于角色的权限管理模型</a:t>
            </a:r>
            <a:endParaRPr lang="en-US" sz="4000" dirty="0"/>
          </a:p>
        </p:txBody>
      </p:sp>
      <p:sp>
        <p:nvSpPr>
          <p:cNvPr id="3" name="Content Placeholder 2">
            <a:extLst>
              <a:ext uri="{FF2B5EF4-FFF2-40B4-BE49-F238E27FC236}">
                <a16:creationId xmlns:a16="http://schemas.microsoft.com/office/drawing/2014/main" id="{65467933-132A-4D41-8459-6DC93042924D}"/>
              </a:ext>
            </a:extLst>
          </p:cNvPr>
          <p:cNvSpPr>
            <a:spLocks noGrp="1"/>
          </p:cNvSpPr>
          <p:nvPr>
            <p:ph idx="1"/>
          </p:nvPr>
        </p:nvSpPr>
        <p:spPr>
          <a:xfrm>
            <a:off x="838200" y="1145136"/>
            <a:ext cx="6707736" cy="5576339"/>
          </a:xfrm>
        </p:spPr>
        <p:txBody>
          <a:bodyPr>
            <a:normAutofit/>
          </a:bodyPr>
          <a:lstStyle/>
          <a:p>
            <a:r>
              <a:rPr lang="en-US" dirty="0" err="1"/>
              <a:t>GerorgeMason</a:t>
            </a:r>
            <a:r>
              <a:rPr lang="zh-CN" altLang="en-US" dirty="0"/>
              <a:t>大学的教授</a:t>
            </a:r>
            <a:r>
              <a:rPr lang="en-US" dirty="0"/>
              <a:t>Ravi Sandhu</a:t>
            </a:r>
            <a:r>
              <a:rPr lang="zh-CN" altLang="en-US" dirty="0"/>
              <a:t>于</a:t>
            </a:r>
            <a:r>
              <a:rPr lang="en-US" altLang="zh-CN" dirty="0"/>
              <a:t>1996</a:t>
            </a:r>
            <a:r>
              <a:rPr lang="zh-CN" altLang="en-US" dirty="0"/>
              <a:t>年对</a:t>
            </a:r>
            <a:r>
              <a:rPr lang="en-US" dirty="0"/>
              <a:t>RBAC</a:t>
            </a:r>
            <a:r>
              <a:rPr lang="zh-CN" altLang="en-US" dirty="0"/>
              <a:t>模型进行改进，提出了</a:t>
            </a:r>
            <a:r>
              <a:rPr lang="en-US" dirty="0"/>
              <a:t>RBAC96</a:t>
            </a:r>
            <a:r>
              <a:rPr lang="zh-CN" altLang="en-US" dirty="0"/>
              <a:t>模型族，包括</a:t>
            </a:r>
            <a:r>
              <a:rPr lang="en-US" dirty="0"/>
              <a:t>RBAC0、RBAC1、RBAC2</a:t>
            </a:r>
            <a:r>
              <a:rPr lang="zh-CN" altLang="en-US" dirty="0"/>
              <a:t>和</a:t>
            </a:r>
            <a:r>
              <a:rPr lang="en-US" dirty="0"/>
              <a:t>RBAC3</a:t>
            </a:r>
            <a:r>
              <a:rPr lang="zh-CN" altLang="en-US" dirty="0"/>
              <a:t>四个模型。上图代表</a:t>
            </a:r>
            <a:r>
              <a:rPr lang="en-US" dirty="0"/>
              <a:t>RBAC0</a:t>
            </a:r>
            <a:r>
              <a:rPr lang="zh-CN" altLang="en-US" dirty="0"/>
              <a:t>模型，也是其他</a:t>
            </a:r>
            <a:r>
              <a:rPr lang="en-US" altLang="zh-CN" dirty="0"/>
              <a:t>3</a:t>
            </a:r>
            <a:r>
              <a:rPr lang="zh-CN" altLang="en-US" dirty="0"/>
              <a:t>个模型的基础。</a:t>
            </a:r>
            <a:endParaRPr lang="en-US" altLang="zh-CN" dirty="0"/>
          </a:p>
          <a:p>
            <a:r>
              <a:rPr lang="zh-CN" altLang="en-US" dirty="0"/>
              <a:t>权限管理是指为解决某一具体的权限分配问题而采用的方法，比如解决文件的权限分配问题可以采用</a:t>
            </a:r>
            <a:r>
              <a:rPr lang="en-US" altLang="zh-CN" dirty="0"/>
              <a:t>ACL</a:t>
            </a:r>
            <a:r>
              <a:rPr lang="zh-CN" altLang="en-US" dirty="0"/>
              <a:t>模型，解决不同年龄段的用户可访问不同类型的电影问题可以采用</a:t>
            </a:r>
            <a:r>
              <a:rPr lang="en-US" altLang="zh-CN" dirty="0"/>
              <a:t>RBAC+ABAC</a:t>
            </a:r>
            <a:r>
              <a:rPr lang="zh-CN" altLang="en-US" dirty="0"/>
              <a:t>。</a:t>
            </a:r>
          </a:p>
          <a:p>
            <a:r>
              <a:rPr lang="zh-CN" altLang="en-US" dirty="0"/>
              <a:t>权限体系是指整个系统内采用的权限管理方法的集合。</a:t>
            </a:r>
            <a:endParaRPr lang="en-US" dirty="0"/>
          </a:p>
        </p:txBody>
      </p:sp>
      <p:sp>
        <p:nvSpPr>
          <p:cNvPr id="4" name="Slide Number Placeholder 3">
            <a:extLst>
              <a:ext uri="{FF2B5EF4-FFF2-40B4-BE49-F238E27FC236}">
                <a16:creationId xmlns:a16="http://schemas.microsoft.com/office/drawing/2014/main" id="{790DC1E8-AF9C-4375-93FD-E84AF70AF47B}"/>
              </a:ext>
            </a:extLst>
          </p:cNvPr>
          <p:cNvSpPr>
            <a:spLocks noGrp="1"/>
          </p:cNvSpPr>
          <p:nvPr>
            <p:ph type="sldNum" sz="quarter" idx="12"/>
          </p:nvPr>
        </p:nvSpPr>
        <p:spPr/>
        <p:txBody>
          <a:bodyPr/>
          <a:lstStyle/>
          <a:p>
            <a:fld id="{D8DA9DAA-006C-4F4B-980E-E3DF019B24E2}" type="slidenum">
              <a:rPr lang="en-US" smtClean="0"/>
              <a:t>38</a:t>
            </a:fld>
            <a:endParaRPr lang="en-US" dirty="0"/>
          </a:p>
        </p:txBody>
      </p:sp>
      <p:pic>
        <p:nvPicPr>
          <p:cNvPr id="2050" name="Picture 2">
            <a:extLst>
              <a:ext uri="{FF2B5EF4-FFF2-40B4-BE49-F238E27FC236}">
                <a16:creationId xmlns:a16="http://schemas.microsoft.com/office/drawing/2014/main" id="{DBDF2D0E-8DE6-4F35-9294-EB6AA8BD7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5399" y="1145135"/>
            <a:ext cx="4387642" cy="1982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A865475-1CEB-4F88-9429-E8436E28B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5398" y="3429000"/>
            <a:ext cx="4387641"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092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371A-3B9D-4B09-B51D-92ED98367CC9}"/>
              </a:ext>
            </a:extLst>
          </p:cNvPr>
          <p:cNvSpPr>
            <a:spLocks noGrp="1"/>
          </p:cNvSpPr>
          <p:nvPr>
            <p:ph type="title"/>
          </p:nvPr>
        </p:nvSpPr>
        <p:spPr>
          <a:xfrm>
            <a:off x="838200" y="276638"/>
            <a:ext cx="10515600" cy="224810"/>
          </a:xfrm>
        </p:spPr>
        <p:txBody>
          <a:bodyPr>
            <a:normAutofit fontScale="90000"/>
          </a:bodyPr>
          <a:lstStyle/>
          <a:p>
            <a:r>
              <a:rPr lang="en-US" sz="4000" dirty="0"/>
              <a:t>Kubernetes </a:t>
            </a:r>
            <a:r>
              <a:rPr lang="zh-CN" altLang="en-US" sz="4000" dirty="0"/>
              <a:t>下零信任安全架构分析 </a:t>
            </a:r>
            <a:r>
              <a:rPr lang="en-US" altLang="zh-CN" sz="4000" dirty="0"/>
              <a:t>- 1</a:t>
            </a:r>
            <a:endParaRPr lang="en-US" sz="4000" dirty="0"/>
          </a:p>
        </p:txBody>
      </p:sp>
      <p:sp>
        <p:nvSpPr>
          <p:cNvPr id="3" name="Content Placeholder 2">
            <a:extLst>
              <a:ext uri="{FF2B5EF4-FFF2-40B4-BE49-F238E27FC236}">
                <a16:creationId xmlns:a16="http://schemas.microsoft.com/office/drawing/2014/main" id="{80DFED98-72EC-46A1-AABC-07524D6E944F}"/>
              </a:ext>
            </a:extLst>
          </p:cNvPr>
          <p:cNvSpPr>
            <a:spLocks noGrp="1"/>
          </p:cNvSpPr>
          <p:nvPr>
            <p:ph idx="1"/>
          </p:nvPr>
        </p:nvSpPr>
        <p:spPr>
          <a:xfrm>
            <a:off x="838200" y="698090"/>
            <a:ext cx="5985387" cy="6159910"/>
          </a:xfrm>
        </p:spPr>
        <p:txBody>
          <a:bodyPr>
            <a:normAutofit fontScale="55000" lnSpcReduction="20000"/>
          </a:bodyPr>
          <a:lstStyle/>
          <a:p>
            <a:pPr>
              <a:lnSpc>
                <a:spcPct val="120000"/>
              </a:lnSpc>
            </a:pPr>
            <a:r>
              <a:rPr lang="zh-CN" altLang="en-US" dirty="0"/>
              <a:t>默认情况下不应该信任网络内部和外部的任何人</a:t>
            </a:r>
            <a:r>
              <a:rPr lang="en-US" altLang="zh-CN" dirty="0"/>
              <a:t>/</a:t>
            </a:r>
            <a:r>
              <a:rPr lang="zh-CN" altLang="en-US" dirty="0"/>
              <a:t>设备</a:t>
            </a:r>
            <a:r>
              <a:rPr lang="en-US" altLang="zh-CN" dirty="0"/>
              <a:t>/</a:t>
            </a:r>
            <a:r>
              <a:rPr lang="zh-CN" altLang="en-US" dirty="0"/>
              <a:t>系统，需要基于</a:t>
            </a:r>
            <a:r>
              <a:rPr lang="zh-CN" altLang="en-US" b="1" dirty="0"/>
              <a:t>认证和授权</a:t>
            </a:r>
            <a:r>
              <a:rPr lang="zh-CN" altLang="en-US" dirty="0"/>
              <a:t>重构访问控制的信任基础。</a:t>
            </a:r>
            <a:endParaRPr lang="en-US" altLang="zh-CN" dirty="0"/>
          </a:p>
          <a:p>
            <a:pPr>
              <a:lnSpc>
                <a:spcPct val="120000"/>
              </a:lnSpc>
            </a:pPr>
            <a:r>
              <a:rPr lang="zh-CN" altLang="en-US" dirty="0"/>
              <a:t>用户 </a:t>
            </a:r>
            <a:r>
              <a:rPr lang="en-US" altLang="zh-CN" dirty="0"/>
              <a:t>Identity</a:t>
            </a:r>
            <a:r>
              <a:rPr lang="zh-CN" altLang="en-US" dirty="0"/>
              <a:t>：然后通过 </a:t>
            </a:r>
            <a:r>
              <a:rPr lang="en-US" altLang="zh-CN" dirty="0"/>
              <a:t>Identity Provider</a:t>
            </a:r>
            <a:r>
              <a:rPr lang="zh-CN" altLang="en-US" dirty="0"/>
              <a:t>（创建、维护和管理用户身份的组件）的认证，再认证的过程中可以使用账号密码，也可以使用 </a:t>
            </a:r>
            <a:r>
              <a:rPr lang="en-US" altLang="zh-CN" dirty="0"/>
              <a:t>MFA</a:t>
            </a:r>
            <a:r>
              <a:rPr lang="zh-CN" altLang="en-US" dirty="0"/>
              <a:t>（</a:t>
            </a:r>
            <a:r>
              <a:rPr lang="en-US" altLang="zh-CN" dirty="0"/>
              <a:t>Multi Factor Auth</a:t>
            </a:r>
            <a:r>
              <a:rPr lang="zh-CN" altLang="en-US" dirty="0"/>
              <a:t>）多因素认证的方式，多因素认证包括软、硬 </a:t>
            </a:r>
            <a:r>
              <a:rPr lang="en-US" altLang="zh-CN" dirty="0"/>
              <a:t>Token</a:t>
            </a:r>
            <a:r>
              <a:rPr lang="zh-CN" altLang="en-US" dirty="0"/>
              <a:t>、</a:t>
            </a:r>
            <a:r>
              <a:rPr lang="en-US" altLang="zh-CN" dirty="0"/>
              <a:t>SMS</a:t>
            </a:r>
            <a:r>
              <a:rPr lang="zh-CN" altLang="en-US" dirty="0"/>
              <a:t>、人体特征等；</a:t>
            </a:r>
          </a:p>
          <a:p>
            <a:pPr>
              <a:lnSpc>
                <a:spcPct val="120000"/>
              </a:lnSpc>
            </a:pPr>
            <a:r>
              <a:rPr lang="zh-CN" altLang="en-US" dirty="0"/>
              <a:t>设备 </a:t>
            </a:r>
            <a:r>
              <a:rPr lang="en-US" altLang="zh-CN" dirty="0"/>
              <a:t>Identity</a:t>
            </a:r>
            <a:r>
              <a:rPr lang="zh-CN" altLang="en-US" dirty="0"/>
              <a:t>：设备包含了公司的设备以及没有统一管理的设备，这些设备的信息，包含 </a:t>
            </a:r>
            <a:r>
              <a:rPr lang="en-US" altLang="zh-CN" dirty="0"/>
              <a:t>IP </a:t>
            </a:r>
            <a:r>
              <a:rPr lang="zh-CN" altLang="en-US" dirty="0"/>
              <a:t>地址、</a:t>
            </a:r>
            <a:r>
              <a:rPr lang="en-US" altLang="zh-CN" dirty="0"/>
              <a:t>MAC </a:t>
            </a:r>
            <a:r>
              <a:rPr lang="zh-CN" altLang="en-US" dirty="0"/>
              <a:t>地址、安装的软件、操作系统版本、补丁状态等存储到 </a:t>
            </a:r>
            <a:r>
              <a:rPr lang="en-US" altLang="zh-CN" dirty="0"/>
              <a:t>Device Inventory</a:t>
            </a:r>
            <a:r>
              <a:rPr lang="zh-CN" altLang="en-US" dirty="0"/>
              <a:t>；另外设备也会有相应的 </a:t>
            </a:r>
            <a:r>
              <a:rPr lang="en-US" altLang="zh-CN" dirty="0"/>
              <a:t>Identity </a:t>
            </a:r>
            <a:r>
              <a:rPr lang="zh-CN" altLang="en-US" dirty="0"/>
              <a:t>来证明设备的身份；设备会有对应的设备状态、设备的风险进行判定；</a:t>
            </a:r>
          </a:p>
          <a:p>
            <a:pPr>
              <a:lnSpc>
                <a:spcPct val="120000"/>
              </a:lnSpc>
            </a:pPr>
            <a:r>
              <a:rPr lang="en-US" altLang="zh-CN" dirty="0"/>
              <a:t>Security Policy Enforcement</a:t>
            </a:r>
            <a:r>
              <a:rPr lang="zh-CN" altLang="en-US" dirty="0"/>
              <a:t>：通过收集的用户 </a:t>
            </a:r>
            <a:r>
              <a:rPr lang="en-US" altLang="zh-CN" dirty="0"/>
              <a:t>Identity </a:t>
            </a:r>
            <a:r>
              <a:rPr lang="zh-CN" altLang="en-US" dirty="0"/>
              <a:t>以及状态、设备的信息，状态以及 </a:t>
            </a:r>
            <a:r>
              <a:rPr lang="en-US" altLang="zh-CN" dirty="0"/>
              <a:t>Identity </a:t>
            </a:r>
            <a:r>
              <a:rPr lang="zh-CN" altLang="en-US" dirty="0"/>
              <a:t>后，</a:t>
            </a:r>
            <a:r>
              <a:rPr lang="en-US" altLang="zh-CN" dirty="0"/>
              <a:t>SPE </a:t>
            </a:r>
            <a:r>
              <a:rPr lang="zh-CN" altLang="en-US" dirty="0"/>
              <a:t>策略进行综合的判定，同时可以结合 </a:t>
            </a:r>
            <a:r>
              <a:rPr lang="en-US" altLang="zh-CN" dirty="0"/>
              <a:t>Threat Intelligence </a:t>
            </a:r>
            <a:r>
              <a:rPr lang="zh-CN" altLang="en-US" dirty="0"/>
              <a:t>来增强 </a:t>
            </a:r>
            <a:r>
              <a:rPr lang="en-US" altLang="zh-CN" dirty="0"/>
              <a:t>SPE </a:t>
            </a:r>
            <a:r>
              <a:rPr lang="zh-CN" altLang="en-US" dirty="0"/>
              <a:t>的策略判定的范围和准备性；策略的例子包括可以访问后面的 </a:t>
            </a:r>
            <a:r>
              <a:rPr lang="en-US" altLang="zh-CN" dirty="0"/>
              <a:t>Data</a:t>
            </a:r>
            <a:r>
              <a:rPr lang="zh-CN" altLang="en-US" dirty="0"/>
              <a:t>、</a:t>
            </a:r>
            <a:r>
              <a:rPr lang="en-US" altLang="zh-CN" dirty="0"/>
              <a:t>Apps</a:t>
            </a:r>
            <a:r>
              <a:rPr lang="zh-CN" altLang="en-US" dirty="0"/>
              <a:t>、</a:t>
            </a:r>
            <a:r>
              <a:rPr lang="en-US" altLang="zh-CN" dirty="0"/>
              <a:t>Infrastructure</a:t>
            </a:r>
            <a:r>
              <a:rPr lang="zh-CN" altLang="en-US" dirty="0"/>
              <a:t>、</a:t>
            </a:r>
            <a:r>
              <a:rPr lang="en-US" altLang="zh-CN" dirty="0"/>
              <a:t>Network</a:t>
            </a:r>
            <a:r>
              <a:rPr lang="zh-CN" altLang="en-US" dirty="0"/>
              <a:t>；</a:t>
            </a:r>
          </a:p>
          <a:p>
            <a:pPr>
              <a:lnSpc>
                <a:spcPct val="120000"/>
              </a:lnSpc>
            </a:pPr>
            <a:r>
              <a:rPr lang="en-US" altLang="zh-CN" dirty="0"/>
              <a:t>Data</a:t>
            </a:r>
            <a:r>
              <a:rPr lang="zh-CN" altLang="en-US" dirty="0"/>
              <a:t>：针对数据（</a:t>
            </a:r>
            <a:r>
              <a:rPr lang="en-US" altLang="zh-CN" dirty="0"/>
              <a:t>Emails</a:t>
            </a:r>
            <a:r>
              <a:rPr lang="zh-CN" altLang="en-US" dirty="0"/>
              <a:t>、</a:t>
            </a:r>
            <a:r>
              <a:rPr lang="en-US" altLang="zh-CN" dirty="0"/>
              <a:t>Documents</a:t>
            </a:r>
            <a:r>
              <a:rPr lang="zh-CN" altLang="en-US" dirty="0"/>
              <a:t>）进行分类、标签、加密的策略；</a:t>
            </a:r>
          </a:p>
          <a:p>
            <a:pPr>
              <a:lnSpc>
                <a:spcPct val="120000"/>
              </a:lnSpc>
            </a:pPr>
            <a:r>
              <a:rPr lang="en-US" altLang="zh-CN" dirty="0"/>
              <a:t>Apps</a:t>
            </a:r>
            <a:r>
              <a:rPr lang="zh-CN" altLang="en-US" dirty="0"/>
              <a:t>：可以自适应访问对应的 </a:t>
            </a:r>
            <a:r>
              <a:rPr lang="en-US" altLang="zh-CN" dirty="0"/>
              <a:t>SaaS </a:t>
            </a:r>
            <a:r>
              <a:rPr lang="zh-CN" altLang="en-US" dirty="0"/>
              <a:t>应用和 </a:t>
            </a:r>
            <a:r>
              <a:rPr lang="en-US" altLang="zh-CN" dirty="0"/>
              <a:t>On-</a:t>
            </a:r>
            <a:r>
              <a:rPr lang="en-US" altLang="zh-CN" dirty="0" err="1"/>
              <a:t>Permises</a:t>
            </a:r>
            <a:r>
              <a:rPr lang="en-US" altLang="zh-CN" dirty="0"/>
              <a:t> </a:t>
            </a:r>
            <a:r>
              <a:rPr lang="zh-CN" altLang="en-US" dirty="0"/>
              <a:t>应用；</a:t>
            </a:r>
          </a:p>
          <a:p>
            <a:pPr>
              <a:lnSpc>
                <a:spcPct val="120000"/>
              </a:lnSpc>
            </a:pPr>
            <a:r>
              <a:rPr lang="en-US" altLang="zh-CN" dirty="0"/>
              <a:t>Infrastructure</a:t>
            </a:r>
            <a:r>
              <a:rPr lang="zh-CN" altLang="en-US" dirty="0"/>
              <a:t>：包括 </a:t>
            </a:r>
            <a:r>
              <a:rPr lang="en-US" altLang="zh-CN" dirty="0"/>
              <a:t>IaaS</a:t>
            </a:r>
            <a:r>
              <a:rPr lang="zh-CN" altLang="en-US" dirty="0"/>
              <a:t>、</a:t>
            </a:r>
            <a:r>
              <a:rPr lang="en-US" altLang="zh-CN" dirty="0"/>
              <a:t>PaaS</a:t>
            </a:r>
            <a:r>
              <a:rPr lang="zh-CN" altLang="en-US" dirty="0"/>
              <a:t>、</a:t>
            </a:r>
            <a:r>
              <a:rPr lang="en-US" altLang="zh-CN" dirty="0"/>
              <a:t>Container</a:t>
            </a:r>
            <a:r>
              <a:rPr lang="zh-CN" altLang="en-US" dirty="0"/>
              <a:t>、</a:t>
            </a:r>
            <a:r>
              <a:rPr lang="en-US" altLang="zh-CN" dirty="0"/>
              <a:t>Serverless </a:t>
            </a:r>
            <a:r>
              <a:rPr lang="zh-CN" altLang="en-US" dirty="0"/>
              <a:t>以及 </a:t>
            </a:r>
            <a:r>
              <a:rPr lang="en-US" altLang="zh-CN" dirty="0"/>
              <a:t>JIT</a:t>
            </a:r>
            <a:r>
              <a:rPr lang="zh-CN" altLang="en-US" dirty="0"/>
              <a:t>（按需开启访问）和 </a:t>
            </a:r>
            <a:r>
              <a:rPr lang="en-US" altLang="zh-CN" dirty="0"/>
              <a:t>GIT </a:t>
            </a:r>
            <a:r>
              <a:rPr lang="zh-CN" altLang="en-US" dirty="0"/>
              <a:t>版本控制软件；</a:t>
            </a:r>
          </a:p>
          <a:p>
            <a:pPr>
              <a:lnSpc>
                <a:spcPct val="120000"/>
              </a:lnSpc>
            </a:pPr>
            <a:r>
              <a:rPr lang="en-US" altLang="zh-CN" dirty="0"/>
              <a:t>Network</a:t>
            </a:r>
            <a:r>
              <a:rPr lang="zh-CN" altLang="en-US" dirty="0"/>
              <a:t>：针对网络交付过程以及内部的微隔离进行策略打通。</a:t>
            </a:r>
            <a:endParaRPr lang="en-US" dirty="0"/>
          </a:p>
        </p:txBody>
      </p:sp>
      <p:sp>
        <p:nvSpPr>
          <p:cNvPr id="4" name="Slide Number Placeholder 3">
            <a:extLst>
              <a:ext uri="{FF2B5EF4-FFF2-40B4-BE49-F238E27FC236}">
                <a16:creationId xmlns:a16="http://schemas.microsoft.com/office/drawing/2014/main" id="{FC500484-0A97-49A5-9926-351B520A907C}"/>
              </a:ext>
            </a:extLst>
          </p:cNvPr>
          <p:cNvSpPr>
            <a:spLocks noGrp="1"/>
          </p:cNvSpPr>
          <p:nvPr>
            <p:ph type="sldNum" sz="quarter" idx="12"/>
          </p:nvPr>
        </p:nvSpPr>
        <p:spPr/>
        <p:txBody>
          <a:bodyPr/>
          <a:lstStyle/>
          <a:p>
            <a:fld id="{D8DA9DAA-006C-4F4B-980E-E3DF019B24E2}" type="slidenum">
              <a:rPr lang="en-US" smtClean="0"/>
              <a:t>39</a:t>
            </a:fld>
            <a:endParaRPr lang="en-US" dirty="0"/>
          </a:p>
        </p:txBody>
      </p:sp>
      <p:pic>
        <p:nvPicPr>
          <p:cNvPr id="3074" name="Picture 2">
            <a:extLst>
              <a:ext uri="{FF2B5EF4-FFF2-40B4-BE49-F238E27FC236}">
                <a16:creationId xmlns:a16="http://schemas.microsoft.com/office/drawing/2014/main" id="{72A34C0E-145A-4A03-9089-EECAFB9C1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406" y="698090"/>
            <a:ext cx="5102942" cy="596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446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453"/>
            <a:ext cx="10515600" cy="471073"/>
          </a:xfrm>
        </p:spPr>
        <p:txBody>
          <a:bodyPr>
            <a:normAutofit fontScale="90000"/>
          </a:bodyPr>
          <a:lstStyle/>
          <a:p>
            <a:r>
              <a:rPr lang="en-US" sz="2800" dirty="0" err="1"/>
              <a:t>Ceph介绍</a:t>
            </a:r>
            <a:endParaRPr lang="en-US" sz="2800" dirty="0"/>
          </a:p>
        </p:txBody>
      </p:sp>
      <p:sp>
        <p:nvSpPr>
          <p:cNvPr id="3" name="Content Placeholder 2"/>
          <p:cNvSpPr>
            <a:spLocks noGrp="1"/>
          </p:cNvSpPr>
          <p:nvPr>
            <p:ph idx="1"/>
          </p:nvPr>
        </p:nvSpPr>
        <p:spPr>
          <a:xfrm>
            <a:off x="838200" y="744279"/>
            <a:ext cx="10515600" cy="6021267"/>
          </a:xfrm>
        </p:spPr>
        <p:txBody>
          <a:bodyPr>
            <a:normAutofit fontScale="62500" lnSpcReduction="20000"/>
          </a:bodyPr>
          <a:lstStyle/>
          <a:p>
            <a:pPr marL="0" indent="0" fontAlgn="auto">
              <a:lnSpc>
                <a:spcPct val="150000"/>
              </a:lnSpc>
              <a:buNone/>
            </a:pPr>
            <a:r>
              <a:rPr lang="en-US" altLang="zh-CN" sz="2220" dirty="0" err="1">
                <a:latin typeface="+mn-ea"/>
              </a:rPr>
              <a:t>Ceph</a:t>
            </a:r>
            <a:r>
              <a:rPr lang="en-US" altLang="zh-CN" sz="2220" dirty="0">
                <a:latin typeface="+mn-ea"/>
              </a:rPr>
              <a:t> </a:t>
            </a:r>
            <a:r>
              <a:rPr lang="zh-CN" altLang="en-US" sz="2220" dirty="0">
                <a:latin typeface="+mn-ea"/>
              </a:rPr>
              <a:t>是一个统一的分布式存储系统，提供较好的性能、可靠性和可扩展性。最早起源于 </a:t>
            </a:r>
            <a:r>
              <a:rPr lang="en-US" altLang="zh-CN" sz="2220" dirty="0">
                <a:latin typeface="+mn-ea"/>
              </a:rPr>
              <a:t>Sage </a:t>
            </a:r>
            <a:r>
              <a:rPr lang="zh-CN" altLang="en-US" sz="2220" dirty="0">
                <a:latin typeface="+mn-ea"/>
              </a:rPr>
              <a:t>博士期间的工作，随后贡献给开源社区。第一个正式稳定</a:t>
            </a:r>
            <a:r>
              <a:rPr lang="en-US" altLang="zh-CN" sz="2220" dirty="0">
                <a:latin typeface="+mn-ea"/>
              </a:rPr>
              <a:t>release</a:t>
            </a:r>
            <a:r>
              <a:rPr lang="zh-CN" altLang="en-US" sz="2220" dirty="0">
                <a:latin typeface="+mn-ea"/>
              </a:rPr>
              <a:t>是</a:t>
            </a:r>
            <a:r>
              <a:rPr lang="en-US" altLang="zh-CN" sz="2220" dirty="0">
                <a:latin typeface="+mn-ea"/>
              </a:rPr>
              <a:t>2012</a:t>
            </a:r>
            <a:r>
              <a:rPr lang="zh-CN" altLang="en-US" sz="2220" dirty="0">
                <a:latin typeface="+mn-ea"/>
              </a:rPr>
              <a:t>发布的，目前最新版本是</a:t>
            </a:r>
            <a:r>
              <a:rPr lang="en-US" altLang="zh-CN" sz="2220" dirty="0">
                <a:latin typeface="+mn-ea"/>
              </a:rPr>
              <a:t>Pacific(16.2.7)</a:t>
            </a:r>
            <a:r>
              <a:rPr lang="zh-CN" altLang="en-US" sz="2220" dirty="0">
                <a:latin typeface="+mn-ea"/>
              </a:rPr>
              <a:t> </a:t>
            </a:r>
            <a:r>
              <a:rPr lang="en-US" sz="2220" dirty="0">
                <a:latin typeface="+mn-ea"/>
              </a:rPr>
              <a:t>。</a:t>
            </a:r>
            <a:r>
              <a:rPr lang="en-US" sz="2220" dirty="0" err="1">
                <a:latin typeface="+mn-ea"/>
              </a:rPr>
              <a:t>C</a:t>
            </a:r>
            <a:r>
              <a:rPr lang="en-US" altLang="zh-CN" sz="2220" dirty="0" err="1">
                <a:latin typeface="+mn-ea"/>
              </a:rPr>
              <a:t>eph</a:t>
            </a:r>
            <a:r>
              <a:rPr lang="zh-CN" altLang="en-US" sz="2220" dirty="0">
                <a:latin typeface="+mn-ea"/>
              </a:rPr>
              <a:t>是</a:t>
            </a:r>
            <a:r>
              <a:rPr lang="en-US" altLang="zh-CN" sz="2220" dirty="0">
                <a:latin typeface="+mn-ea"/>
              </a:rPr>
              <a:t>SDS</a:t>
            </a:r>
            <a:r>
              <a:rPr lang="zh-CN" altLang="en-US" sz="2220" dirty="0">
                <a:latin typeface="+mn-ea"/>
              </a:rPr>
              <a:t>可持续发展的一个底层技术。</a:t>
            </a:r>
            <a:endParaRPr lang="en-US" sz="2220" dirty="0">
              <a:latin typeface="+mn-ea"/>
            </a:endParaRPr>
          </a:p>
          <a:p>
            <a:pPr fontAlgn="auto">
              <a:lnSpc>
                <a:spcPct val="150000"/>
              </a:lnSpc>
            </a:pPr>
            <a:r>
              <a:rPr lang="zh-CN" altLang="en-US" sz="2220" dirty="0">
                <a:latin typeface="+mn-ea"/>
              </a:rPr>
              <a:t>高性能</a:t>
            </a:r>
          </a:p>
          <a:p>
            <a:pPr lvl="1">
              <a:lnSpc>
                <a:spcPct val="150000"/>
              </a:lnSpc>
            </a:pPr>
            <a:r>
              <a:rPr lang="zh-CN" altLang="en-US" sz="1820" dirty="0">
                <a:latin typeface="+mn-ea"/>
              </a:rPr>
              <a:t>抛弃了传统的集中式存储运输局寻址的方案，采用 </a:t>
            </a:r>
            <a:r>
              <a:rPr lang="en-US" altLang="zh-CN" sz="1820" dirty="0">
                <a:latin typeface="+mn-ea"/>
              </a:rPr>
              <a:t>CRUSH </a:t>
            </a:r>
            <a:r>
              <a:rPr lang="zh-CN" altLang="en-US" sz="1820" dirty="0">
                <a:latin typeface="+mn-ea"/>
              </a:rPr>
              <a:t>算法，数据分布均衡，并行度高。</a:t>
            </a:r>
          </a:p>
          <a:p>
            <a:pPr lvl="1">
              <a:lnSpc>
                <a:spcPct val="150000"/>
              </a:lnSpc>
            </a:pPr>
            <a:r>
              <a:rPr lang="zh-CN" altLang="en-US" sz="1820" dirty="0">
                <a:latin typeface="+mn-ea"/>
              </a:rPr>
              <a:t>考虑了容灾域的隔离，能够实现各类负载的副本设置规则，例如跨机房、机架感知等。</a:t>
            </a:r>
          </a:p>
          <a:p>
            <a:pPr lvl="1">
              <a:lnSpc>
                <a:spcPct val="150000"/>
              </a:lnSpc>
            </a:pPr>
            <a:r>
              <a:rPr lang="zh-CN" altLang="en-US" sz="1820" dirty="0">
                <a:latin typeface="+mn-ea"/>
              </a:rPr>
              <a:t>能够支持上千个存储节点的规模，支持 </a:t>
            </a:r>
            <a:r>
              <a:rPr lang="en-US" altLang="zh-CN" sz="1820" dirty="0">
                <a:latin typeface="+mn-ea"/>
              </a:rPr>
              <a:t>TB </a:t>
            </a:r>
            <a:r>
              <a:rPr lang="zh-CN" altLang="en-US" sz="1820" dirty="0">
                <a:latin typeface="+mn-ea"/>
              </a:rPr>
              <a:t>到 </a:t>
            </a:r>
            <a:r>
              <a:rPr lang="en-US" altLang="zh-CN" sz="1820" dirty="0">
                <a:latin typeface="+mn-ea"/>
              </a:rPr>
              <a:t>PB </a:t>
            </a:r>
            <a:r>
              <a:rPr lang="zh-CN" altLang="en-US" sz="1820" dirty="0">
                <a:latin typeface="+mn-ea"/>
              </a:rPr>
              <a:t>级的数据。</a:t>
            </a:r>
            <a:endParaRPr lang="en-US" altLang="zh-CN" sz="1820" dirty="0">
              <a:latin typeface="+mn-ea"/>
            </a:endParaRPr>
          </a:p>
          <a:p>
            <a:pPr>
              <a:lnSpc>
                <a:spcPct val="150000"/>
              </a:lnSpc>
            </a:pPr>
            <a:r>
              <a:rPr lang="zh-CN" altLang="en-US" sz="2220" dirty="0">
                <a:latin typeface="+mn-ea"/>
              </a:rPr>
              <a:t>高可用性</a:t>
            </a:r>
          </a:p>
          <a:p>
            <a:pPr lvl="1">
              <a:lnSpc>
                <a:spcPct val="150000"/>
              </a:lnSpc>
            </a:pPr>
            <a:r>
              <a:rPr lang="zh-CN" altLang="en-US" sz="1820" dirty="0">
                <a:latin typeface="+mn-ea"/>
              </a:rPr>
              <a:t>副本数可以灵活控制</a:t>
            </a:r>
          </a:p>
          <a:p>
            <a:pPr lvl="1">
              <a:lnSpc>
                <a:spcPct val="150000"/>
              </a:lnSpc>
            </a:pPr>
            <a:r>
              <a:rPr lang="zh-CN" altLang="en-US" sz="1820" dirty="0">
                <a:latin typeface="+mn-ea"/>
              </a:rPr>
              <a:t>支持故障域分离，数据强一致性</a:t>
            </a:r>
          </a:p>
          <a:p>
            <a:pPr lvl="1">
              <a:lnSpc>
                <a:spcPct val="150000"/>
              </a:lnSpc>
            </a:pPr>
            <a:r>
              <a:rPr lang="zh-CN" altLang="en-US" sz="1820" dirty="0">
                <a:latin typeface="+mn-ea"/>
              </a:rPr>
              <a:t>多种故障场景自动进行修复自愈</a:t>
            </a:r>
          </a:p>
          <a:p>
            <a:pPr lvl="1">
              <a:lnSpc>
                <a:spcPct val="150000"/>
              </a:lnSpc>
            </a:pPr>
            <a:r>
              <a:rPr lang="zh-CN" altLang="en-US" sz="1820" dirty="0">
                <a:latin typeface="+mn-ea"/>
              </a:rPr>
              <a:t>没有单点故障，自动管理</a:t>
            </a:r>
            <a:endParaRPr lang="en-US" altLang="zh-CN" sz="1820" dirty="0">
              <a:latin typeface="+mn-ea"/>
            </a:endParaRPr>
          </a:p>
          <a:p>
            <a:pPr>
              <a:lnSpc>
                <a:spcPct val="150000"/>
              </a:lnSpc>
            </a:pPr>
            <a:r>
              <a:rPr lang="zh-CN" altLang="en-US" sz="2220" dirty="0">
                <a:latin typeface="+mn-ea"/>
              </a:rPr>
              <a:t>高可扩展性</a:t>
            </a:r>
          </a:p>
          <a:p>
            <a:pPr lvl="1">
              <a:lnSpc>
                <a:spcPct val="150000"/>
              </a:lnSpc>
            </a:pPr>
            <a:r>
              <a:rPr lang="zh-CN" altLang="en-US" sz="1820" dirty="0">
                <a:latin typeface="+mn-ea"/>
              </a:rPr>
              <a:t>去中心化</a:t>
            </a:r>
          </a:p>
          <a:p>
            <a:pPr lvl="1">
              <a:lnSpc>
                <a:spcPct val="150000"/>
              </a:lnSpc>
            </a:pPr>
            <a:r>
              <a:rPr lang="zh-CN" altLang="en-US" sz="1820" dirty="0">
                <a:latin typeface="+mn-ea"/>
              </a:rPr>
              <a:t>扩展灵活</a:t>
            </a:r>
          </a:p>
          <a:p>
            <a:pPr lvl="1">
              <a:lnSpc>
                <a:spcPct val="150000"/>
              </a:lnSpc>
            </a:pPr>
            <a:r>
              <a:rPr lang="zh-CN" altLang="en-US" sz="1820" dirty="0">
                <a:latin typeface="+mn-ea"/>
              </a:rPr>
              <a:t>随着节点增加而线性增长</a:t>
            </a:r>
            <a:endParaRPr lang="en-US" altLang="zh-CN" sz="1820" dirty="0">
              <a:latin typeface="+mn-ea"/>
            </a:endParaRPr>
          </a:p>
          <a:p>
            <a:pPr>
              <a:lnSpc>
                <a:spcPct val="150000"/>
              </a:lnSpc>
            </a:pPr>
            <a:r>
              <a:rPr lang="zh-CN" altLang="en-US" sz="2220" dirty="0">
                <a:latin typeface="+mn-ea"/>
              </a:rPr>
              <a:t>特性丰富</a:t>
            </a:r>
          </a:p>
          <a:p>
            <a:pPr lvl="1">
              <a:lnSpc>
                <a:spcPct val="150000"/>
              </a:lnSpc>
            </a:pPr>
            <a:r>
              <a:rPr lang="zh-CN" altLang="en-US" sz="1820" dirty="0">
                <a:latin typeface="+mn-ea"/>
              </a:rPr>
              <a:t>支持三种存储接口：块存储、文件存储、对象存储</a:t>
            </a:r>
          </a:p>
          <a:p>
            <a:pPr lvl="1">
              <a:lnSpc>
                <a:spcPct val="150000"/>
              </a:lnSpc>
            </a:pPr>
            <a:r>
              <a:rPr lang="zh-CN" altLang="en-US" sz="1820" dirty="0">
                <a:latin typeface="+mn-ea"/>
              </a:rPr>
              <a:t>支持自定义接口，支持多种语言驱动</a:t>
            </a:r>
            <a:endParaRPr lang="en-US" sz="1820" dirty="0">
              <a:latin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371A-3B9D-4B09-B51D-92ED98367CC9}"/>
              </a:ext>
            </a:extLst>
          </p:cNvPr>
          <p:cNvSpPr>
            <a:spLocks noGrp="1"/>
          </p:cNvSpPr>
          <p:nvPr>
            <p:ph type="title"/>
          </p:nvPr>
        </p:nvSpPr>
        <p:spPr>
          <a:xfrm>
            <a:off x="838200" y="276638"/>
            <a:ext cx="10515600" cy="224810"/>
          </a:xfrm>
        </p:spPr>
        <p:txBody>
          <a:bodyPr>
            <a:normAutofit fontScale="90000"/>
          </a:bodyPr>
          <a:lstStyle/>
          <a:p>
            <a:r>
              <a:rPr lang="en-US" sz="4000" dirty="0"/>
              <a:t>Kubernetes </a:t>
            </a:r>
            <a:r>
              <a:rPr lang="zh-CN" altLang="en-US" sz="4000" dirty="0"/>
              <a:t>下零信任安全架构分析 </a:t>
            </a:r>
            <a:r>
              <a:rPr lang="en-US" altLang="zh-CN" sz="4000" dirty="0"/>
              <a:t>- 2</a:t>
            </a:r>
            <a:endParaRPr lang="en-US" sz="4000" dirty="0"/>
          </a:p>
        </p:txBody>
      </p:sp>
      <p:sp>
        <p:nvSpPr>
          <p:cNvPr id="3" name="Content Placeholder 2">
            <a:extLst>
              <a:ext uri="{FF2B5EF4-FFF2-40B4-BE49-F238E27FC236}">
                <a16:creationId xmlns:a16="http://schemas.microsoft.com/office/drawing/2014/main" id="{80DFED98-72EC-46A1-AABC-07524D6E944F}"/>
              </a:ext>
            </a:extLst>
          </p:cNvPr>
          <p:cNvSpPr>
            <a:spLocks noGrp="1"/>
          </p:cNvSpPr>
          <p:nvPr>
            <p:ph idx="1"/>
          </p:nvPr>
        </p:nvSpPr>
        <p:spPr>
          <a:xfrm>
            <a:off x="838200" y="698090"/>
            <a:ext cx="7204587" cy="6159910"/>
          </a:xfrm>
        </p:spPr>
        <p:txBody>
          <a:bodyPr>
            <a:normAutofit lnSpcReduction="10000"/>
          </a:bodyPr>
          <a:lstStyle/>
          <a:p>
            <a:pPr>
              <a:lnSpc>
                <a:spcPct val="120000"/>
              </a:lnSpc>
            </a:pPr>
            <a:r>
              <a:rPr lang="en-US" altLang="zh-CN" dirty="0"/>
              <a:t>Istio </a:t>
            </a:r>
            <a:r>
              <a:rPr lang="zh-CN" altLang="en-US" dirty="0"/>
              <a:t>是针对 </a:t>
            </a:r>
            <a:r>
              <a:rPr lang="en-US" altLang="zh-CN" dirty="0"/>
              <a:t>Pod </a:t>
            </a:r>
            <a:r>
              <a:rPr lang="zh-CN" altLang="en-US" dirty="0"/>
              <a:t>层 </a:t>
            </a:r>
            <a:r>
              <a:rPr lang="en-US" altLang="zh-CN" dirty="0"/>
              <a:t>Workload </a:t>
            </a:r>
            <a:r>
              <a:rPr lang="zh-CN" altLang="en-US" dirty="0"/>
              <a:t>的访问控制，以及 </a:t>
            </a:r>
            <a:r>
              <a:rPr lang="en-US" altLang="zh-CN" dirty="0"/>
              <a:t>Calico </a:t>
            </a:r>
            <a:r>
              <a:rPr lang="zh-CN" altLang="en-US" dirty="0"/>
              <a:t>针对 </a:t>
            </a:r>
            <a:r>
              <a:rPr lang="en-US" altLang="zh-CN" dirty="0"/>
              <a:t>Node </a:t>
            </a:r>
            <a:r>
              <a:rPr lang="zh-CN" altLang="en-US" dirty="0"/>
              <a:t>层的访问控制：</a:t>
            </a:r>
            <a:endParaRPr lang="en-US" altLang="zh-CN" dirty="0"/>
          </a:p>
          <a:p>
            <a:pPr>
              <a:lnSpc>
                <a:spcPct val="120000"/>
              </a:lnSpc>
            </a:pPr>
            <a:r>
              <a:rPr lang="en-US" altLang="zh-CN" dirty="0"/>
              <a:t>Calico </a:t>
            </a:r>
            <a:r>
              <a:rPr lang="zh-CN" altLang="en-US" dirty="0"/>
              <a:t>构建了一个 </a:t>
            </a:r>
            <a:r>
              <a:rPr lang="en-US" altLang="zh-CN" dirty="0"/>
              <a:t>3 </a:t>
            </a:r>
            <a:r>
              <a:rPr lang="zh-CN" altLang="en-US" dirty="0"/>
              <a:t>层可路由网络，通过 </a:t>
            </a:r>
            <a:r>
              <a:rPr lang="en-US" altLang="zh-CN" dirty="0"/>
              <a:t>Calico </a:t>
            </a:r>
            <a:r>
              <a:rPr lang="zh-CN" altLang="en-US" dirty="0"/>
              <a:t>的 </a:t>
            </a:r>
            <a:r>
              <a:rPr lang="en-US" altLang="zh-CN" dirty="0"/>
              <a:t>Felix</a:t>
            </a:r>
            <a:r>
              <a:rPr lang="zh-CN" altLang="en-US" dirty="0"/>
              <a:t>运行在 </a:t>
            </a:r>
            <a:r>
              <a:rPr lang="en-US" altLang="zh-CN" dirty="0"/>
              <a:t>Node </a:t>
            </a:r>
            <a:r>
              <a:rPr lang="zh-CN" altLang="en-US" dirty="0"/>
              <a:t>的守护程序。</a:t>
            </a:r>
            <a:r>
              <a:rPr lang="en-US" altLang="zh-CN" dirty="0"/>
              <a:t>Felix </a:t>
            </a:r>
            <a:r>
              <a:rPr lang="zh-CN" altLang="en-US" dirty="0"/>
              <a:t>负责编制路由和 </a:t>
            </a:r>
            <a:r>
              <a:rPr lang="en-US" altLang="zh-CN" dirty="0"/>
              <a:t>ACL </a:t>
            </a:r>
            <a:r>
              <a:rPr lang="zh-CN" altLang="en-US" dirty="0"/>
              <a:t>规则以及在该 </a:t>
            </a:r>
            <a:r>
              <a:rPr lang="en-US" altLang="zh-CN" dirty="0"/>
              <a:t>Node </a:t>
            </a:r>
            <a:r>
              <a:rPr lang="zh-CN" altLang="en-US" dirty="0"/>
              <a:t>主机上所需的任何其他内容，以便为该主机上的资源正常运行提供所需的网络连接；</a:t>
            </a:r>
            <a:endParaRPr lang="en-US" altLang="zh-CN" dirty="0"/>
          </a:p>
          <a:p>
            <a:pPr>
              <a:lnSpc>
                <a:spcPct val="120000"/>
              </a:lnSpc>
            </a:pPr>
            <a:r>
              <a:rPr lang="en-US" dirty="0" err="1"/>
              <a:t>Dikastes</a:t>
            </a:r>
            <a:r>
              <a:rPr lang="en-US" dirty="0"/>
              <a:t>/Envoy：</a:t>
            </a:r>
            <a:r>
              <a:rPr lang="zh-CN" altLang="en-US" dirty="0"/>
              <a:t>可选的 </a:t>
            </a:r>
            <a:r>
              <a:rPr lang="en-US" dirty="0"/>
              <a:t>Kubernetes sidecars，</a:t>
            </a:r>
            <a:r>
              <a:rPr lang="zh-CN" altLang="en-US" dirty="0"/>
              <a:t>可以通过相互 </a:t>
            </a:r>
            <a:r>
              <a:rPr lang="en-US" dirty="0"/>
              <a:t>TLS </a:t>
            </a:r>
            <a:r>
              <a:rPr lang="zh-CN" altLang="en-US" dirty="0"/>
              <a:t>身份验证保护 </a:t>
            </a:r>
            <a:r>
              <a:rPr lang="en-US" dirty="0"/>
              <a:t>Workload </a:t>
            </a:r>
            <a:r>
              <a:rPr lang="zh-CN" altLang="en-US" dirty="0"/>
              <a:t>到 </a:t>
            </a:r>
            <a:r>
              <a:rPr lang="en-US" dirty="0"/>
              <a:t>Workload </a:t>
            </a:r>
            <a:r>
              <a:rPr lang="zh-CN" altLang="en-US" dirty="0"/>
              <a:t>的通信，并增加相关的控制策略。</a:t>
            </a:r>
            <a:endParaRPr lang="en-US" dirty="0"/>
          </a:p>
        </p:txBody>
      </p:sp>
      <p:sp>
        <p:nvSpPr>
          <p:cNvPr id="4" name="Slide Number Placeholder 3">
            <a:extLst>
              <a:ext uri="{FF2B5EF4-FFF2-40B4-BE49-F238E27FC236}">
                <a16:creationId xmlns:a16="http://schemas.microsoft.com/office/drawing/2014/main" id="{FC500484-0A97-49A5-9926-351B520A907C}"/>
              </a:ext>
            </a:extLst>
          </p:cNvPr>
          <p:cNvSpPr>
            <a:spLocks noGrp="1"/>
          </p:cNvSpPr>
          <p:nvPr>
            <p:ph type="sldNum" sz="quarter" idx="12"/>
          </p:nvPr>
        </p:nvSpPr>
        <p:spPr/>
        <p:txBody>
          <a:bodyPr/>
          <a:lstStyle/>
          <a:p>
            <a:fld id="{D8DA9DAA-006C-4F4B-980E-E3DF019B24E2}" type="slidenum">
              <a:rPr lang="en-US" smtClean="0"/>
              <a:t>40</a:t>
            </a:fld>
            <a:endParaRPr lang="en-US" dirty="0"/>
          </a:p>
        </p:txBody>
      </p:sp>
      <p:graphicFrame>
        <p:nvGraphicFramePr>
          <p:cNvPr id="5" name="Table 4">
            <a:extLst>
              <a:ext uri="{FF2B5EF4-FFF2-40B4-BE49-F238E27FC236}">
                <a16:creationId xmlns:a16="http://schemas.microsoft.com/office/drawing/2014/main" id="{6564089B-7FAD-4235-851B-DFCFD0628FBE}"/>
              </a:ext>
            </a:extLst>
          </p:cNvPr>
          <p:cNvGraphicFramePr>
            <a:graphicFrameLocks noGrp="1"/>
          </p:cNvGraphicFramePr>
          <p:nvPr>
            <p:extLst>
              <p:ext uri="{D42A27DB-BD31-4B8C-83A1-F6EECF244321}">
                <p14:modId xmlns:p14="http://schemas.microsoft.com/office/powerpoint/2010/main" val="4264657968"/>
              </p:ext>
            </p:extLst>
          </p:nvPr>
        </p:nvGraphicFramePr>
        <p:xfrm>
          <a:off x="8327922" y="698090"/>
          <a:ext cx="3655140" cy="1981200"/>
        </p:xfrm>
        <a:graphic>
          <a:graphicData uri="http://schemas.openxmlformats.org/drawingml/2006/table">
            <a:tbl>
              <a:tblPr/>
              <a:tblGrid>
                <a:gridCol w="1218380">
                  <a:extLst>
                    <a:ext uri="{9D8B030D-6E8A-4147-A177-3AD203B41FA5}">
                      <a16:colId xmlns:a16="http://schemas.microsoft.com/office/drawing/2014/main" val="4077551308"/>
                    </a:ext>
                  </a:extLst>
                </a:gridCol>
                <a:gridCol w="1218380">
                  <a:extLst>
                    <a:ext uri="{9D8B030D-6E8A-4147-A177-3AD203B41FA5}">
                      <a16:colId xmlns:a16="http://schemas.microsoft.com/office/drawing/2014/main" val="178557128"/>
                    </a:ext>
                  </a:extLst>
                </a:gridCol>
                <a:gridCol w="1218380">
                  <a:extLst>
                    <a:ext uri="{9D8B030D-6E8A-4147-A177-3AD203B41FA5}">
                      <a16:colId xmlns:a16="http://schemas.microsoft.com/office/drawing/2014/main" val="544429763"/>
                    </a:ext>
                  </a:extLst>
                </a:gridCol>
              </a:tblGrid>
              <a:tr h="0">
                <a:tc>
                  <a:txBody>
                    <a:bodyPr/>
                    <a:lstStyle/>
                    <a:p>
                      <a:pPr algn="l"/>
                      <a:endParaRPr lang="en-US" b="1">
                        <a:solidFill>
                          <a:srgbClr val="000000"/>
                        </a:solidFill>
                        <a:effectLst/>
                      </a:endParaRP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l"/>
                      <a:r>
                        <a:rPr lang="en-US" b="1">
                          <a:solidFill>
                            <a:srgbClr val="000000"/>
                          </a:solidFill>
                          <a:effectLst/>
                        </a:rPr>
                        <a:t>Istio</a:t>
                      </a: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pPr algn="l"/>
                      <a:r>
                        <a:rPr lang="en-US" b="1">
                          <a:solidFill>
                            <a:srgbClr val="000000"/>
                          </a:solidFill>
                          <a:effectLst/>
                        </a:rPr>
                        <a:t>Calico</a:t>
                      </a: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extLst>
                  <a:ext uri="{0D108BD9-81ED-4DB2-BD59-A6C34878D82A}">
                    <a16:rowId xmlns:a16="http://schemas.microsoft.com/office/drawing/2014/main" val="843263772"/>
                  </a:ext>
                </a:extLst>
              </a:tr>
              <a:tr h="0">
                <a:tc>
                  <a:txBody>
                    <a:bodyPr/>
                    <a:lstStyle/>
                    <a:p>
                      <a:pPr algn="l"/>
                      <a:r>
                        <a:rPr lang="en-US">
                          <a:effectLst/>
                        </a:rPr>
                        <a:t>Layer</a:t>
                      </a: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a:r>
                        <a:rPr lang="en-US">
                          <a:effectLst/>
                        </a:rPr>
                        <a:t>L3-L7</a:t>
                      </a: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a:r>
                        <a:rPr lang="en-US">
                          <a:effectLst/>
                        </a:rPr>
                        <a:t>L3-L4</a:t>
                      </a: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254665411"/>
                  </a:ext>
                </a:extLst>
              </a:tr>
              <a:tr h="0">
                <a:tc>
                  <a:txBody>
                    <a:bodyPr/>
                    <a:lstStyle/>
                    <a:p>
                      <a:pPr algn="l"/>
                      <a:r>
                        <a:rPr lang="zh-CN" altLang="en-US">
                          <a:effectLst/>
                        </a:rPr>
                        <a:t>实现方式</a:t>
                      </a: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effectLst/>
                        </a:rPr>
                        <a:t>用户态</a:t>
                      </a: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a:effectLst/>
                        </a:rPr>
                        <a:t>内核态</a:t>
                      </a: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2771190794"/>
                  </a:ext>
                </a:extLst>
              </a:tr>
              <a:tr h="0">
                <a:tc>
                  <a:txBody>
                    <a:bodyPr/>
                    <a:lstStyle/>
                    <a:p>
                      <a:pPr algn="l"/>
                      <a:r>
                        <a:rPr lang="zh-CN" altLang="en-US">
                          <a:effectLst/>
                        </a:rPr>
                        <a:t>策略执行点</a:t>
                      </a: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a:r>
                        <a:rPr lang="en-US">
                          <a:effectLst/>
                        </a:rPr>
                        <a:t>Pod</a:t>
                      </a: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l"/>
                      <a:r>
                        <a:rPr lang="en-US" dirty="0">
                          <a:effectLst/>
                        </a:rPr>
                        <a:t>Node</a:t>
                      </a:r>
                    </a:p>
                  </a:txBody>
                  <a:tcPr marL="133350" marR="13335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270854162"/>
                  </a:ext>
                </a:extLst>
              </a:tr>
            </a:tbl>
          </a:graphicData>
        </a:graphic>
      </p:graphicFrame>
      <p:pic>
        <p:nvPicPr>
          <p:cNvPr id="4098" name="Picture 2">
            <a:extLst>
              <a:ext uri="{FF2B5EF4-FFF2-40B4-BE49-F238E27FC236}">
                <a16:creationId xmlns:a16="http://schemas.microsoft.com/office/drawing/2014/main" id="{2B8401F5-D521-41DA-A6C0-EC4DE234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922" y="2875933"/>
            <a:ext cx="3655140" cy="335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405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371A-3B9D-4B09-B51D-92ED98367CC9}"/>
              </a:ext>
            </a:extLst>
          </p:cNvPr>
          <p:cNvSpPr>
            <a:spLocks noGrp="1"/>
          </p:cNvSpPr>
          <p:nvPr>
            <p:ph type="title"/>
          </p:nvPr>
        </p:nvSpPr>
        <p:spPr>
          <a:xfrm>
            <a:off x="838200" y="276638"/>
            <a:ext cx="10515600" cy="224810"/>
          </a:xfrm>
        </p:spPr>
        <p:txBody>
          <a:bodyPr>
            <a:normAutofit fontScale="90000"/>
          </a:bodyPr>
          <a:lstStyle/>
          <a:p>
            <a:r>
              <a:rPr lang="en-US" sz="4000" dirty="0"/>
              <a:t>Kubernetes </a:t>
            </a:r>
            <a:r>
              <a:rPr lang="zh-CN" altLang="en-US" sz="4000" dirty="0"/>
              <a:t>下零信任安全架构分析 </a:t>
            </a:r>
            <a:r>
              <a:rPr lang="en-US" altLang="zh-CN" sz="4000" dirty="0"/>
              <a:t>- 3</a:t>
            </a:r>
            <a:endParaRPr lang="en-US" sz="4000" dirty="0"/>
          </a:p>
        </p:txBody>
      </p:sp>
      <p:sp>
        <p:nvSpPr>
          <p:cNvPr id="3" name="Content Placeholder 2">
            <a:extLst>
              <a:ext uri="{FF2B5EF4-FFF2-40B4-BE49-F238E27FC236}">
                <a16:creationId xmlns:a16="http://schemas.microsoft.com/office/drawing/2014/main" id="{80DFED98-72EC-46A1-AABC-07524D6E944F}"/>
              </a:ext>
            </a:extLst>
          </p:cNvPr>
          <p:cNvSpPr>
            <a:spLocks noGrp="1"/>
          </p:cNvSpPr>
          <p:nvPr>
            <p:ph idx="1"/>
          </p:nvPr>
        </p:nvSpPr>
        <p:spPr>
          <a:xfrm>
            <a:off x="838200" y="698090"/>
            <a:ext cx="7204587" cy="6159910"/>
          </a:xfrm>
        </p:spPr>
        <p:txBody>
          <a:bodyPr>
            <a:normAutofit fontScale="85000" lnSpcReduction="20000"/>
          </a:bodyPr>
          <a:lstStyle/>
          <a:p>
            <a:pPr>
              <a:lnSpc>
                <a:spcPct val="120000"/>
              </a:lnSpc>
            </a:pPr>
            <a:r>
              <a:rPr lang="zh-CN" altLang="en-US" dirty="0"/>
              <a:t>微服务的一些安全需求和风险分析：</a:t>
            </a:r>
            <a:endParaRPr lang="en-US" altLang="zh-CN" dirty="0"/>
          </a:p>
          <a:p>
            <a:pPr lvl="1">
              <a:lnSpc>
                <a:spcPct val="120000"/>
              </a:lnSpc>
            </a:pPr>
            <a:r>
              <a:rPr lang="zh-CN" altLang="en-US" dirty="0"/>
              <a:t>微服务被突破之后通过 </a:t>
            </a:r>
            <a:r>
              <a:rPr lang="en-US" altLang="zh-CN" dirty="0"/>
              <a:t>Sniffer </a:t>
            </a:r>
            <a:r>
              <a:rPr lang="zh-CN" altLang="en-US" dirty="0"/>
              <a:t>监控流量，进而进行中间人攻击，为了解决这种风险需要对流量进行加密；</a:t>
            </a:r>
          </a:p>
          <a:p>
            <a:pPr lvl="1">
              <a:lnSpc>
                <a:spcPct val="120000"/>
              </a:lnSpc>
            </a:pPr>
            <a:r>
              <a:rPr lang="zh-CN" altLang="en-US" dirty="0"/>
              <a:t>为了针对微服务和微服务之间的访问控制，需要双向 </a:t>
            </a:r>
            <a:r>
              <a:rPr lang="en-US" altLang="zh-CN" dirty="0"/>
              <a:t>TLS </a:t>
            </a:r>
            <a:r>
              <a:rPr lang="zh-CN" altLang="en-US" dirty="0"/>
              <a:t>和细粒度的访问策略；</a:t>
            </a:r>
          </a:p>
          <a:p>
            <a:pPr lvl="1">
              <a:lnSpc>
                <a:spcPct val="120000"/>
              </a:lnSpc>
            </a:pPr>
            <a:r>
              <a:rPr lang="zh-CN" altLang="en-US" dirty="0"/>
              <a:t>要审核谁在什么时候做了什么，需要审计工具。</a:t>
            </a:r>
            <a:endParaRPr lang="en-US" altLang="zh-CN" dirty="0"/>
          </a:p>
          <a:p>
            <a:pPr>
              <a:lnSpc>
                <a:spcPct val="120000"/>
              </a:lnSpc>
            </a:pPr>
            <a:r>
              <a:rPr lang="en-US" dirty="0"/>
              <a:t>Istio </a:t>
            </a:r>
            <a:r>
              <a:rPr lang="zh-CN" altLang="en-US" dirty="0"/>
              <a:t>如何实现的零信任架构</a:t>
            </a:r>
            <a:endParaRPr lang="en-US" altLang="zh-CN" dirty="0"/>
          </a:p>
          <a:p>
            <a:pPr lvl="1">
              <a:lnSpc>
                <a:spcPct val="120000"/>
              </a:lnSpc>
            </a:pPr>
            <a:r>
              <a:rPr lang="zh-CN" altLang="en-US" dirty="0"/>
              <a:t>全链路都是双向 </a:t>
            </a:r>
            <a:r>
              <a:rPr lang="en-US" altLang="zh-CN" dirty="0" err="1"/>
              <a:t>mTLS</a:t>
            </a:r>
            <a:r>
              <a:rPr lang="en-US" altLang="zh-CN" dirty="0"/>
              <a:t> </a:t>
            </a:r>
            <a:r>
              <a:rPr lang="zh-CN" altLang="en-US" dirty="0"/>
              <a:t>进行加密的；</a:t>
            </a:r>
            <a:endParaRPr lang="en-US" altLang="zh-CN" dirty="0"/>
          </a:p>
          <a:p>
            <a:pPr lvl="1">
              <a:lnSpc>
                <a:spcPct val="120000"/>
              </a:lnSpc>
            </a:pPr>
            <a:r>
              <a:rPr lang="zh-CN" altLang="en-US" dirty="0"/>
              <a:t>微服务和微服务之间的访问也可以进行鉴权，通过权限访问之后还需要进行审计。</a:t>
            </a:r>
            <a:endParaRPr lang="en-US" altLang="zh-CN" dirty="0"/>
          </a:p>
          <a:p>
            <a:pPr lvl="1">
              <a:lnSpc>
                <a:spcPct val="120000"/>
              </a:lnSpc>
            </a:pPr>
            <a:r>
              <a:rPr lang="en-US" altLang="zh-CN" dirty="0"/>
              <a:t>Istio </a:t>
            </a:r>
            <a:r>
              <a:rPr lang="zh-CN" altLang="en-US" dirty="0"/>
              <a:t>是数据面和控制面进行分离的，控制面是通过 </a:t>
            </a:r>
            <a:r>
              <a:rPr lang="en-US" altLang="zh-CN" dirty="0"/>
              <a:t>Pilot </a:t>
            </a:r>
            <a:r>
              <a:rPr lang="zh-CN" altLang="en-US" dirty="0"/>
              <a:t>将授权策略和安全命名信息分发给 </a:t>
            </a:r>
            <a:r>
              <a:rPr lang="en-US" altLang="zh-CN" dirty="0"/>
              <a:t>Envoy</a:t>
            </a:r>
            <a:r>
              <a:rPr lang="zh-CN" altLang="en-US" dirty="0"/>
              <a:t>，然后数据面通过 </a:t>
            </a:r>
            <a:r>
              <a:rPr lang="en-US" altLang="zh-CN" dirty="0"/>
              <a:t>Envoy </a:t>
            </a:r>
            <a:r>
              <a:rPr lang="zh-CN" altLang="en-US" dirty="0"/>
              <a:t>来进行微服务的通信。在每个微服务的 </a:t>
            </a:r>
            <a:r>
              <a:rPr lang="en-US" altLang="zh-CN" dirty="0"/>
              <a:t>Workload </a:t>
            </a:r>
            <a:r>
              <a:rPr lang="zh-CN" altLang="en-US" dirty="0"/>
              <a:t>上都会部署 </a:t>
            </a:r>
            <a:r>
              <a:rPr lang="en-US" altLang="zh-CN" dirty="0"/>
              <a:t>Envoy</a:t>
            </a:r>
            <a:r>
              <a:rPr lang="zh-CN" altLang="en-US" dirty="0"/>
              <a:t>，每个 </a:t>
            </a:r>
            <a:r>
              <a:rPr lang="en-US" altLang="zh-CN" dirty="0"/>
              <a:t>Envoy </a:t>
            </a:r>
            <a:r>
              <a:rPr lang="zh-CN" altLang="en-US" dirty="0"/>
              <a:t>代理都运行一个授权引擎，该引擎在运行时授权请求。当请求到达代理时，授权引擎根据当前授权策略评估请求上下文，并返回授权结果 </a:t>
            </a:r>
            <a:r>
              <a:rPr lang="en-US" altLang="zh-CN" dirty="0"/>
              <a:t>ALLOW </a:t>
            </a:r>
            <a:r>
              <a:rPr lang="zh-CN" altLang="en-US" dirty="0"/>
              <a:t>或 </a:t>
            </a:r>
            <a:r>
              <a:rPr lang="en-US" altLang="zh-CN" dirty="0"/>
              <a:t>DENY</a:t>
            </a:r>
            <a:r>
              <a:rPr lang="zh-CN" altLang="en-US" dirty="0"/>
              <a:t>。</a:t>
            </a:r>
            <a:endParaRPr lang="en-US" dirty="0"/>
          </a:p>
        </p:txBody>
      </p:sp>
      <p:sp>
        <p:nvSpPr>
          <p:cNvPr id="4" name="Slide Number Placeholder 3">
            <a:extLst>
              <a:ext uri="{FF2B5EF4-FFF2-40B4-BE49-F238E27FC236}">
                <a16:creationId xmlns:a16="http://schemas.microsoft.com/office/drawing/2014/main" id="{FC500484-0A97-49A5-9926-351B520A907C}"/>
              </a:ext>
            </a:extLst>
          </p:cNvPr>
          <p:cNvSpPr>
            <a:spLocks noGrp="1"/>
          </p:cNvSpPr>
          <p:nvPr>
            <p:ph type="sldNum" sz="quarter" idx="12"/>
          </p:nvPr>
        </p:nvSpPr>
        <p:spPr/>
        <p:txBody>
          <a:bodyPr/>
          <a:lstStyle/>
          <a:p>
            <a:fld id="{D8DA9DAA-006C-4F4B-980E-E3DF019B24E2}" type="slidenum">
              <a:rPr lang="en-US" smtClean="0"/>
              <a:t>41</a:t>
            </a:fld>
            <a:endParaRPr lang="en-US" dirty="0"/>
          </a:p>
        </p:txBody>
      </p:sp>
      <p:pic>
        <p:nvPicPr>
          <p:cNvPr id="5122" name="Picture 2">
            <a:extLst>
              <a:ext uri="{FF2B5EF4-FFF2-40B4-BE49-F238E27FC236}">
                <a16:creationId xmlns:a16="http://schemas.microsoft.com/office/drawing/2014/main" id="{37F610D1-7AC7-492D-91F2-B98F5FA03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698090"/>
            <a:ext cx="4168877" cy="602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994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D084-4ECE-44D2-ABA4-718B317B9702}"/>
              </a:ext>
            </a:extLst>
          </p:cNvPr>
          <p:cNvSpPr>
            <a:spLocks noGrp="1"/>
          </p:cNvSpPr>
          <p:nvPr>
            <p:ph type="title"/>
          </p:nvPr>
        </p:nvSpPr>
        <p:spPr>
          <a:xfrm>
            <a:off x="838200" y="202754"/>
            <a:ext cx="10515600" cy="315912"/>
          </a:xfrm>
        </p:spPr>
        <p:txBody>
          <a:bodyPr>
            <a:noAutofit/>
          </a:bodyPr>
          <a:lstStyle/>
          <a:p>
            <a:r>
              <a:rPr lang="en-US" sz="4000" dirty="0"/>
              <a:t>Quick guide on </a:t>
            </a:r>
            <a:r>
              <a:rPr lang="en-US" sz="4000" dirty="0" err="1"/>
              <a:t>Kdump</a:t>
            </a:r>
            <a:endParaRPr lang="en-US" sz="4000" dirty="0"/>
          </a:p>
        </p:txBody>
      </p:sp>
      <p:sp>
        <p:nvSpPr>
          <p:cNvPr id="3" name="Content Placeholder 2">
            <a:extLst>
              <a:ext uri="{FF2B5EF4-FFF2-40B4-BE49-F238E27FC236}">
                <a16:creationId xmlns:a16="http://schemas.microsoft.com/office/drawing/2014/main" id="{686D45FE-F5B3-4954-81E0-EA0D6746C504}"/>
              </a:ext>
            </a:extLst>
          </p:cNvPr>
          <p:cNvSpPr>
            <a:spLocks noGrp="1"/>
          </p:cNvSpPr>
          <p:nvPr>
            <p:ph idx="1"/>
          </p:nvPr>
        </p:nvSpPr>
        <p:spPr>
          <a:xfrm>
            <a:off x="838201" y="811850"/>
            <a:ext cx="6306084" cy="5843396"/>
          </a:xfrm>
        </p:spPr>
        <p:txBody>
          <a:bodyPr>
            <a:normAutofit fontScale="70000" lnSpcReduction="20000"/>
          </a:bodyPr>
          <a:lstStyle/>
          <a:p>
            <a:r>
              <a:rPr lang="en-US" dirty="0" err="1"/>
              <a:t>Kdump</a:t>
            </a:r>
            <a:r>
              <a:rPr lang="en-US" dirty="0"/>
              <a:t> is enabled by default, and the default setting is </a:t>
            </a:r>
            <a:r>
              <a:rPr lang="en-US" dirty="0" err="1"/>
              <a:t>crashkernel</a:t>
            </a:r>
            <a:r>
              <a:rPr lang="en-US" dirty="0"/>
              <a:t>=auto.</a:t>
            </a:r>
          </a:p>
          <a:p>
            <a:r>
              <a:rPr lang="en-US" dirty="0"/>
              <a:t>To test the </a:t>
            </a:r>
            <a:r>
              <a:rPr lang="en-US" dirty="0" err="1"/>
              <a:t>Kdump</a:t>
            </a:r>
            <a:r>
              <a:rPr lang="en-US" dirty="0"/>
              <a:t> configuration:</a:t>
            </a:r>
          </a:p>
          <a:p>
            <a:pPr lvl="1"/>
            <a:r>
              <a:rPr lang="en-US" dirty="0"/>
              <a:t>Check whether the </a:t>
            </a:r>
            <a:r>
              <a:rPr lang="en-US" dirty="0" err="1"/>
              <a:t>kdump</a:t>
            </a:r>
            <a:r>
              <a:rPr lang="en-US" dirty="0"/>
              <a:t> service is running.</a:t>
            </a:r>
          </a:p>
          <a:p>
            <a:pPr lvl="1"/>
            <a:r>
              <a:rPr lang="en-US" dirty="0"/>
              <a:t>Run the following commands to force the Linux kernel to break down:</a:t>
            </a:r>
          </a:p>
          <a:p>
            <a:pPr lvl="1"/>
            <a:r>
              <a:rPr lang="en-US" dirty="0"/>
              <a:t>After the OS is restarted, check whether the address-YYYY-MM-DD-HH:MM:SS/</a:t>
            </a:r>
            <a:r>
              <a:rPr lang="en-US" dirty="0" err="1"/>
              <a:t>vmcore</a:t>
            </a:r>
            <a:r>
              <a:rPr lang="en-US" dirty="0"/>
              <a:t> file is generated in /var/crash/. If yes, the </a:t>
            </a:r>
            <a:r>
              <a:rPr lang="en-US" dirty="0" err="1"/>
              <a:t>kdump</a:t>
            </a:r>
            <a:r>
              <a:rPr lang="en-US" dirty="0"/>
              <a:t> configuration is correct.</a:t>
            </a:r>
          </a:p>
          <a:p>
            <a:r>
              <a:rPr lang="en-US" dirty="0"/>
              <a:t>Manually Adjusting the Reserved Memory Size</a:t>
            </a:r>
          </a:p>
          <a:p>
            <a:pPr lvl="1"/>
            <a:r>
              <a:rPr lang="en-US" dirty="0"/>
              <a:t>To manually adjust the reserved memory size, perform the following steps: (The following describes how to set the size of </a:t>
            </a:r>
            <a:r>
              <a:rPr lang="en-US" dirty="0" err="1"/>
              <a:t>crashkernel</a:t>
            </a:r>
            <a:r>
              <a:rPr lang="en-US" dirty="0"/>
              <a:t> to 512 MB.)</a:t>
            </a:r>
          </a:p>
          <a:p>
            <a:pPr lvl="1"/>
            <a:r>
              <a:rPr lang="en-US" dirty="0"/>
              <a:t>Run the vi /</a:t>
            </a:r>
            <a:r>
              <a:rPr lang="en-US" dirty="0" err="1"/>
              <a:t>etc</a:t>
            </a:r>
            <a:r>
              <a:rPr lang="en-US" dirty="0"/>
              <a:t>/default/grub command, set </a:t>
            </a:r>
            <a:r>
              <a:rPr lang="en-US" dirty="0" err="1"/>
              <a:t>crashkernel</a:t>
            </a:r>
            <a:r>
              <a:rPr lang="en-US" dirty="0"/>
              <a:t> to 512M, save the configuration, and exit.</a:t>
            </a:r>
          </a:p>
          <a:p>
            <a:pPr lvl="1"/>
            <a:r>
              <a:rPr lang="en-US" dirty="0"/>
              <a:t>Synchronize the modification to </a:t>
            </a:r>
            <a:r>
              <a:rPr lang="en-US" dirty="0" err="1"/>
              <a:t>grub.cfg</a:t>
            </a:r>
            <a:r>
              <a:rPr lang="en-US" dirty="0"/>
              <a:t>.</a:t>
            </a:r>
          </a:p>
          <a:p>
            <a:pPr lvl="1"/>
            <a:r>
              <a:rPr lang="en-US" dirty="0"/>
              <a:t>UEFI mode: Run the grub2-mkconfig -o /boot/</a:t>
            </a:r>
            <a:r>
              <a:rPr lang="en-US" dirty="0" err="1"/>
              <a:t>efi</a:t>
            </a:r>
            <a:r>
              <a:rPr lang="en-US" dirty="0"/>
              <a:t>/EFI/</a:t>
            </a:r>
            <a:r>
              <a:rPr lang="en-US" dirty="0" err="1"/>
              <a:t>neokylin</a:t>
            </a:r>
            <a:r>
              <a:rPr lang="en-US" dirty="0"/>
              <a:t>/</a:t>
            </a:r>
            <a:r>
              <a:rPr lang="en-US" dirty="0" err="1"/>
              <a:t>grub.cfg</a:t>
            </a:r>
            <a:r>
              <a:rPr lang="en-US" dirty="0"/>
              <a:t> command.</a:t>
            </a:r>
          </a:p>
          <a:p>
            <a:pPr lvl="1"/>
            <a:r>
              <a:rPr lang="en-US" dirty="0"/>
              <a:t>On the CLI, run the reboot command to restart the OS.</a:t>
            </a:r>
          </a:p>
          <a:p>
            <a:pPr lvl="1"/>
            <a:r>
              <a:rPr lang="en-US" dirty="0"/>
              <a:t>Check the </a:t>
            </a:r>
            <a:r>
              <a:rPr lang="en-US" dirty="0" err="1"/>
              <a:t>kdump</a:t>
            </a:r>
            <a:r>
              <a:rPr lang="en-US" dirty="0"/>
              <a:t> status after restart. If the following information is displayed, </a:t>
            </a:r>
            <a:r>
              <a:rPr lang="en-US" dirty="0" err="1"/>
              <a:t>kdump</a:t>
            </a:r>
            <a:r>
              <a:rPr lang="en-US" dirty="0"/>
              <a:t> is enabled.</a:t>
            </a:r>
          </a:p>
          <a:p>
            <a:pPr lvl="1"/>
            <a:r>
              <a:rPr lang="en-US" dirty="0"/>
              <a:t>Perform a </a:t>
            </a:r>
            <a:r>
              <a:rPr lang="en-US" dirty="0" err="1"/>
              <a:t>kdump</a:t>
            </a:r>
            <a:r>
              <a:rPr lang="en-US" dirty="0"/>
              <a:t> test to ensure that the </a:t>
            </a:r>
            <a:r>
              <a:rPr lang="en-US" dirty="0" err="1"/>
              <a:t>kdump</a:t>
            </a:r>
            <a:r>
              <a:rPr lang="en-US" dirty="0"/>
              <a:t> function is normal.</a:t>
            </a:r>
          </a:p>
        </p:txBody>
      </p:sp>
      <p:sp>
        <p:nvSpPr>
          <p:cNvPr id="4" name="Slide Number Placeholder 3">
            <a:extLst>
              <a:ext uri="{FF2B5EF4-FFF2-40B4-BE49-F238E27FC236}">
                <a16:creationId xmlns:a16="http://schemas.microsoft.com/office/drawing/2014/main" id="{B9D369C7-DA55-48A9-8365-1B9F29196214}"/>
              </a:ext>
            </a:extLst>
          </p:cNvPr>
          <p:cNvSpPr>
            <a:spLocks noGrp="1"/>
          </p:cNvSpPr>
          <p:nvPr>
            <p:ph type="sldNum" sz="quarter" idx="12"/>
          </p:nvPr>
        </p:nvSpPr>
        <p:spPr/>
        <p:txBody>
          <a:bodyPr/>
          <a:lstStyle/>
          <a:p>
            <a:fld id="{D8DA9DAA-006C-4F4B-980E-E3DF019B24E2}" type="slidenum">
              <a:rPr lang="en-US" smtClean="0"/>
              <a:t>42</a:t>
            </a:fld>
            <a:endParaRPr lang="en-US" dirty="0"/>
          </a:p>
        </p:txBody>
      </p:sp>
      <p:pic>
        <p:nvPicPr>
          <p:cNvPr id="5" name="Picture 4">
            <a:extLst>
              <a:ext uri="{FF2B5EF4-FFF2-40B4-BE49-F238E27FC236}">
                <a16:creationId xmlns:a16="http://schemas.microsoft.com/office/drawing/2014/main" id="{F6540FA8-9582-4029-942B-146E99E51C03}"/>
              </a:ext>
            </a:extLst>
          </p:cNvPr>
          <p:cNvPicPr>
            <a:picLocks noChangeAspect="1"/>
          </p:cNvPicPr>
          <p:nvPr/>
        </p:nvPicPr>
        <p:blipFill>
          <a:blip r:embed="rId2"/>
          <a:stretch>
            <a:fillRect/>
          </a:stretch>
        </p:blipFill>
        <p:spPr>
          <a:xfrm>
            <a:off x="7144285" y="1100804"/>
            <a:ext cx="4982197" cy="571500"/>
          </a:xfrm>
          <a:prstGeom prst="rect">
            <a:avLst/>
          </a:prstGeom>
        </p:spPr>
      </p:pic>
      <p:pic>
        <p:nvPicPr>
          <p:cNvPr id="6" name="Picture 5">
            <a:extLst>
              <a:ext uri="{FF2B5EF4-FFF2-40B4-BE49-F238E27FC236}">
                <a16:creationId xmlns:a16="http://schemas.microsoft.com/office/drawing/2014/main" id="{87BAC3AA-29AE-4A61-9547-D9D9A7959648}"/>
              </a:ext>
            </a:extLst>
          </p:cNvPr>
          <p:cNvPicPr>
            <a:picLocks noChangeAspect="1"/>
          </p:cNvPicPr>
          <p:nvPr/>
        </p:nvPicPr>
        <p:blipFill>
          <a:blip r:embed="rId3"/>
          <a:stretch>
            <a:fillRect/>
          </a:stretch>
        </p:blipFill>
        <p:spPr>
          <a:xfrm>
            <a:off x="7144285" y="1938299"/>
            <a:ext cx="4982197" cy="581025"/>
          </a:xfrm>
          <a:prstGeom prst="rect">
            <a:avLst/>
          </a:prstGeom>
        </p:spPr>
      </p:pic>
      <p:pic>
        <p:nvPicPr>
          <p:cNvPr id="1026" name="Picture 2">
            <a:extLst>
              <a:ext uri="{FF2B5EF4-FFF2-40B4-BE49-F238E27FC236}">
                <a16:creationId xmlns:a16="http://schemas.microsoft.com/office/drawing/2014/main" id="{8B0A7A28-43A1-4F44-93DF-22370EFE3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4285" y="2783228"/>
            <a:ext cx="4982197"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A155F8-84B0-4B0D-A9AA-066219A30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4285" y="4768551"/>
            <a:ext cx="4982197" cy="173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485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39AE6B0-1FA0-493C-BB92-CAE0DD1D07A8}"/>
              </a:ext>
            </a:extLst>
          </p:cNvPr>
          <p:cNvGraphicFramePr>
            <a:graphicFrameLocks noGrp="1"/>
          </p:cNvGraphicFramePr>
          <p:nvPr>
            <p:ph idx="1"/>
            <p:extLst>
              <p:ext uri="{D42A27DB-BD31-4B8C-83A1-F6EECF244321}">
                <p14:modId xmlns:p14="http://schemas.microsoft.com/office/powerpoint/2010/main" val="2278657151"/>
              </p:ext>
            </p:extLst>
          </p:nvPr>
        </p:nvGraphicFramePr>
        <p:xfrm>
          <a:off x="838199" y="360218"/>
          <a:ext cx="10515598" cy="6431844"/>
        </p:xfrm>
        <a:graphic>
          <a:graphicData uri="http://schemas.openxmlformats.org/drawingml/2006/table">
            <a:tbl>
              <a:tblPr firstRow="1" firstCol="1" bandRow="1">
                <a:tableStyleId>{5C22544A-7EE6-4342-B048-85BDC9FD1C3A}</a:tableStyleId>
              </a:tblPr>
              <a:tblGrid>
                <a:gridCol w="2247718">
                  <a:extLst>
                    <a:ext uri="{9D8B030D-6E8A-4147-A177-3AD203B41FA5}">
                      <a16:colId xmlns:a16="http://schemas.microsoft.com/office/drawing/2014/main" val="1490515886"/>
                    </a:ext>
                  </a:extLst>
                </a:gridCol>
                <a:gridCol w="5798254">
                  <a:extLst>
                    <a:ext uri="{9D8B030D-6E8A-4147-A177-3AD203B41FA5}">
                      <a16:colId xmlns:a16="http://schemas.microsoft.com/office/drawing/2014/main" val="3521557273"/>
                    </a:ext>
                  </a:extLst>
                </a:gridCol>
                <a:gridCol w="2469626">
                  <a:extLst>
                    <a:ext uri="{9D8B030D-6E8A-4147-A177-3AD203B41FA5}">
                      <a16:colId xmlns:a16="http://schemas.microsoft.com/office/drawing/2014/main" val="890879673"/>
                    </a:ext>
                  </a:extLst>
                </a:gridCol>
              </a:tblGrid>
              <a:tr h="2588170">
                <a:tc>
                  <a:txBody>
                    <a:bodyPr/>
                    <a:lstStyle/>
                    <a:p>
                      <a:pPr marL="0" marR="0">
                        <a:spcBef>
                          <a:spcPts val="0"/>
                        </a:spcBef>
                        <a:spcAft>
                          <a:spcPts val="0"/>
                        </a:spcAft>
                      </a:pPr>
                      <a:r>
                        <a:rPr lang="en-US" sz="2000" dirty="0">
                          <a:effectLst/>
                        </a:rPr>
                        <a:t>Master</a:t>
                      </a:r>
                    </a:p>
                    <a:p>
                      <a:pPr marL="0" marR="0">
                        <a:spcBef>
                          <a:spcPts val="0"/>
                        </a:spcBef>
                        <a:spcAft>
                          <a:spcPts val="0"/>
                        </a:spcAft>
                      </a:pPr>
                      <a:r>
                        <a:rPr lang="en-US" sz="2000" dirty="0">
                          <a:effectLst/>
                        </a:rPr>
                        <a:t> </a:t>
                      </a:r>
                      <a:endParaRPr lang="en-US" sz="2000" dirty="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a:effectLst/>
                        </a:rPr>
                        <a:t>BMCA4BF0174FB55.pd.intel.com (10.240.121.110)</a:t>
                      </a:r>
                      <a:endParaRPr lang="en-US" sz="200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a:effectLst/>
                        </a:rPr>
                        <a:t>root/root@123</a:t>
                      </a:r>
                      <a:endParaRPr lang="en-US" sz="2000">
                        <a:effectLst/>
                        <a:latin typeface="Calibri" panose="020F0502020204030204" pitchFamily="34" charset="0"/>
                        <a:ea typeface="DengXian" panose="02010600030101010101" pitchFamily="2" charset="-122"/>
                      </a:endParaRPr>
                    </a:p>
                  </a:txBody>
                  <a:tcPr marL="68580" marR="68580" marT="0" marB="0"/>
                </a:tc>
                <a:extLst>
                  <a:ext uri="{0D108BD9-81ED-4DB2-BD59-A6C34878D82A}">
                    <a16:rowId xmlns:a16="http://schemas.microsoft.com/office/drawing/2014/main" val="283948527"/>
                  </a:ext>
                </a:extLst>
              </a:tr>
              <a:tr h="539012">
                <a:tc>
                  <a:txBody>
                    <a:bodyPr/>
                    <a:lstStyle/>
                    <a:p>
                      <a:pPr marL="0" marR="0">
                        <a:spcBef>
                          <a:spcPts val="0"/>
                        </a:spcBef>
                        <a:spcAft>
                          <a:spcPts val="0"/>
                        </a:spcAft>
                      </a:pPr>
                      <a:r>
                        <a:rPr lang="en-US" sz="2000">
                          <a:effectLst/>
                        </a:rPr>
                        <a:t>Worker-1</a:t>
                      </a:r>
                      <a:endParaRPr lang="en-US" sz="200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a:effectLst/>
                        </a:rPr>
                        <a:t>BMCA4BF0135A394.pd.intel.com (10.240.120.53)</a:t>
                      </a:r>
                      <a:endParaRPr lang="en-US" sz="200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a:effectLst/>
                        </a:rPr>
                        <a:t>root/root@123</a:t>
                      </a:r>
                      <a:endParaRPr lang="en-US" sz="2000">
                        <a:effectLst/>
                        <a:latin typeface="Calibri" panose="020F0502020204030204" pitchFamily="34" charset="0"/>
                        <a:ea typeface="DengXian" panose="02010600030101010101" pitchFamily="2" charset="-122"/>
                      </a:endParaRPr>
                    </a:p>
                  </a:txBody>
                  <a:tcPr marL="68580" marR="68580" marT="0" marB="0"/>
                </a:tc>
                <a:extLst>
                  <a:ext uri="{0D108BD9-81ED-4DB2-BD59-A6C34878D82A}">
                    <a16:rowId xmlns:a16="http://schemas.microsoft.com/office/drawing/2014/main" val="370483284"/>
                  </a:ext>
                </a:extLst>
              </a:tr>
              <a:tr h="1078025">
                <a:tc>
                  <a:txBody>
                    <a:bodyPr/>
                    <a:lstStyle/>
                    <a:p>
                      <a:pPr marL="0" marR="0">
                        <a:spcBef>
                          <a:spcPts val="0"/>
                        </a:spcBef>
                        <a:spcAft>
                          <a:spcPts val="0"/>
                        </a:spcAft>
                      </a:pPr>
                      <a:r>
                        <a:rPr lang="en-US" sz="2000">
                          <a:effectLst/>
                        </a:rPr>
                        <a:t>Worker-2</a:t>
                      </a:r>
                      <a:endParaRPr lang="en-US" sz="200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a:effectLst/>
                        </a:rPr>
                        <a:t>BMCA4BF0148B1AC.pd.intel.com (10.240.120.252)</a:t>
                      </a:r>
                      <a:endParaRPr lang="en-US" sz="200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a:effectLst/>
                        </a:rPr>
                        <a:t>root/root@123</a:t>
                      </a:r>
                      <a:endParaRPr lang="en-US" sz="2000">
                        <a:effectLst/>
                        <a:latin typeface="Calibri" panose="020F0502020204030204" pitchFamily="34" charset="0"/>
                        <a:ea typeface="DengXian" panose="02010600030101010101" pitchFamily="2" charset="-122"/>
                      </a:endParaRPr>
                    </a:p>
                  </a:txBody>
                  <a:tcPr marL="68580" marR="68580" marT="0" marB="0"/>
                </a:tc>
                <a:extLst>
                  <a:ext uri="{0D108BD9-81ED-4DB2-BD59-A6C34878D82A}">
                    <a16:rowId xmlns:a16="http://schemas.microsoft.com/office/drawing/2014/main" val="3510522930"/>
                  </a:ext>
                </a:extLst>
              </a:tr>
              <a:tr h="1078025">
                <a:tc>
                  <a:txBody>
                    <a:bodyPr/>
                    <a:lstStyle/>
                    <a:p>
                      <a:pPr marL="0" marR="0">
                        <a:spcBef>
                          <a:spcPts val="0"/>
                        </a:spcBef>
                        <a:spcAft>
                          <a:spcPts val="0"/>
                        </a:spcAft>
                      </a:pPr>
                      <a:r>
                        <a:rPr lang="en-US" sz="2000">
                          <a:effectLst/>
                        </a:rPr>
                        <a:t>Worker-3</a:t>
                      </a:r>
                      <a:endParaRPr lang="en-US" sz="200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a:effectLst/>
                        </a:rPr>
                        <a:t>BMCA4BF0174E1AF.pd.intel.com (10.240.121.109)</a:t>
                      </a:r>
                      <a:endParaRPr lang="en-US" sz="200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a:effectLst/>
                        </a:rPr>
                        <a:t>root/root@123</a:t>
                      </a:r>
                      <a:endParaRPr lang="en-US" sz="2000">
                        <a:effectLst/>
                        <a:latin typeface="Calibri" panose="020F0502020204030204" pitchFamily="34" charset="0"/>
                        <a:ea typeface="DengXian" panose="02010600030101010101" pitchFamily="2" charset="-122"/>
                      </a:endParaRPr>
                    </a:p>
                  </a:txBody>
                  <a:tcPr marL="68580" marR="68580" marT="0" marB="0"/>
                </a:tc>
                <a:extLst>
                  <a:ext uri="{0D108BD9-81ED-4DB2-BD59-A6C34878D82A}">
                    <a16:rowId xmlns:a16="http://schemas.microsoft.com/office/drawing/2014/main" val="1204788590"/>
                  </a:ext>
                </a:extLst>
              </a:tr>
              <a:tr h="539012">
                <a:tc>
                  <a:txBody>
                    <a:bodyPr/>
                    <a:lstStyle/>
                    <a:p>
                      <a:pPr marL="0" marR="0">
                        <a:spcBef>
                          <a:spcPts val="0"/>
                        </a:spcBef>
                        <a:spcAft>
                          <a:spcPts val="0"/>
                        </a:spcAft>
                      </a:pPr>
                      <a:r>
                        <a:rPr lang="en-US" sz="2000">
                          <a:effectLst/>
                        </a:rPr>
                        <a:t>Worker-4</a:t>
                      </a:r>
                      <a:endParaRPr lang="en-US" sz="200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a:effectLst/>
                        </a:rPr>
                        <a:t>iDRAC-2RYLG53.pd.intel.com (10.240.120.250)</a:t>
                      </a:r>
                      <a:endParaRPr lang="en-US" sz="200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a:effectLst/>
                        </a:rPr>
                        <a:t>root/root@123</a:t>
                      </a:r>
                      <a:endParaRPr lang="en-US" sz="2000">
                        <a:effectLst/>
                        <a:latin typeface="Calibri" panose="020F0502020204030204" pitchFamily="34" charset="0"/>
                        <a:ea typeface="DengXian" panose="02010600030101010101" pitchFamily="2" charset="-122"/>
                      </a:endParaRPr>
                    </a:p>
                  </a:txBody>
                  <a:tcPr marL="68580" marR="68580" marT="0" marB="0"/>
                </a:tc>
                <a:extLst>
                  <a:ext uri="{0D108BD9-81ED-4DB2-BD59-A6C34878D82A}">
                    <a16:rowId xmlns:a16="http://schemas.microsoft.com/office/drawing/2014/main" val="1136824342"/>
                  </a:ext>
                </a:extLst>
              </a:tr>
              <a:tr h="539012">
                <a:tc>
                  <a:txBody>
                    <a:bodyPr/>
                    <a:lstStyle/>
                    <a:p>
                      <a:pPr marL="0" marR="0">
                        <a:spcBef>
                          <a:spcPts val="0"/>
                        </a:spcBef>
                        <a:spcAft>
                          <a:spcPts val="0"/>
                        </a:spcAft>
                      </a:pPr>
                      <a:r>
                        <a:rPr lang="en-US" sz="2000">
                          <a:effectLst/>
                        </a:rPr>
                        <a:t> </a:t>
                      </a:r>
                      <a:endParaRPr lang="en-US" sz="200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a:effectLst/>
                        </a:rPr>
                        <a:t> </a:t>
                      </a:r>
                      <a:endParaRPr lang="en-US" sz="2000">
                        <a:effectLst/>
                        <a:latin typeface="Calibri" panose="020F0502020204030204" pitchFamily="34" charset="0"/>
                        <a:ea typeface="DengXian" panose="02010600030101010101" pitchFamily="2" charset="-122"/>
                      </a:endParaRPr>
                    </a:p>
                  </a:txBody>
                  <a:tcPr marL="68580" marR="68580" marT="0" marB="0"/>
                </a:tc>
                <a:tc>
                  <a:txBody>
                    <a:bodyPr/>
                    <a:lstStyle/>
                    <a:p>
                      <a:pPr marL="0" marR="0">
                        <a:spcBef>
                          <a:spcPts val="0"/>
                        </a:spcBef>
                        <a:spcAft>
                          <a:spcPts val="0"/>
                        </a:spcAft>
                      </a:pPr>
                      <a:r>
                        <a:rPr lang="en-US" sz="2000" dirty="0">
                          <a:effectLst/>
                        </a:rPr>
                        <a:t> </a:t>
                      </a:r>
                      <a:endParaRPr lang="en-US" sz="2000" dirty="0">
                        <a:effectLst/>
                        <a:latin typeface="Calibri" panose="020F0502020204030204" pitchFamily="34" charset="0"/>
                        <a:ea typeface="DengXian" panose="02010600030101010101" pitchFamily="2" charset="-122"/>
                      </a:endParaRPr>
                    </a:p>
                  </a:txBody>
                  <a:tcPr marL="68580" marR="68580" marT="0" marB="0"/>
                </a:tc>
                <a:extLst>
                  <a:ext uri="{0D108BD9-81ED-4DB2-BD59-A6C34878D82A}">
                    <a16:rowId xmlns:a16="http://schemas.microsoft.com/office/drawing/2014/main" val="1622552310"/>
                  </a:ext>
                </a:extLst>
              </a:tr>
            </a:tbl>
          </a:graphicData>
        </a:graphic>
      </p:graphicFrame>
      <p:sp>
        <p:nvSpPr>
          <p:cNvPr id="4" name="Slide Number Placeholder 3">
            <a:extLst>
              <a:ext uri="{FF2B5EF4-FFF2-40B4-BE49-F238E27FC236}">
                <a16:creationId xmlns:a16="http://schemas.microsoft.com/office/drawing/2014/main" id="{0CB8B5C1-F5C5-4AEA-91FA-DD7A6239E1CC}"/>
              </a:ext>
            </a:extLst>
          </p:cNvPr>
          <p:cNvSpPr>
            <a:spLocks noGrp="1"/>
          </p:cNvSpPr>
          <p:nvPr>
            <p:ph type="sldNum" sz="quarter" idx="12"/>
          </p:nvPr>
        </p:nvSpPr>
        <p:spPr/>
        <p:txBody>
          <a:bodyPr/>
          <a:lstStyle/>
          <a:p>
            <a:fld id="{D8DA9DAA-006C-4F4B-980E-E3DF019B24E2}" type="slidenum">
              <a:rPr lang="en-US" smtClean="0"/>
              <a:t>43</a:t>
            </a:fld>
            <a:endParaRPr lang="en-US" dirty="0"/>
          </a:p>
        </p:txBody>
      </p:sp>
    </p:spTree>
    <p:extLst>
      <p:ext uri="{BB962C8B-B14F-4D97-AF65-F5344CB8AC3E}">
        <p14:creationId xmlns:p14="http://schemas.microsoft.com/office/powerpoint/2010/main" val="1648495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5704-C4C5-4FC2-B5AB-D72EB94D8860}"/>
              </a:ext>
            </a:extLst>
          </p:cNvPr>
          <p:cNvSpPr>
            <a:spLocks noGrp="1"/>
          </p:cNvSpPr>
          <p:nvPr>
            <p:ph type="title"/>
          </p:nvPr>
        </p:nvSpPr>
        <p:spPr>
          <a:xfrm>
            <a:off x="838200" y="225979"/>
            <a:ext cx="10515600" cy="181527"/>
          </a:xfrm>
        </p:spPr>
        <p:txBody>
          <a:bodyPr>
            <a:noAutofit/>
          </a:bodyPr>
          <a:lstStyle/>
          <a:p>
            <a:r>
              <a:rPr lang="en-US" sz="3600" dirty="0"/>
              <a:t>Remove VG &amp; LV in Linux</a:t>
            </a:r>
          </a:p>
        </p:txBody>
      </p:sp>
      <p:sp>
        <p:nvSpPr>
          <p:cNvPr id="3" name="Content Placeholder 2">
            <a:extLst>
              <a:ext uri="{FF2B5EF4-FFF2-40B4-BE49-F238E27FC236}">
                <a16:creationId xmlns:a16="http://schemas.microsoft.com/office/drawing/2014/main" id="{8A67E971-8E6D-446E-BF00-FC0601687822}"/>
              </a:ext>
            </a:extLst>
          </p:cNvPr>
          <p:cNvSpPr>
            <a:spLocks noGrp="1"/>
          </p:cNvSpPr>
          <p:nvPr>
            <p:ph idx="1"/>
          </p:nvPr>
        </p:nvSpPr>
        <p:spPr>
          <a:xfrm>
            <a:off x="838200" y="914400"/>
            <a:ext cx="10515600" cy="5262563"/>
          </a:xfrm>
        </p:spPr>
        <p:txBody>
          <a:bodyPr/>
          <a:lstStyle/>
          <a:p>
            <a:r>
              <a:rPr lang="en-US" dirty="0"/>
              <a:t>df –</a:t>
            </a:r>
            <a:r>
              <a:rPr lang="en-US" dirty="0" err="1"/>
              <a:t>hP</a:t>
            </a:r>
            <a:r>
              <a:rPr lang="en-US" dirty="0"/>
              <a:t>	/* List all mount directories */</a:t>
            </a:r>
          </a:p>
          <a:p>
            <a:r>
              <a:rPr lang="en-US" dirty="0" err="1"/>
              <a:t>lvs</a:t>
            </a:r>
            <a:r>
              <a:rPr lang="en-US" dirty="0"/>
              <a:t>	/* Retrieve all VG </a:t>
            </a:r>
            <a:r>
              <a:rPr lang="en-US" dirty="0">
                <a:sym typeface="Wingdings" panose="05000000000000000000" pitchFamily="2" charset="2"/>
              </a:rPr>
              <a:t>-- LV pair information */</a:t>
            </a:r>
          </a:p>
          <a:p>
            <a:r>
              <a:rPr lang="en-US" dirty="0" err="1">
                <a:sym typeface="Wingdings" panose="05000000000000000000" pitchFamily="2" charset="2"/>
              </a:rPr>
              <a:t>lsblk</a:t>
            </a:r>
            <a:r>
              <a:rPr lang="en-US" dirty="0">
                <a:sym typeface="Wingdings" panose="05000000000000000000" pitchFamily="2" charset="2"/>
              </a:rPr>
              <a:t>		/* Retrieve all VG - LV pair and mount info */</a:t>
            </a:r>
          </a:p>
          <a:p>
            <a:r>
              <a:rPr lang="en-US" dirty="0" err="1">
                <a:sym typeface="Wingdings" panose="05000000000000000000" pitchFamily="2" charset="2"/>
              </a:rPr>
              <a:t>lvremove</a:t>
            </a:r>
            <a:r>
              <a:rPr lang="en-US" dirty="0">
                <a:sym typeface="Wingdings" panose="05000000000000000000" pitchFamily="2" charset="2"/>
              </a:rPr>
              <a:t> /dev/</a:t>
            </a:r>
            <a:r>
              <a:rPr lang="en-US" dirty="0" err="1">
                <a:sym typeface="Wingdings" panose="05000000000000000000" pitchFamily="2" charset="2"/>
              </a:rPr>
              <a:t>VG_name+LV_name</a:t>
            </a:r>
            <a:r>
              <a:rPr lang="en-US" dirty="0">
                <a:sym typeface="Wingdings" panose="05000000000000000000" pitchFamily="2" charset="2"/>
              </a:rPr>
              <a:t>		/* Remove LV from VG */</a:t>
            </a:r>
          </a:p>
          <a:p>
            <a:r>
              <a:rPr lang="en-US" dirty="0" err="1">
                <a:sym typeface="Wingdings" panose="05000000000000000000" pitchFamily="2" charset="2"/>
              </a:rPr>
              <a:t>vgremove</a:t>
            </a:r>
            <a:r>
              <a:rPr lang="en-US" dirty="0">
                <a:sym typeface="Wingdings" panose="05000000000000000000" pitchFamily="2" charset="2"/>
              </a:rPr>
              <a:t> </a:t>
            </a:r>
            <a:r>
              <a:rPr lang="en-US" dirty="0" err="1">
                <a:sym typeface="Wingdings" panose="05000000000000000000" pitchFamily="2" charset="2"/>
              </a:rPr>
              <a:t>VG_name</a:t>
            </a:r>
            <a:r>
              <a:rPr lang="en-US" dirty="0">
                <a:sym typeface="Wingdings" panose="05000000000000000000" pitchFamily="2" charset="2"/>
              </a:rPr>
              <a:t>	/* Remove VG */</a:t>
            </a:r>
          </a:p>
          <a:p>
            <a:r>
              <a:rPr lang="en-US" dirty="0" err="1">
                <a:sym typeface="Wingdings" panose="05000000000000000000" pitchFamily="2" charset="2"/>
              </a:rPr>
              <a:t>pvremove</a:t>
            </a:r>
            <a:r>
              <a:rPr lang="en-US" dirty="0">
                <a:sym typeface="Wingdings" panose="05000000000000000000" pitchFamily="2" charset="2"/>
              </a:rPr>
              <a:t> /dev/</a:t>
            </a:r>
            <a:r>
              <a:rPr lang="en-US" dirty="0" err="1">
                <a:sym typeface="Wingdings" panose="05000000000000000000" pitchFamily="2" charset="2"/>
              </a:rPr>
              <a:t>sdX</a:t>
            </a:r>
            <a:r>
              <a:rPr lang="en-US" dirty="0">
                <a:sym typeface="Wingdings" panose="05000000000000000000" pitchFamily="2" charset="2"/>
              </a:rPr>
              <a:t> /dev/</a:t>
            </a:r>
            <a:r>
              <a:rPr lang="en-US" dirty="0" err="1">
                <a:sym typeface="Wingdings" panose="05000000000000000000" pitchFamily="2" charset="2"/>
              </a:rPr>
              <a:t>sdY</a:t>
            </a:r>
            <a:r>
              <a:rPr lang="en-US" dirty="0">
                <a:sym typeface="Wingdings" panose="05000000000000000000" pitchFamily="2" charset="2"/>
              </a:rPr>
              <a:t> …  </a:t>
            </a:r>
            <a:r>
              <a:rPr lang="en-US" sz="1600" dirty="0">
                <a:sym typeface="Wingdings" panose="05000000000000000000" pitchFamily="2" charset="2"/>
              </a:rPr>
              <a:t>/* Delete physical Volumes being used for the volume group */</a:t>
            </a:r>
            <a:endParaRPr lang="en-US" sz="1600" dirty="0"/>
          </a:p>
        </p:txBody>
      </p:sp>
    </p:spTree>
    <p:extLst>
      <p:ext uri="{BB962C8B-B14F-4D97-AF65-F5344CB8AC3E}">
        <p14:creationId xmlns:p14="http://schemas.microsoft.com/office/powerpoint/2010/main" val="2068909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E531-858A-45D0-B5D7-B6D5703AFAF6}"/>
              </a:ext>
            </a:extLst>
          </p:cNvPr>
          <p:cNvSpPr>
            <a:spLocks noGrp="1"/>
          </p:cNvSpPr>
          <p:nvPr>
            <p:ph type="title"/>
          </p:nvPr>
        </p:nvSpPr>
        <p:spPr>
          <a:xfrm>
            <a:off x="838200" y="255797"/>
            <a:ext cx="10515600" cy="315912"/>
          </a:xfrm>
        </p:spPr>
        <p:txBody>
          <a:bodyPr>
            <a:noAutofit/>
          </a:bodyPr>
          <a:lstStyle/>
          <a:p>
            <a:r>
              <a:rPr lang="en-US" sz="3200" dirty="0"/>
              <a:t>How to Uninstall </a:t>
            </a:r>
            <a:r>
              <a:rPr lang="en-US" sz="3200" dirty="0" err="1"/>
              <a:t>Ceph</a:t>
            </a:r>
            <a:r>
              <a:rPr lang="en-US" sz="3200" dirty="0"/>
              <a:t> Cluster completely</a:t>
            </a:r>
          </a:p>
        </p:txBody>
      </p:sp>
      <p:sp>
        <p:nvSpPr>
          <p:cNvPr id="3" name="Content Placeholder 2">
            <a:extLst>
              <a:ext uri="{FF2B5EF4-FFF2-40B4-BE49-F238E27FC236}">
                <a16:creationId xmlns:a16="http://schemas.microsoft.com/office/drawing/2014/main" id="{F1F32EBF-0615-4546-8858-C1684723131E}"/>
              </a:ext>
            </a:extLst>
          </p:cNvPr>
          <p:cNvSpPr>
            <a:spLocks noGrp="1"/>
          </p:cNvSpPr>
          <p:nvPr>
            <p:ph idx="1"/>
          </p:nvPr>
        </p:nvSpPr>
        <p:spPr>
          <a:xfrm>
            <a:off x="838200" y="1013791"/>
            <a:ext cx="10515600" cy="5163172"/>
          </a:xfrm>
        </p:spPr>
        <p:txBody>
          <a:bodyPr/>
          <a:lstStyle/>
          <a:p>
            <a:r>
              <a:rPr lang="en-US" dirty="0" err="1"/>
              <a:t>ceph</a:t>
            </a:r>
            <a:r>
              <a:rPr lang="en-US" dirty="0"/>
              <a:t> </a:t>
            </a:r>
            <a:r>
              <a:rPr lang="en-US" dirty="0" err="1"/>
              <a:t>orch</a:t>
            </a:r>
            <a:r>
              <a:rPr lang="en-US" dirty="0"/>
              <a:t> </a:t>
            </a:r>
            <a:r>
              <a:rPr lang="en-US" dirty="0" err="1"/>
              <a:t>ps</a:t>
            </a:r>
            <a:r>
              <a:rPr lang="en-US" dirty="0"/>
              <a:t>  /* List all daemon */</a:t>
            </a:r>
          </a:p>
          <a:p>
            <a:r>
              <a:rPr lang="en-US" dirty="0" err="1"/>
              <a:t>ceph</a:t>
            </a:r>
            <a:r>
              <a:rPr lang="en-US" dirty="0"/>
              <a:t> </a:t>
            </a:r>
            <a:r>
              <a:rPr lang="en-US" dirty="0" err="1"/>
              <a:t>orch</a:t>
            </a:r>
            <a:r>
              <a:rPr lang="en-US" dirty="0"/>
              <a:t> daemon rm </a:t>
            </a:r>
            <a:r>
              <a:rPr lang="en-US" dirty="0" err="1"/>
              <a:t>xxxx</a:t>
            </a:r>
            <a:r>
              <a:rPr lang="en-US" dirty="0"/>
              <a:t>  /* </a:t>
            </a:r>
            <a:r>
              <a:rPr lang="en-US" dirty="0" err="1"/>
              <a:t>xxxx</a:t>
            </a:r>
            <a:r>
              <a:rPr lang="en-US" dirty="0"/>
              <a:t> are the listed daemons */</a:t>
            </a:r>
          </a:p>
          <a:p>
            <a:r>
              <a:rPr lang="en-US" dirty="0" err="1"/>
              <a:t>systemctl</a:t>
            </a:r>
            <a:r>
              <a:rPr lang="en-US" dirty="0"/>
              <a:t> –all | grep </a:t>
            </a:r>
            <a:r>
              <a:rPr lang="en-US" dirty="0" err="1"/>
              <a:t>ceph</a:t>
            </a:r>
            <a:endParaRPr lang="en-US" dirty="0"/>
          </a:p>
          <a:p>
            <a:r>
              <a:rPr lang="en-US" dirty="0" err="1"/>
              <a:t>systemctl</a:t>
            </a:r>
            <a:r>
              <a:rPr lang="en-US" dirty="0"/>
              <a:t> stop / disable XXXX</a:t>
            </a:r>
          </a:p>
          <a:p>
            <a:r>
              <a:rPr lang="en-US" dirty="0"/>
              <a:t>rm –</a:t>
            </a:r>
            <a:r>
              <a:rPr lang="en-US" dirty="0" err="1"/>
              <a:t>fr</a:t>
            </a:r>
            <a:r>
              <a:rPr lang="en-US" dirty="0"/>
              <a:t> /</a:t>
            </a:r>
            <a:r>
              <a:rPr lang="en-US" dirty="0" err="1"/>
              <a:t>etc</a:t>
            </a:r>
            <a:r>
              <a:rPr lang="en-US" dirty="0"/>
              <a:t>/</a:t>
            </a:r>
            <a:r>
              <a:rPr lang="en-US" dirty="0" err="1"/>
              <a:t>systemd</a:t>
            </a:r>
            <a:r>
              <a:rPr lang="en-US" dirty="0"/>
              <a:t>/system/</a:t>
            </a:r>
            <a:r>
              <a:rPr lang="en-US" dirty="0" err="1"/>
              <a:t>ceph</a:t>
            </a:r>
            <a:r>
              <a:rPr lang="en-US" dirty="0"/>
              <a:t>*</a:t>
            </a:r>
          </a:p>
          <a:p>
            <a:r>
              <a:rPr lang="en-US" dirty="0"/>
              <a:t>rm –</a:t>
            </a:r>
            <a:r>
              <a:rPr lang="en-US" dirty="0" err="1"/>
              <a:t>fr</a:t>
            </a:r>
            <a:r>
              <a:rPr lang="en-US" dirty="0"/>
              <a:t> /var/lib/</a:t>
            </a:r>
            <a:r>
              <a:rPr lang="en-US" dirty="0" err="1"/>
              <a:t>ceph</a:t>
            </a:r>
            <a:r>
              <a:rPr lang="en-US" dirty="0"/>
              <a:t>*</a:t>
            </a:r>
          </a:p>
          <a:p>
            <a:r>
              <a:rPr lang="en-US" dirty="0"/>
              <a:t>reboot</a:t>
            </a:r>
          </a:p>
        </p:txBody>
      </p:sp>
    </p:spTree>
    <p:extLst>
      <p:ext uri="{BB962C8B-B14F-4D97-AF65-F5344CB8AC3E}">
        <p14:creationId xmlns:p14="http://schemas.microsoft.com/office/powerpoint/2010/main" val="4085800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5919"/>
            <a:ext cx="10515600" cy="62258"/>
          </a:xfrm>
        </p:spPr>
        <p:txBody>
          <a:bodyPr>
            <a:normAutofit fontScale="90000"/>
          </a:bodyPr>
          <a:lstStyle/>
          <a:p>
            <a:r>
              <a:rPr lang="en-US" sz="3200" dirty="0"/>
              <a:t>Trouble Shooting</a:t>
            </a:r>
          </a:p>
        </p:txBody>
      </p:sp>
      <p:sp>
        <p:nvSpPr>
          <p:cNvPr id="3" name="Content Placeholder 2"/>
          <p:cNvSpPr>
            <a:spLocks noGrp="1"/>
          </p:cNvSpPr>
          <p:nvPr>
            <p:ph idx="1"/>
          </p:nvPr>
        </p:nvSpPr>
        <p:spPr>
          <a:xfrm>
            <a:off x="838200" y="596348"/>
            <a:ext cx="10515600" cy="6199394"/>
          </a:xfrm>
        </p:spPr>
        <p:txBody>
          <a:bodyPr>
            <a:normAutofit fontScale="77500" lnSpcReduction="20000"/>
          </a:bodyPr>
          <a:lstStyle/>
          <a:p>
            <a:r>
              <a:rPr lang="en-US" dirty="0"/>
              <a:t>Installation </a:t>
            </a:r>
            <a:r>
              <a:rPr lang="en-US" dirty="0" err="1"/>
              <a:t>Ceph</a:t>
            </a:r>
            <a:r>
              <a:rPr lang="en-US" dirty="0"/>
              <a:t> Pacific via </a:t>
            </a:r>
            <a:r>
              <a:rPr lang="en-US" dirty="0" err="1"/>
              <a:t>cephadm</a:t>
            </a:r>
            <a:r>
              <a:rPr lang="en-US" dirty="0"/>
              <a:t> utility</a:t>
            </a:r>
          </a:p>
          <a:p>
            <a:pPr lvl="1"/>
            <a:r>
              <a:rPr lang="en-US" dirty="0"/>
              <a:t>After installation and running up, “docker </a:t>
            </a:r>
            <a:r>
              <a:rPr lang="en-US" dirty="0" err="1"/>
              <a:t>ps</a:t>
            </a:r>
            <a:r>
              <a:rPr lang="en-US" dirty="0"/>
              <a:t>” to see all services running scripts location and contents (Ex. </a:t>
            </a:r>
            <a:r>
              <a:rPr lang="en-US" dirty="0">
                <a:hlinkClick r:id="rId3"/>
              </a:rPr>
              <a:t>/</a:t>
            </a:r>
            <a:r>
              <a:rPr lang="en-US" dirty="0" err="1">
                <a:hlinkClick r:id="rId3"/>
              </a:rPr>
              <a:t>etc</a:t>
            </a:r>
            <a:r>
              <a:rPr lang="en-US" dirty="0">
                <a:hlinkClick r:id="rId3"/>
              </a:rPr>
              <a:t>/</a:t>
            </a:r>
            <a:r>
              <a:rPr lang="en-US" dirty="0" err="1">
                <a:hlinkClick r:id="rId3"/>
              </a:rPr>
              <a:t>systemd</a:t>
            </a:r>
            <a:r>
              <a:rPr lang="en-US" dirty="0">
                <a:hlinkClick r:id="rId3"/>
              </a:rPr>
              <a:t>/system/ceph-4658b04a-91f0-11ec-80e5-a4bf0174fb54@.service</a:t>
            </a:r>
            <a:r>
              <a:rPr lang="en-US" dirty="0"/>
              <a:t>) that we can see all these services running as container instances, here 4658b04a-91f0-11ec-80e5-a4bf0174fb54 is the </a:t>
            </a:r>
            <a:r>
              <a:rPr lang="en-US" dirty="0" err="1"/>
              <a:t>Ceph</a:t>
            </a:r>
            <a:r>
              <a:rPr lang="en-US" dirty="0"/>
              <a:t> Cluster </a:t>
            </a:r>
            <a:r>
              <a:rPr lang="en-US" dirty="0" err="1"/>
              <a:t>fsid</a:t>
            </a:r>
            <a:r>
              <a:rPr lang="en-US" dirty="0"/>
              <a:t>. “</a:t>
            </a:r>
            <a:r>
              <a:rPr lang="en-US" dirty="0" err="1"/>
              <a:t>ceph</a:t>
            </a:r>
            <a:r>
              <a:rPr lang="en-US" dirty="0"/>
              <a:t> </a:t>
            </a:r>
            <a:r>
              <a:rPr lang="en-US" dirty="0" err="1"/>
              <a:t>orch</a:t>
            </a:r>
            <a:r>
              <a:rPr lang="en-US" dirty="0"/>
              <a:t> </a:t>
            </a:r>
            <a:r>
              <a:rPr lang="en-US" dirty="0" err="1"/>
              <a:t>ps</a:t>
            </a:r>
            <a:r>
              <a:rPr lang="en-US" dirty="0"/>
              <a:t>” shows all containers instances of </a:t>
            </a:r>
            <a:r>
              <a:rPr lang="en-US" dirty="0" err="1"/>
              <a:t>Ceph</a:t>
            </a:r>
            <a:r>
              <a:rPr lang="en-US" dirty="0"/>
              <a:t> running.</a:t>
            </a:r>
          </a:p>
          <a:p>
            <a:r>
              <a:rPr lang="en-US" dirty="0"/>
              <a:t>Before delete pool, use command: </a:t>
            </a:r>
          </a:p>
          <a:p>
            <a:pPr lvl="1"/>
            <a:r>
              <a:rPr lang="en-US" dirty="0" err="1"/>
              <a:t>ceph</a:t>
            </a:r>
            <a:r>
              <a:rPr lang="en-US" dirty="0"/>
              <a:t> tell mon.\* </a:t>
            </a:r>
            <a:r>
              <a:rPr lang="en-US" dirty="0" err="1"/>
              <a:t>injectargs</a:t>
            </a:r>
            <a:r>
              <a:rPr lang="en-US" dirty="0"/>
              <a:t> '--</a:t>
            </a:r>
            <a:r>
              <a:rPr lang="en-US" dirty="0" err="1"/>
              <a:t>mon</a:t>
            </a:r>
            <a:r>
              <a:rPr lang="en-US" dirty="0"/>
              <a:t>-allow-pool-delete=true'</a:t>
            </a:r>
          </a:p>
          <a:p>
            <a:pPr lvl="1"/>
            <a:r>
              <a:rPr lang="en-US" dirty="0" err="1"/>
              <a:t>ceph</a:t>
            </a:r>
            <a:r>
              <a:rPr lang="en-US" dirty="0"/>
              <a:t> </a:t>
            </a:r>
            <a:r>
              <a:rPr lang="en-US" dirty="0" err="1"/>
              <a:t>osd</a:t>
            </a:r>
            <a:r>
              <a:rPr lang="en-US" dirty="0"/>
              <a:t> pool rm test-pool </a:t>
            </a:r>
            <a:r>
              <a:rPr lang="en-US" dirty="0" err="1"/>
              <a:t>test-pool</a:t>
            </a:r>
            <a:r>
              <a:rPr lang="en-US" dirty="0"/>
              <a:t> --yes-</a:t>
            </a:r>
            <a:r>
              <a:rPr lang="en-US" dirty="0" err="1"/>
              <a:t>i</a:t>
            </a:r>
            <a:r>
              <a:rPr lang="en-US" dirty="0"/>
              <a:t>-really-really-mean-it</a:t>
            </a:r>
          </a:p>
          <a:p>
            <a:r>
              <a:rPr lang="en-US" dirty="0"/>
              <a:t>To remove </a:t>
            </a:r>
            <a:r>
              <a:rPr lang="en-US" dirty="0" err="1"/>
              <a:t>cephfs</a:t>
            </a:r>
            <a:r>
              <a:rPr lang="en-US" dirty="0"/>
              <a:t> via </a:t>
            </a:r>
            <a:r>
              <a:rPr lang="en-US" dirty="0" err="1"/>
              <a:t>ceph</a:t>
            </a:r>
            <a:r>
              <a:rPr lang="en-US" dirty="0"/>
              <a:t> fs volume create iot-cephfs-test-1 --placement="worker-1,worker-2,worker-3"</a:t>
            </a:r>
          </a:p>
          <a:p>
            <a:pPr lvl="1"/>
            <a:r>
              <a:rPr lang="en-US" dirty="0" err="1"/>
              <a:t>sudo</a:t>
            </a:r>
            <a:r>
              <a:rPr lang="en-US" dirty="0"/>
              <a:t> </a:t>
            </a:r>
            <a:r>
              <a:rPr lang="en-US" dirty="0" err="1"/>
              <a:t>ceph</a:t>
            </a:r>
            <a:r>
              <a:rPr lang="en-US" dirty="0"/>
              <a:t> config set </a:t>
            </a:r>
            <a:r>
              <a:rPr lang="en-US" dirty="0" err="1"/>
              <a:t>mon</a:t>
            </a:r>
            <a:r>
              <a:rPr lang="en-US" dirty="0"/>
              <a:t> </a:t>
            </a:r>
            <a:r>
              <a:rPr lang="en-US" dirty="0" err="1"/>
              <a:t>mon_allow_pool_delete</a:t>
            </a:r>
            <a:r>
              <a:rPr lang="en-US" dirty="0"/>
              <a:t> true</a:t>
            </a:r>
          </a:p>
          <a:p>
            <a:pPr lvl="1"/>
            <a:r>
              <a:rPr lang="en-US" dirty="0" err="1"/>
              <a:t>sudo</a:t>
            </a:r>
            <a:r>
              <a:rPr lang="en-US" dirty="0"/>
              <a:t> </a:t>
            </a:r>
            <a:r>
              <a:rPr lang="en-US" dirty="0" err="1"/>
              <a:t>ceph</a:t>
            </a:r>
            <a:r>
              <a:rPr lang="en-US" dirty="0"/>
              <a:t> fs volume rm  iot_cephfs_test_1 --yes-</a:t>
            </a:r>
            <a:r>
              <a:rPr lang="en-US" dirty="0" err="1"/>
              <a:t>i</a:t>
            </a:r>
            <a:r>
              <a:rPr lang="en-US" dirty="0"/>
              <a:t>-really-mean-it	/* iot_cephfs_test_1 reported by </a:t>
            </a:r>
            <a:r>
              <a:rPr lang="en-US" dirty="0" err="1"/>
              <a:t>ceph</a:t>
            </a:r>
            <a:r>
              <a:rPr lang="en-US" dirty="0"/>
              <a:t> fs ls */</a:t>
            </a:r>
          </a:p>
          <a:p>
            <a:r>
              <a:rPr lang="en-US" dirty="0"/>
              <a:t>When the </a:t>
            </a:r>
            <a:r>
              <a:rPr lang="en-US" dirty="0" err="1"/>
              <a:t>ceph_admin</a:t>
            </a:r>
            <a:r>
              <a:rPr lang="en-US" dirty="0"/>
              <a:t> node is in different CIDR network </a:t>
            </a:r>
            <a:r>
              <a:rPr lang="en-US" dirty="0" err="1"/>
              <a:t>segement</a:t>
            </a:r>
            <a:r>
              <a:rPr lang="en-US" dirty="0"/>
              <a:t> from OSD nodes, if we want to enable multiple nodes to run MON, execute:</a:t>
            </a:r>
          </a:p>
          <a:p>
            <a:pPr lvl="1"/>
            <a:r>
              <a:rPr lang="en-US" dirty="0" err="1"/>
              <a:t>ceph</a:t>
            </a:r>
            <a:r>
              <a:rPr lang="en-US" dirty="0"/>
              <a:t> </a:t>
            </a:r>
            <a:r>
              <a:rPr lang="en-US" dirty="0" err="1"/>
              <a:t>orch</a:t>
            </a:r>
            <a:r>
              <a:rPr lang="en-US" dirty="0"/>
              <a:t> apply </a:t>
            </a:r>
            <a:r>
              <a:rPr lang="en-US" dirty="0" err="1"/>
              <a:t>mon</a:t>
            </a:r>
            <a:r>
              <a:rPr lang="en-US" dirty="0"/>
              <a:t> --unmanaged</a:t>
            </a:r>
          </a:p>
          <a:p>
            <a:pPr lvl="1"/>
            <a:r>
              <a:rPr lang="en-US" dirty="0" err="1"/>
              <a:t>ceph</a:t>
            </a:r>
            <a:r>
              <a:rPr lang="en-US" dirty="0"/>
              <a:t> </a:t>
            </a:r>
            <a:r>
              <a:rPr lang="en-US" dirty="0" err="1"/>
              <a:t>orch</a:t>
            </a:r>
            <a:r>
              <a:rPr lang="en-US" dirty="0"/>
              <a:t> daemon add </a:t>
            </a:r>
            <a:r>
              <a:rPr lang="en-US" dirty="0" err="1"/>
              <a:t>mon</a:t>
            </a:r>
            <a:r>
              <a:rPr lang="en-US" dirty="0"/>
              <a:t> newhost1:10.1.2.123	</a:t>
            </a:r>
            <a:r>
              <a:rPr lang="en-US" sz="1400" dirty="0"/>
              <a:t>/* newhost1 and 10.1.2.123 is the example */</a:t>
            </a:r>
          </a:p>
          <a:p>
            <a:pPr lvl="1"/>
            <a:r>
              <a:rPr lang="en-US" dirty="0" err="1"/>
              <a:t>ceph</a:t>
            </a:r>
            <a:r>
              <a:rPr lang="en-US" dirty="0"/>
              <a:t> </a:t>
            </a:r>
            <a:r>
              <a:rPr lang="en-US" dirty="0" err="1"/>
              <a:t>orch</a:t>
            </a:r>
            <a:r>
              <a:rPr lang="en-US" dirty="0"/>
              <a:t> daemon add </a:t>
            </a:r>
            <a:r>
              <a:rPr lang="en-US" dirty="0" err="1"/>
              <a:t>mon</a:t>
            </a:r>
            <a:r>
              <a:rPr lang="en-US" dirty="0"/>
              <a:t> newhost2:10.1.2.0/24</a:t>
            </a:r>
          </a:p>
          <a:p>
            <a:r>
              <a:rPr lang="en-US" dirty="0"/>
              <a:t>Check </a:t>
            </a:r>
            <a:r>
              <a:rPr lang="en-US" dirty="0" err="1"/>
              <a:t>ceph</a:t>
            </a:r>
            <a:r>
              <a:rPr lang="en-US" dirty="0"/>
              <a:t> cluster daemon running status: </a:t>
            </a: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a:t>
            </a:r>
            <a:r>
              <a:rPr lang="en-US" dirty="0" err="1"/>
              <a:t>daemon_type</a:t>
            </a:r>
            <a:r>
              <a:rPr lang="en-US" dirty="0"/>
              <a:t> node-exporter | </a:t>
            </a:r>
            <a:r>
              <a:rPr lang="en-US" dirty="0" err="1"/>
              <a:t>mgr</a:t>
            </a:r>
            <a:r>
              <a:rPr lang="en-US" dirty="0"/>
              <a:t> | </a:t>
            </a:r>
            <a:r>
              <a:rPr lang="en-US" dirty="0" err="1"/>
              <a:t>mon</a:t>
            </a:r>
            <a:r>
              <a:rPr lang="en-US" dirty="0"/>
              <a:t> | </a:t>
            </a:r>
            <a:r>
              <a:rPr lang="en-US" dirty="0" err="1"/>
              <a:t>grafana</a:t>
            </a:r>
            <a:r>
              <a:rPr lang="en-US" dirty="0"/>
              <a:t> |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30"/>
            <a:ext cx="10515600" cy="181413"/>
          </a:xfrm>
        </p:spPr>
        <p:txBody>
          <a:bodyPr>
            <a:noAutofit/>
          </a:bodyPr>
          <a:lstStyle/>
          <a:p>
            <a:r>
              <a:rPr lang="en-US" sz="3200" dirty="0"/>
              <a:t>Trouble-shooting</a:t>
            </a:r>
          </a:p>
        </p:txBody>
      </p:sp>
      <p:sp>
        <p:nvSpPr>
          <p:cNvPr id="3" name="Content Placeholder 2"/>
          <p:cNvSpPr>
            <a:spLocks noGrp="1"/>
          </p:cNvSpPr>
          <p:nvPr>
            <p:ph idx="1"/>
          </p:nvPr>
        </p:nvSpPr>
        <p:spPr>
          <a:xfrm>
            <a:off x="838200" y="627321"/>
            <a:ext cx="10515600" cy="6124353"/>
          </a:xfrm>
        </p:spPr>
        <p:txBody>
          <a:bodyPr>
            <a:normAutofit fontScale="47500" lnSpcReduction="20000"/>
          </a:bodyPr>
          <a:lstStyle/>
          <a:p>
            <a:r>
              <a:rPr lang="en-US" dirty="0" err="1"/>
              <a:t>sudo</a:t>
            </a:r>
            <a:r>
              <a:rPr lang="en-US" dirty="0"/>
              <a:t> </a:t>
            </a:r>
            <a:r>
              <a:rPr lang="en-US" dirty="0" err="1"/>
              <a:t>ceph</a:t>
            </a:r>
            <a:r>
              <a:rPr lang="en-US" dirty="0"/>
              <a:t> fs status  // Check </a:t>
            </a:r>
            <a:r>
              <a:rPr lang="en-US" dirty="0" err="1"/>
              <a:t>cephfs</a:t>
            </a:r>
            <a:r>
              <a:rPr lang="en-US" dirty="0"/>
              <a:t> status</a:t>
            </a:r>
          </a:p>
          <a:p>
            <a:r>
              <a:rPr lang="en-US" dirty="0" err="1"/>
              <a:t>kubectl</a:t>
            </a:r>
            <a:r>
              <a:rPr lang="en-US" dirty="0"/>
              <a:t> delete all --all –n </a:t>
            </a:r>
            <a:r>
              <a:rPr lang="en-US" dirty="0" err="1"/>
              <a:t>your_namespace</a:t>
            </a:r>
            <a:endParaRPr lang="en-US" dirty="0"/>
          </a:p>
          <a:p>
            <a:r>
              <a:rPr lang="en-US" altLang="zh-CN" dirty="0" err="1"/>
              <a:t>Ceph</a:t>
            </a:r>
            <a:r>
              <a:rPr lang="zh-CN" altLang="en-US" dirty="0"/>
              <a:t>配置参数详解</a:t>
            </a:r>
            <a:r>
              <a:rPr lang="en-US" altLang="zh-CN" dirty="0"/>
              <a:t>: </a:t>
            </a:r>
            <a:r>
              <a:rPr lang="en-US" dirty="0">
                <a:hlinkClick r:id="rId3"/>
              </a:rPr>
              <a:t>http://www.yangguanjun.com/2017/05/15/Ceph-configuration/</a:t>
            </a:r>
            <a:endParaRPr lang="en-US" dirty="0"/>
          </a:p>
          <a:p>
            <a:r>
              <a:rPr lang="en-US" dirty="0" err="1"/>
              <a:t>Ceph</a:t>
            </a:r>
            <a:r>
              <a:rPr lang="en-US" dirty="0"/>
              <a:t> OSD : Where Is My Data:  </a:t>
            </a:r>
            <a:r>
              <a:rPr lang="en-US" dirty="0">
                <a:hlinkClick r:id="rId4"/>
              </a:rPr>
              <a:t>https://ceph.io/en/news/blog/2013/ceph-osd-where-is-my-data/</a:t>
            </a:r>
            <a:endParaRPr lang="en-US" dirty="0"/>
          </a:p>
          <a:p>
            <a:r>
              <a:rPr lang="en-US" dirty="0"/>
              <a:t>CEPHADM OPERATIONS: </a:t>
            </a:r>
            <a:r>
              <a:rPr lang="en-US" dirty="0">
                <a:hlinkClick r:id="rId5"/>
              </a:rPr>
              <a:t>https://docs.ceph.com/en/latest/cephadm/operations/#client-keyrings-and-configs</a:t>
            </a:r>
            <a:endParaRPr lang="en-US" dirty="0"/>
          </a:p>
          <a:p>
            <a:r>
              <a:rPr lang="en-US" dirty="0" err="1"/>
              <a:t>Cephfs</a:t>
            </a:r>
            <a:r>
              <a:rPr lang="en-US" dirty="0"/>
              <a:t>-provisioner cannot create a </a:t>
            </a:r>
            <a:r>
              <a:rPr lang="en-US" dirty="0" err="1"/>
              <a:t>pv</a:t>
            </a:r>
            <a:r>
              <a:rPr lang="en-US" dirty="0"/>
              <a:t> using a user other than admin: </a:t>
            </a:r>
            <a:r>
              <a:rPr lang="en-US" dirty="0">
                <a:hlinkClick r:id="rId6"/>
              </a:rPr>
              <a:t>https://github.com/kubernetes-retired/external-storage/issues/941</a:t>
            </a:r>
            <a:endParaRPr lang="en-US" dirty="0"/>
          </a:p>
          <a:p>
            <a:r>
              <a:rPr lang="en-US" dirty="0"/>
              <a:t>For </a:t>
            </a:r>
            <a:r>
              <a:rPr lang="en-US" dirty="0" err="1"/>
              <a:t>cephfs</a:t>
            </a:r>
            <a:r>
              <a:rPr lang="en-US" dirty="0"/>
              <a:t>, MANAGEMENT OF MDS SERVICE USING THE CEPH ORCHESTRATOR: </a:t>
            </a:r>
            <a:r>
              <a:rPr lang="en-US" dirty="0">
                <a:hlinkClick r:id="rId7"/>
              </a:rPr>
              <a:t>https://access.redhat.com/documentation/en-us/red_hat_ceph_storage/5/html/operations_guide/management-of-mds-service-using-the-ceph-orchestrator</a:t>
            </a:r>
            <a:r>
              <a:rPr lang="en-US" dirty="0"/>
              <a:t>  // </a:t>
            </a:r>
            <a:r>
              <a:rPr lang="zh-CN" altLang="en-US" dirty="0"/>
              <a:t>里面有操作</a:t>
            </a:r>
            <a:r>
              <a:rPr lang="en-US" altLang="zh-CN" dirty="0" err="1"/>
              <a:t>cephfs</a:t>
            </a:r>
            <a:r>
              <a:rPr lang="zh-CN" altLang="en-US" dirty="0"/>
              <a:t>的维护命令</a:t>
            </a:r>
            <a:endParaRPr lang="en-US" altLang="zh-CN" dirty="0"/>
          </a:p>
          <a:p>
            <a:r>
              <a:rPr lang="en-US" dirty="0"/>
              <a:t>How to check OSD backend is </a:t>
            </a:r>
            <a:r>
              <a:rPr lang="en-US" dirty="0" err="1"/>
              <a:t>filestore</a:t>
            </a:r>
            <a:r>
              <a:rPr lang="en-US" dirty="0"/>
              <a:t> or </a:t>
            </a:r>
            <a:r>
              <a:rPr lang="en-US" dirty="0" err="1"/>
              <a:t>bluestore</a:t>
            </a:r>
            <a:r>
              <a:rPr lang="en-US" dirty="0"/>
              <a:t>: </a:t>
            </a:r>
            <a:r>
              <a:rPr lang="pt-BR" dirty="0"/>
              <a:t> sudo ceph osd metadata 0|1|2|...|n | grep -e id -e hostname -e osd_objectstore</a:t>
            </a:r>
          </a:p>
          <a:p>
            <a:r>
              <a:rPr lang="pt-BR" dirty="0"/>
              <a:t>List ceph running services: sudo ceph mgr module ls</a:t>
            </a:r>
          </a:p>
          <a:p>
            <a:r>
              <a:rPr lang="pt-BR" dirty="0"/>
              <a:t>When install Ceph Pacific, execute “ceph mon enable-msgr2”, it prompts </a:t>
            </a:r>
            <a:r>
              <a:rPr lang="en-US" dirty="0"/>
              <a:t>ERROR: Cannot infer an </a:t>
            </a:r>
            <a:r>
              <a:rPr lang="en-US" dirty="0" err="1"/>
              <a:t>fsid</a:t>
            </a:r>
            <a:r>
              <a:rPr lang="en-US" dirty="0"/>
              <a:t>, one must be specified: ['097ef6e1-632e-4dd4-aff3-ec24fdb74619', 'f5a74e56-67bd-11ec-aa47-a4bf0174fb54’], this means that there exist legacy daemon of original Octopus, so need to remove one by one with: </a:t>
            </a:r>
            <a:r>
              <a:rPr lang="en-US" dirty="0" err="1"/>
              <a:t>ps</a:t>
            </a:r>
            <a:r>
              <a:rPr lang="en-US" dirty="0"/>
              <a:t> aux | grep  </a:t>
            </a:r>
            <a:r>
              <a:rPr lang="en-US" dirty="0" err="1"/>
              <a:t>crash.ceph</a:t>
            </a:r>
            <a:r>
              <a:rPr lang="en-US" dirty="0"/>
              <a:t>-admin; </a:t>
            </a:r>
            <a:r>
              <a:rPr lang="en-US" dirty="0" err="1"/>
              <a:t>cephadm</a:t>
            </a:r>
            <a:r>
              <a:rPr lang="en-US" dirty="0"/>
              <a:t> rm-daemon –name  </a:t>
            </a:r>
            <a:r>
              <a:rPr lang="en-US" dirty="0" err="1"/>
              <a:t>mon.ceph</a:t>
            </a:r>
            <a:r>
              <a:rPr lang="en-US" dirty="0"/>
              <a:t>-admin | node-</a:t>
            </a:r>
            <a:r>
              <a:rPr lang="en-US" dirty="0" err="1"/>
              <a:t>exporter.ceph</a:t>
            </a:r>
            <a:r>
              <a:rPr lang="en-US" dirty="0"/>
              <a:t>-admin | </a:t>
            </a:r>
            <a:r>
              <a:rPr lang="en-US" dirty="0" err="1"/>
              <a:t>mgr.ceph-admin.umicvm</a:t>
            </a:r>
            <a:r>
              <a:rPr lang="en-US" dirty="0"/>
              <a:t> |  </a:t>
            </a:r>
            <a:r>
              <a:rPr lang="en-US" dirty="0" err="1"/>
              <a:t>alertmanager.ceph</a:t>
            </a:r>
            <a:r>
              <a:rPr lang="en-US" dirty="0"/>
              <a:t>-admin |  </a:t>
            </a:r>
            <a:r>
              <a:rPr lang="en-US" dirty="0" err="1"/>
              <a:t>crash.ceph</a:t>
            </a:r>
            <a:r>
              <a:rPr lang="en-US" dirty="0"/>
              <a:t>-admin | </a:t>
            </a:r>
            <a:r>
              <a:rPr lang="en-US" dirty="0" err="1"/>
              <a:t>prometheus.ceph</a:t>
            </a:r>
            <a:r>
              <a:rPr lang="en-US" dirty="0"/>
              <a:t>-admin | </a:t>
            </a:r>
            <a:r>
              <a:rPr lang="en-US" dirty="0" err="1"/>
              <a:t>grafana.ceph</a:t>
            </a:r>
            <a:r>
              <a:rPr lang="en-US" dirty="0"/>
              <a:t>-admin --</a:t>
            </a:r>
            <a:r>
              <a:rPr lang="en-US" dirty="0" err="1"/>
              <a:t>fsid</a:t>
            </a:r>
            <a:r>
              <a:rPr lang="en-US" dirty="0"/>
              <a:t> f5a74e56-67bd-11ec-aa47-a4bf0174fb54</a:t>
            </a:r>
          </a:p>
          <a:p>
            <a:r>
              <a:rPr lang="en-US" dirty="0"/>
              <a:t>To check </a:t>
            </a:r>
            <a:r>
              <a:rPr lang="en-US" dirty="0" err="1"/>
              <a:t>mon</a:t>
            </a:r>
            <a:r>
              <a:rPr lang="en-US" dirty="0"/>
              <a:t> service:  </a:t>
            </a:r>
            <a:r>
              <a:rPr lang="en-US" dirty="0" err="1"/>
              <a:t>systemctl</a:t>
            </a:r>
            <a:r>
              <a:rPr lang="en-US" dirty="0"/>
              <a:t> status </a:t>
            </a:r>
            <a:r>
              <a:rPr lang="en-US" dirty="0" err="1"/>
              <a:t>ceph-mon@NODENAME</a:t>
            </a:r>
            <a:endParaRPr lang="en-US" dirty="0"/>
          </a:p>
          <a:p>
            <a:r>
              <a:rPr lang="en-US" dirty="0"/>
              <a:t>How to remove a </a:t>
            </a:r>
            <a:r>
              <a:rPr lang="en-US" dirty="0" err="1"/>
              <a:t>lvm</a:t>
            </a:r>
            <a:r>
              <a:rPr lang="en-US" dirty="0"/>
              <a:t> part during </a:t>
            </a:r>
            <a:r>
              <a:rPr lang="en-US" dirty="0" err="1"/>
              <a:t>osd</a:t>
            </a:r>
            <a:r>
              <a:rPr lang="en-US" dirty="0"/>
              <a:t> creation: </a:t>
            </a:r>
            <a:r>
              <a:rPr lang="en-US" dirty="0" err="1"/>
              <a:t>lvscan</a:t>
            </a:r>
            <a:r>
              <a:rPr lang="en-US" dirty="0"/>
              <a:t>; </a:t>
            </a:r>
            <a:r>
              <a:rPr lang="en-US" dirty="0" err="1"/>
              <a:t>lvremove</a:t>
            </a:r>
            <a:r>
              <a:rPr lang="en-US" dirty="0"/>
              <a:t> /dev/</a:t>
            </a:r>
            <a:r>
              <a:rPr lang="en-US" dirty="0" err="1"/>
              <a:t>ceph-xxxxx</a:t>
            </a:r>
            <a:r>
              <a:rPr lang="en-US" dirty="0"/>
              <a:t>; </a:t>
            </a:r>
            <a:r>
              <a:rPr lang="en-US" dirty="0" err="1"/>
              <a:t>sfdisk</a:t>
            </a:r>
            <a:r>
              <a:rPr lang="en-US" dirty="0"/>
              <a:t> --delete /dev/</a:t>
            </a:r>
            <a:r>
              <a:rPr lang="en-US" dirty="0" err="1"/>
              <a:t>sdb</a:t>
            </a:r>
            <a:endParaRPr lang="en-US" dirty="0"/>
          </a:p>
          <a:p>
            <a:r>
              <a:rPr lang="en-US" dirty="0"/>
              <a:t>Debug </a:t>
            </a:r>
            <a:r>
              <a:rPr lang="en-US" dirty="0" err="1"/>
              <a:t>ceph-mgr@NodeName</a:t>
            </a:r>
            <a:r>
              <a:rPr lang="en-US" dirty="0"/>
              <a:t> issue: </a:t>
            </a:r>
            <a:r>
              <a:rPr lang="en-US" dirty="0" err="1"/>
              <a:t>systemctl</a:t>
            </a:r>
            <a:r>
              <a:rPr lang="en-US" dirty="0"/>
              <a:t> status </a:t>
            </a:r>
            <a:r>
              <a:rPr lang="en-US" dirty="0" err="1"/>
              <a:t>ceph-mgr@ceph-admin</a:t>
            </a:r>
            <a:r>
              <a:rPr lang="en-US" dirty="0"/>
              <a:t>; cat /var/log/</a:t>
            </a:r>
            <a:r>
              <a:rPr lang="en-US" dirty="0" err="1"/>
              <a:t>ceph</a:t>
            </a:r>
            <a:r>
              <a:rPr lang="en-US" dirty="0"/>
              <a:t>/ceph-mgr.ceph-admin.log; </a:t>
            </a:r>
            <a:r>
              <a:rPr lang="en-US" dirty="0" err="1"/>
              <a:t>ceph</a:t>
            </a:r>
            <a:r>
              <a:rPr lang="en-US" dirty="0"/>
              <a:t> </a:t>
            </a:r>
            <a:r>
              <a:rPr lang="en-US" dirty="0" err="1"/>
              <a:t>mgr</a:t>
            </a:r>
            <a:r>
              <a:rPr lang="en-US" dirty="0"/>
              <a:t> services;  </a:t>
            </a:r>
            <a:r>
              <a:rPr lang="en-US" dirty="0" err="1"/>
              <a:t>ceph</a:t>
            </a:r>
            <a:r>
              <a:rPr lang="en-US" dirty="0"/>
              <a:t> </a:t>
            </a:r>
            <a:r>
              <a:rPr lang="en-US" dirty="0" err="1"/>
              <a:t>mgr</a:t>
            </a:r>
            <a:r>
              <a:rPr lang="en-US" dirty="0"/>
              <a:t> module ls; </a:t>
            </a:r>
            <a:r>
              <a:rPr lang="en-US" dirty="0" err="1"/>
              <a:t>ceph</a:t>
            </a:r>
            <a:r>
              <a:rPr lang="en-US" dirty="0"/>
              <a:t> daemon </a:t>
            </a:r>
            <a:r>
              <a:rPr lang="en-US" dirty="0" err="1"/>
              <a:t>mgr.ceph</a:t>
            </a:r>
            <a:r>
              <a:rPr lang="en-US" dirty="0"/>
              <a:t>-admin perf dump; </a:t>
            </a:r>
            <a:r>
              <a:rPr lang="en-US" dirty="0" err="1"/>
              <a:t>ceph</a:t>
            </a:r>
            <a:r>
              <a:rPr lang="en-US" dirty="0"/>
              <a:t> </a:t>
            </a:r>
            <a:r>
              <a:rPr lang="en-US" dirty="0" err="1"/>
              <a:t>mgr</a:t>
            </a:r>
            <a:r>
              <a:rPr lang="en-US" dirty="0"/>
              <a:t> module enable dashboard</a:t>
            </a:r>
          </a:p>
          <a:p>
            <a:r>
              <a:rPr lang="en-US" dirty="0"/>
              <a:t>“</a:t>
            </a:r>
            <a:r>
              <a:rPr lang="en-US" dirty="0" err="1"/>
              <a:t>ceph</a:t>
            </a:r>
            <a:r>
              <a:rPr lang="en-US" dirty="0"/>
              <a:t> df” shows the device types and capacities; “</a:t>
            </a:r>
            <a:r>
              <a:rPr lang="en-US" dirty="0" err="1"/>
              <a:t>ceph</a:t>
            </a:r>
            <a:r>
              <a:rPr lang="en-US" dirty="0"/>
              <a:t> </a:t>
            </a:r>
            <a:r>
              <a:rPr lang="en-US" dirty="0" err="1"/>
              <a:t>osd</a:t>
            </a:r>
            <a:r>
              <a:rPr lang="en-US" dirty="0"/>
              <a:t> df” shows the initial occupations usage of attached OSDs.</a:t>
            </a:r>
          </a:p>
          <a:p>
            <a:r>
              <a:rPr lang="en-US" dirty="0"/>
              <a:t>How to remove / Uninstall </a:t>
            </a:r>
            <a:r>
              <a:rPr lang="en-US" dirty="0" err="1"/>
              <a:t>Ceph</a:t>
            </a:r>
            <a:r>
              <a:rPr lang="en-US" dirty="0"/>
              <a:t> completely: </a:t>
            </a:r>
            <a:r>
              <a:rPr lang="en-US" dirty="0">
                <a:hlinkClick r:id="rId8"/>
              </a:rPr>
              <a:t>https://dannyda.com/2021/04/10/how-to-completely-remove-delete-or-reinstall-ceph-and-its-configuration-from-proxmox-ve-pve/</a:t>
            </a:r>
            <a:endParaRPr lang="en-US" dirty="0"/>
          </a:p>
          <a:p>
            <a:r>
              <a:rPr lang="en-US" dirty="0"/>
              <a:t>If occurs “Available – No” during “</a:t>
            </a:r>
            <a:r>
              <a:rPr lang="en-US" dirty="0" err="1"/>
              <a:t>ceph</a:t>
            </a:r>
            <a:r>
              <a:rPr lang="en-US" dirty="0"/>
              <a:t> </a:t>
            </a:r>
            <a:r>
              <a:rPr lang="en-US" dirty="0" err="1"/>
              <a:t>orch</a:t>
            </a:r>
            <a:r>
              <a:rPr lang="en-US" dirty="0"/>
              <a:t> device ls”, use </a:t>
            </a:r>
            <a:r>
              <a:rPr lang="en-US" dirty="0" err="1"/>
              <a:t>sudo</a:t>
            </a:r>
            <a:r>
              <a:rPr lang="en-US" dirty="0"/>
              <a:t> </a:t>
            </a:r>
            <a:r>
              <a:rPr lang="en-US" dirty="0" err="1"/>
              <a:t>ceph</a:t>
            </a:r>
            <a:r>
              <a:rPr lang="en-US" dirty="0"/>
              <a:t> </a:t>
            </a:r>
            <a:r>
              <a:rPr lang="en-US" dirty="0" err="1"/>
              <a:t>orch</a:t>
            </a:r>
            <a:r>
              <a:rPr lang="en-US" dirty="0"/>
              <a:t> device zap worker-3 /dev/</a:t>
            </a:r>
            <a:r>
              <a:rPr lang="en-US" dirty="0" err="1"/>
              <a:t>sdb</a:t>
            </a:r>
            <a:r>
              <a:rPr lang="en-US" dirty="0"/>
              <a:t> –force to reset the corresponding reported unavailable device’s /dev/</a:t>
            </a:r>
            <a:r>
              <a:rPr lang="en-US" dirty="0" err="1"/>
              <a:t>sdX</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29235"/>
          </a:xfrm>
        </p:spPr>
        <p:txBody>
          <a:bodyPr>
            <a:normAutofit fontScale="90000"/>
          </a:bodyPr>
          <a:lstStyle/>
          <a:p>
            <a:r>
              <a:rPr lang="en-US" dirty="0"/>
              <a:t>Trouble-shooting</a:t>
            </a:r>
          </a:p>
        </p:txBody>
      </p:sp>
      <p:sp>
        <p:nvSpPr>
          <p:cNvPr id="3" name="Content Placeholder 2"/>
          <p:cNvSpPr>
            <a:spLocks noGrp="1"/>
          </p:cNvSpPr>
          <p:nvPr>
            <p:ph idx="1"/>
          </p:nvPr>
        </p:nvSpPr>
        <p:spPr>
          <a:xfrm>
            <a:off x="838200" y="932688"/>
            <a:ext cx="10515600" cy="5760719"/>
          </a:xfrm>
        </p:spPr>
        <p:txBody>
          <a:bodyPr>
            <a:normAutofit fontScale="47500" lnSpcReduction="20000"/>
          </a:bodyPr>
          <a:lstStyle/>
          <a:p>
            <a:pPr>
              <a:lnSpc>
                <a:spcPts val="1800"/>
              </a:lnSpc>
            </a:pPr>
            <a:r>
              <a:rPr lang="en-US" dirty="0"/>
              <a:t>CHECKING A CLUSTER’S USAGE STATS</a:t>
            </a:r>
          </a:p>
          <a:p>
            <a:pPr lvl="1">
              <a:lnSpc>
                <a:spcPts val="1800"/>
              </a:lnSpc>
            </a:pPr>
            <a:r>
              <a:rPr lang="en-US" dirty="0" err="1"/>
              <a:t>sudo</a:t>
            </a:r>
            <a:r>
              <a:rPr lang="en-US" dirty="0"/>
              <a:t> </a:t>
            </a:r>
            <a:r>
              <a:rPr lang="en-US" dirty="0" err="1"/>
              <a:t>ceph</a:t>
            </a:r>
            <a:r>
              <a:rPr lang="en-US" dirty="0"/>
              <a:t> df</a:t>
            </a:r>
          </a:p>
          <a:p>
            <a:pPr>
              <a:lnSpc>
                <a:spcPts val="1800"/>
              </a:lnSpc>
            </a:pPr>
            <a:r>
              <a:rPr lang="en-US" dirty="0"/>
              <a:t>Node-exporter error</a:t>
            </a:r>
          </a:p>
          <a:p>
            <a:pPr lvl="1">
              <a:lnSpc>
                <a:spcPts val="1800"/>
              </a:lnSpc>
            </a:pP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 Dump current </a:t>
            </a:r>
            <a:r>
              <a:rPr lang="en-US" dirty="0" err="1"/>
              <a:t>Ceph</a:t>
            </a:r>
            <a:r>
              <a:rPr lang="en-US" dirty="0"/>
              <a:t> containers’ running status</a:t>
            </a:r>
          </a:p>
          <a:p>
            <a:pPr lvl="1">
              <a:lnSpc>
                <a:spcPts val="1800"/>
              </a:lnSpc>
            </a:pPr>
            <a:r>
              <a:rPr lang="en-US" dirty="0"/>
              <a:t>Login into the specific “error” state node</a:t>
            </a:r>
          </a:p>
          <a:p>
            <a:pPr lvl="1">
              <a:lnSpc>
                <a:spcPts val="1800"/>
              </a:lnSpc>
            </a:pPr>
            <a:r>
              <a:rPr lang="en-US" dirty="0"/>
              <a:t>cat /var/log/</a:t>
            </a:r>
            <a:r>
              <a:rPr lang="en-US" dirty="0" err="1"/>
              <a:t>ceph</a:t>
            </a:r>
            <a:r>
              <a:rPr lang="en-US" dirty="0"/>
              <a:t>/cephadm.log         // Locate the </a:t>
            </a:r>
            <a:r>
              <a:rPr lang="en-US" dirty="0" err="1"/>
              <a:t>systemctl</a:t>
            </a:r>
            <a:r>
              <a:rPr lang="en-US" dirty="0"/>
              <a:t> status target, and </a:t>
            </a:r>
            <a:r>
              <a:rPr lang="en-US" dirty="0" err="1"/>
              <a:t>journalctl</a:t>
            </a:r>
            <a:r>
              <a:rPr lang="en-US" dirty="0"/>
              <a:t> –</a:t>
            </a:r>
            <a:r>
              <a:rPr lang="en-US" dirty="0" err="1"/>
              <a:t>xe</a:t>
            </a:r>
            <a:r>
              <a:rPr lang="en-US" dirty="0"/>
              <a:t> target</a:t>
            </a:r>
          </a:p>
          <a:p>
            <a:pPr lvl="1">
              <a:lnSpc>
                <a:spcPts val="1800"/>
              </a:lnSpc>
            </a:pPr>
            <a:r>
              <a:rPr lang="it-IT" dirty="0"/>
              <a:t>sudo journalctl -xe </a:t>
            </a:r>
            <a:r>
              <a:rPr lang="it-IT" dirty="0">
                <a:hlinkClick r:id="rId3"/>
              </a:rPr>
              <a:t>ceph-0bf1621a-7b6e-11eb-bcba-fa163eaf1801@node-exporter.ceph-2vashastr-1614589620901-node4-osd-node-exporter</a:t>
            </a:r>
            <a:endParaRPr lang="it-IT" dirty="0"/>
          </a:p>
          <a:p>
            <a:pPr lvl="1">
              <a:lnSpc>
                <a:spcPts val="1800"/>
              </a:lnSpc>
            </a:pPr>
            <a:r>
              <a:rPr lang="en-US" dirty="0" err="1"/>
              <a:t>podman</a:t>
            </a:r>
            <a:r>
              <a:rPr lang="en-US" dirty="0"/>
              <a:t> search ceph:v15 returns different from the </a:t>
            </a:r>
            <a:r>
              <a:rPr lang="en-US" dirty="0" err="1"/>
              <a:t>cephadm</a:t>
            </a:r>
            <a:r>
              <a:rPr lang="en-US" dirty="0"/>
              <a:t> deploy </a:t>
            </a:r>
            <a:r>
              <a:rPr lang="en-US" dirty="0" err="1"/>
              <a:t>ceph</a:t>
            </a:r>
            <a:r>
              <a:rPr lang="en-US" dirty="0"/>
              <a:t>/ceph:v15 images, why? </a:t>
            </a:r>
            <a:r>
              <a:rPr lang="zh-CN" altLang="en-US" dirty="0"/>
              <a:t>非常奇怪的情况</a:t>
            </a:r>
            <a:endParaRPr lang="en-US" dirty="0"/>
          </a:p>
          <a:p>
            <a:pPr lvl="1">
              <a:lnSpc>
                <a:spcPts val="1800"/>
              </a:lnSpc>
            </a:pPr>
            <a:r>
              <a:rPr lang="en-US" dirty="0" err="1"/>
              <a:t>sudo</a:t>
            </a:r>
            <a:r>
              <a:rPr lang="en-US" dirty="0"/>
              <a:t> </a:t>
            </a:r>
            <a:r>
              <a:rPr lang="en-US" dirty="0" err="1"/>
              <a:t>ceph</a:t>
            </a:r>
            <a:r>
              <a:rPr lang="en-US" dirty="0"/>
              <a:t> </a:t>
            </a:r>
            <a:r>
              <a:rPr lang="en-US" dirty="0" err="1"/>
              <a:t>orch</a:t>
            </a:r>
            <a:r>
              <a:rPr lang="en-US" dirty="0"/>
              <a:t> ls      // List the service</a:t>
            </a:r>
          </a:p>
          <a:p>
            <a:pPr lvl="1">
              <a:lnSpc>
                <a:spcPts val="1800"/>
              </a:lnSpc>
            </a:pP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 List the hosts, daemons, and processes</a:t>
            </a:r>
          </a:p>
          <a:p>
            <a:pPr lvl="1">
              <a:lnSpc>
                <a:spcPts val="1800"/>
              </a:lnSpc>
            </a:pPr>
            <a:r>
              <a:rPr lang="en-US" dirty="0" err="1"/>
              <a:t>sudo</a:t>
            </a:r>
            <a:r>
              <a:rPr lang="en-US" dirty="0"/>
              <a:t> </a:t>
            </a:r>
            <a:r>
              <a:rPr lang="en-US" dirty="0" err="1"/>
              <a:t>ceph</a:t>
            </a:r>
            <a:r>
              <a:rPr lang="en-US" dirty="0"/>
              <a:t> </a:t>
            </a:r>
            <a:r>
              <a:rPr lang="en-US" dirty="0" err="1"/>
              <a:t>orch</a:t>
            </a:r>
            <a:r>
              <a:rPr lang="en-US" dirty="0"/>
              <a:t> </a:t>
            </a:r>
            <a:r>
              <a:rPr lang="en-US" dirty="0" err="1"/>
              <a:t>ps</a:t>
            </a:r>
            <a:r>
              <a:rPr lang="en-US" dirty="0"/>
              <a:t> –refresh</a:t>
            </a:r>
          </a:p>
          <a:p>
            <a:pPr lvl="1">
              <a:lnSpc>
                <a:spcPts val="1800"/>
              </a:lnSpc>
            </a:pPr>
            <a:r>
              <a:rPr lang="en-US" dirty="0" err="1"/>
              <a:t>sudo</a:t>
            </a:r>
            <a:r>
              <a:rPr lang="en-US" dirty="0"/>
              <a:t> </a:t>
            </a:r>
            <a:r>
              <a:rPr lang="en-US" dirty="0" err="1"/>
              <a:t>ceph</a:t>
            </a:r>
            <a:r>
              <a:rPr lang="en-US" dirty="0"/>
              <a:t> </a:t>
            </a:r>
            <a:r>
              <a:rPr lang="en-US" dirty="0" err="1"/>
              <a:t>orch</a:t>
            </a:r>
            <a:r>
              <a:rPr lang="en-US" dirty="0"/>
              <a:t> redeploy node-exporter</a:t>
            </a:r>
          </a:p>
          <a:p>
            <a:pPr>
              <a:lnSpc>
                <a:spcPts val="1800"/>
              </a:lnSpc>
            </a:pPr>
            <a:r>
              <a:rPr lang="en-US" dirty="0"/>
              <a:t>Check pool &amp; bundled </a:t>
            </a:r>
            <a:r>
              <a:rPr lang="en-US" dirty="0" err="1"/>
              <a:t>rbd</a:t>
            </a:r>
            <a:r>
              <a:rPr lang="en-US" dirty="0"/>
              <a:t> image</a:t>
            </a:r>
          </a:p>
          <a:p>
            <a:pPr lvl="1">
              <a:lnSpc>
                <a:spcPts val="1800"/>
              </a:lnSpc>
            </a:pPr>
            <a:r>
              <a:rPr lang="en-US" dirty="0" err="1"/>
              <a:t>sudo</a:t>
            </a:r>
            <a:r>
              <a:rPr lang="en-US" dirty="0"/>
              <a:t> </a:t>
            </a:r>
            <a:r>
              <a:rPr lang="en-US" dirty="0" err="1"/>
              <a:t>ceph</a:t>
            </a:r>
            <a:r>
              <a:rPr lang="en-US" dirty="0"/>
              <a:t> </a:t>
            </a:r>
            <a:r>
              <a:rPr lang="en-US" dirty="0" err="1"/>
              <a:t>osd</a:t>
            </a:r>
            <a:r>
              <a:rPr lang="en-US" dirty="0"/>
              <a:t> </a:t>
            </a:r>
            <a:r>
              <a:rPr lang="en-US" dirty="0" err="1"/>
              <a:t>lspools</a:t>
            </a:r>
            <a:r>
              <a:rPr lang="en-US" dirty="0"/>
              <a:t>  | </a:t>
            </a:r>
            <a:r>
              <a:rPr lang="en-US" dirty="0" err="1"/>
              <a:t>sudo</a:t>
            </a:r>
            <a:r>
              <a:rPr lang="en-US" dirty="0"/>
              <a:t> </a:t>
            </a:r>
            <a:r>
              <a:rPr lang="en-US" dirty="0" err="1"/>
              <a:t>ceph</a:t>
            </a:r>
            <a:r>
              <a:rPr lang="en-US" dirty="0"/>
              <a:t> df // List </a:t>
            </a:r>
            <a:r>
              <a:rPr lang="en-US" dirty="0" err="1"/>
              <a:t>rbd</a:t>
            </a:r>
            <a:r>
              <a:rPr lang="en-US" dirty="0"/>
              <a:t> pools in </a:t>
            </a:r>
            <a:r>
              <a:rPr lang="en-US" dirty="0" err="1"/>
              <a:t>ceph</a:t>
            </a:r>
            <a:r>
              <a:rPr lang="en-US" dirty="0"/>
              <a:t> </a:t>
            </a:r>
            <a:r>
              <a:rPr lang="en-US" dirty="0" err="1"/>
              <a:t>osd</a:t>
            </a:r>
            <a:r>
              <a:rPr lang="en-US" dirty="0"/>
              <a:t> system</a:t>
            </a:r>
          </a:p>
          <a:p>
            <a:pPr lvl="1">
              <a:lnSpc>
                <a:spcPts val="1800"/>
              </a:lnSpc>
            </a:pPr>
            <a:r>
              <a:rPr lang="en-US" dirty="0" err="1"/>
              <a:t>sudo</a:t>
            </a:r>
            <a:r>
              <a:rPr lang="en-US" dirty="0"/>
              <a:t> </a:t>
            </a:r>
            <a:r>
              <a:rPr lang="en-US" dirty="0" err="1"/>
              <a:t>rbd</a:t>
            </a:r>
            <a:r>
              <a:rPr lang="en-US" dirty="0"/>
              <a:t> ls -p </a:t>
            </a:r>
            <a:r>
              <a:rPr lang="en-US" dirty="0" err="1"/>
              <a:t>pool_name</a:t>
            </a:r>
            <a:r>
              <a:rPr lang="en-US" dirty="0"/>
              <a:t> // List the </a:t>
            </a:r>
            <a:r>
              <a:rPr lang="en-US" dirty="0" err="1"/>
              <a:t>rbd</a:t>
            </a:r>
            <a:r>
              <a:rPr lang="en-US" dirty="0"/>
              <a:t> images under the specified pool</a:t>
            </a:r>
          </a:p>
          <a:p>
            <a:pPr lvl="1">
              <a:lnSpc>
                <a:spcPts val="1800"/>
              </a:lnSpc>
            </a:pPr>
            <a:r>
              <a:rPr lang="en-US" dirty="0" err="1"/>
              <a:t>sudo</a:t>
            </a:r>
            <a:r>
              <a:rPr lang="en-US" dirty="0"/>
              <a:t> </a:t>
            </a:r>
            <a:r>
              <a:rPr lang="en-US" dirty="0" err="1"/>
              <a:t>rbd</a:t>
            </a:r>
            <a:r>
              <a:rPr lang="en-US" dirty="0"/>
              <a:t> info </a:t>
            </a:r>
            <a:r>
              <a:rPr lang="en-US" dirty="0" err="1"/>
              <a:t>pool_name</a:t>
            </a:r>
            <a:r>
              <a:rPr lang="en-US" dirty="0"/>
              <a:t>/</a:t>
            </a:r>
            <a:r>
              <a:rPr lang="en-US" dirty="0" err="1"/>
              <a:t>image_name</a:t>
            </a:r>
            <a:r>
              <a:rPr lang="en-US" dirty="0"/>
              <a:t> // Ex. </a:t>
            </a:r>
            <a:r>
              <a:rPr lang="en-US" dirty="0" err="1"/>
              <a:t>sudo</a:t>
            </a:r>
            <a:r>
              <a:rPr lang="en-US" dirty="0"/>
              <a:t> </a:t>
            </a:r>
            <a:r>
              <a:rPr lang="en-US" dirty="0" err="1"/>
              <a:t>rbd</a:t>
            </a:r>
            <a:r>
              <a:rPr lang="en-US" dirty="0"/>
              <a:t> info </a:t>
            </a:r>
            <a:r>
              <a:rPr lang="en-US" dirty="0" err="1"/>
              <a:t>kubernetes</a:t>
            </a:r>
            <a:r>
              <a:rPr lang="en-US" dirty="0"/>
              <a:t>/csi-vol-56d3e0d9-6ecf-11ec-97b9-925023d40d2d</a:t>
            </a:r>
          </a:p>
          <a:p>
            <a:pPr lvl="1">
              <a:lnSpc>
                <a:spcPts val="1800"/>
              </a:lnSpc>
            </a:pPr>
            <a:r>
              <a:rPr lang="en-US" dirty="0" err="1"/>
              <a:t>sudo</a:t>
            </a:r>
            <a:r>
              <a:rPr lang="en-US" dirty="0"/>
              <a:t> </a:t>
            </a:r>
            <a:r>
              <a:rPr lang="en-US" dirty="0" err="1"/>
              <a:t>rbd</a:t>
            </a:r>
            <a:r>
              <a:rPr lang="en-US" dirty="0"/>
              <a:t> disk-usage </a:t>
            </a:r>
            <a:r>
              <a:rPr lang="en-US" dirty="0" err="1"/>
              <a:t>pool_name</a:t>
            </a:r>
            <a:r>
              <a:rPr lang="en-US" dirty="0"/>
              <a:t>/</a:t>
            </a:r>
            <a:r>
              <a:rPr lang="en-US" dirty="0" err="1"/>
              <a:t>image_name</a:t>
            </a:r>
            <a:r>
              <a:rPr lang="en-US" dirty="0"/>
              <a:t> // Pint out detail disk usage info of image</a:t>
            </a:r>
          </a:p>
          <a:p>
            <a:pPr>
              <a:lnSpc>
                <a:spcPts val="1800"/>
              </a:lnSpc>
            </a:pPr>
            <a:r>
              <a:rPr lang="en-US" dirty="0" err="1"/>
              <a:t>fio</a:t>
            </a:r>
            <a:r>
              <a:rPr lang="en-US" dirty="0"/>
              <a:t> usage</a:t>
            </a:r>
          </a:p>
          <a:p>
            <a:pPr lvl="1">
              <a:lnSpc>
                <a:spcPts val="1800"/>
              </a:lnSpc>
            </a:pPr>
            <a:r>
              <a:rPr lang="en-US" dirty="0" err="1"/>
              <a:t>fio</a:t>
            </a:r>
            <a:r>
              <a:rPr lang="en-US" dirty="0"/>
              <a:t> --</a:t>
            </a:r>
            <a:r>
              <a:rPr lang="en-US" dirty="0" err="1"/>
              <a:t>enghelp</a:t>
            </a:r>
            <a:r>
              <a:rPr lang="en-US" dirty="0"/>
              <a:t>=</a:t>
            </a:r>
            <a:r>
              <a:rPr lang="en-US" dirty="0" err="1"/>
              <a:t>rbd</a:t>
            </a:r>
            <a:r>
              <a:rPr lang="en-US" dirty="0"/>
              <a:t>         // Dump </a:t>
            </a:r>
            <a:r>
              <a:rPr lang="en-US" dirty="0" err="1"/>
              <a:t>fio</a:t>
            </a:r>
            <a:r>
              <a:rPr lang="en-US" dirty="0"/>
              <a:t> utility’s parameters meaning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3170"/>
            <a:ext cx="10515600" cy="152400"/>
          </a:xfrm>
        </p:spPr>
        <p:txBody>
          <a:bodyPr>
            <a:normAutofit fontScale="90000"/>
          </a:bodyPr>
          <a:lstStyle/>
          <a:p>
            <a:r>
              <a:rPr lang="en-US" sz="3555" dirty="0"/>
              <a:t>Role-Base Access Control</a:t>
            </a:r>
            <a:r>
              <a:rPr lang="en-US" dirty="0"/>
              <a:t> </a:t>
            </a:r>
          </a:p>
        </p:txBody>
      </p:sp>
      <p:sp>
        <p:nvSpPr>
          <p:cNvPr id="3" name="Content Placeholder 2"/>
          <p:cNvSpPr>
            <a:spLocks noGrp="1"/>
          </p:cNvSpPr>
          <p:nvPr>
            <p:ph idx="1"/>
          </p:nvPr>
        </p:nvSpPr>
        <p:spPr>
          <a:xfrm>
            <a:off x="838200" y="856615"/>
            <a:ext cx="10515600" cy="5826125"/>
          </a:xfrm>
        </p:spPr>
        <p:txBody>
          <a:bodyPr>
            <a:normAutofit fontScale="77500" lnSpcReduction="20000"/>
          </a:bodyPr>
          <a:lstStyle/>
          <a:p>
            <a:pPr marL="0" indent="0" fontAlgn="auto">
              <a:lnSpc>
                <a:spcPct val="100000"/>
              </a:lnSpc>
              <a:buNone/>
            </a:pPr>
            <a:r>
              <a:rPr lang="en-US"/>
              <a:t>一種管制訪問 k8s API 的機制。管理者可以透過rbac.authorization.k8s.io 這個 API 群組來進行動態的管理配置。</a:t>
            </a:r>
          </a:p>
          <a:p>
            <a:pPr marL="0" indent="0" fontAlgn="auto">
              <a:lnSpc>
                <a:spcPct val="100000"/>
              </a:lnSpc>
              <a:buNone/>
            </a:pPr>
            <a:r>
              <a:rPr lang="en-US"/>
              <a:t>Role vs ClusterRole</a:t>
            </a:r>
          </a:p>
          <a:p>
            <a:pPr indent="0" fontAlgn="auto">
              <a:lnSpc>
                <a:spcPct val="100000"/>
              </a:lnSpc>
            </a:pPr>
            <a:r>
              <a:rPr lang="en-US"/>
              <a:t>Role 是用來定義在某個命名空間底下的角色，而 ClusterRole則是屬於叢集通用的角色。</a:t>
            </a:r>
          </a:p>
          <a:p>
            <a:pPr indent="0" fontAlgn="auto">
              <a:lnSpc>
                <a:spcPct val="100000"/>
              </a:lnSpc>
            </a:pPr>
            <a:r>
              <a:rPr lang="en-US"/>
              <a:t>ClusterRole 除了可以配置 Role 的權限內容外，由於是Cluster 範圍的角色，因此還能夠配置</a:t>
            </a:r>
          </a:p>
          <a:p>
            <a:pPr lvl="1" indent="0" fontAlgn="auto">
              <a:lnSpc>
                <a:spcPct val="100000"/>
              </a:lnSpc>
            </a:pPr>
            <a:r>
              <a:rPr lang="en-US"/>
              <a:t>叢集範圍的資源，例如 Nodes</a:t>
            </a:r>
          </a:p>
          <a:p>
            <a:pPr lvl="1" indent="0" fontAlgn="auto">
              <a:lnSpc>
                <a:spcPct val="100000"/>
              </a:lnSpc>
            </a:pPr>
            <a:r>
              <a:rPr lang="en-US"/>
              <a:t>非資源類型的 endpoints，例如 /healthz</a:t>
            </a:r>
          </a:p>
          <a:p>
            <a:pPr lvl="1" indent="0" fontAlgn="auto">
              <a:lnSpc>
                <a:spcPct val="100000"/>
              </a:lnSpc>
            </a:pPr>
            <a:r>
              <a:rPr lang="en-US"/>
              <a:t>跨命名空間的資源，例如 kubectl get pods --all-namespace</a:t>
            </a:r>
          </a:p>
          <a:p>
            <a:pPr lvl="0" indent="0" fontAlgn="auto">
              <a:lnSpc>
                <a:spcPct val="100000"/>
              </a:lnSpc>
            </a:pPr>
            <a:r>
              <a:rPr lang="en-US"/>
              <a:t>RoleBinding vs ClusterRoleBinding</a:t>
            </a:r>
          </a:p>
          <a:p>
            <a:pPr lvl="1" indent="0" fontAlgn="auto">
              <a:lnSpc>
                <a:spcPct val="100000"/>
              </a:lnSpc>
            </a:pPr>
            <a:r>
              <a:rPr lang="en-US"/>
              <a:t>綁定的對象可以是 User(根据ssl证书CN字段上配置的), Group(根据ssl证书O字段上配置的), 或者是 Service Account(应用于服务配置的，根据serviceAccountName进行应用到yaml文件中)</a:t>
            </a:r>
          </a:p>
          <a:p>
            <a:pPr lvl="1" indent="0" fontAlgn="auto">
              <a:lnSpc>
                <a:spcPct val="100000"/>
              </a:lnSpc>
            </a:pPr>
            <a:r>
              <a:rPr lang="en-US"/>
              <a:t>產生一個新的命名空間時，預設就會有一個 default 的 Service Account。</a:t>
            </a:r>
          </a:p>
          <a:p>
            <a:pPr lvl="0" indent="0" fontAlgn="auto">
              <a:lnSpc>
                <a:spcPct val="100000"/>
              </a:lnSpc>
              <a:buNone/>
            </a:pPr>
            <a:r>
              <a:rPr lang="en-US"/>
              <a:t>Reference:</a:t>
            </a:r>
          </a:p>
          <a:p>
            <a:pPr marL="514350" lvl="0" indent="0" fontAlgn="auto">
              <a:lnSpc>
                <a:spcPct val="100000"/>
              </a:lnSpc>
            </a:pPr>
            <a:r>
              <a:rPr lang="en-US"/>
              <a:t>https://medium.com/devops-mojo/kubernetes-role-based-access-control-rbac-overview-introduction-rbac-with-kubernetes-what-is-2004d13195df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9429"/>
            <a:ext cx="10515600" cy="166720"/>
          </a:xfrm>
        </p:spPr>
        <p:txBody>
          <a:bodyPr>
            <a:noAutofit/>
          </a:bodyPr>
          <a:lstStyle/>
          <a:p>
            <a:r>
              <a:rPr lang="en-US" sz="3200" dirty="0" err="1"/>
              <a:t>Ceph</a:t>
            </a:r>
            <a:r>
              <a:rPr lang="en-US" sz="3200" dirty="0"/>
              <a:t> Cluster </a:t>
            </a:r>
            <a:r>
              <a:rPr lang="zh-CN" altLang="en-US" sz="3200" dirty="0"/>
              <a:t>逻辑视图</a:t>
            </a:r>
            <a:endParaRPr lang="en-US" sz="3200" dirty="0"/>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65545"/>
            <a:ext cx="10386527" cy="598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简介</a:t>
            </a:r>
            <a:endParaRPr lang="en-US" sz="3600" dirty="0"/>
          </a:p>
        </p:txBody>
      </p:sp>
      <p:sp>
        <p:nvSpPr>
          <p:cNvPr id="3" name="Content Placeholder 2"/>
          <p:cNvSpPr>
            <a:spLocks noGrp="1"/>
          </p:cNvSpPr>
          <p:nvPr>
            <p:ph idx="1"/>
          </p:nvPr>
        </p:nvSpPr>
        <p:spPr>
          <a:xfrm>
            <a:off x="838200" y="840828"/>
            <a:ext cx="6949966" cy="5906813"/>
          </a:xfrm>
        </p:spPr>
        <p:txBody>
          <a:bodyPr>
            <a:normAutofit fontScale="47500" lnSpcReduction="20000"/>
          </a:bodyPr>
          <a:lstStyle/>
          <a:p>
            <a:pPr marL="0" indent="0">
              <a:lnSpc>
                <a:spcPct val="170000"/>
              </a:lnSpc>
              <a:buNone/>
            </a:pPr>
            <a:r>
              <a:rPr lang="en-US" altLang="zh-CN" dirty="0"/>
              <a:t>CSI</a:t>
            </a:r>
            <a:r>
              <a:rPr lang="zh-CN" altLang="en-US" dirty="0"/>
              <a:t>是</a:t>
            </a:r>
            <a:r>
              <a:rPr lang="en-US" altLang="zh-CN" dirty="0"/>
              <a:t>Container Storage Interface</a:t>
            </a:r>
            <a:r>
              <a:rPr lang="zh-CN" altLang="en-US" dirty="0"/>
              <a:t>的简称，旨在能为容器编排引擎和存储系统间建立一套标准的存储调用接口，通过该接口能为容器编排引擎提供存储服务。</a:t>
            </a:r>
          </a:p>
          <a:p>
            <a:pPr marL="0" indent="0">
              <a:lnSpc>
                <a:spcPct val="170000"/>
              </a:lnSpc>
              <a:buNone/>
            </a:pPr>
            <a:r>
              <a:rPr lang="zh-CN" altLang="en-US" dirty="0"/>
              <a:t>在</a:t>
            </a:r>
            <a:r>
              <a:rPr lang="en-US" altLang="zh-CN" dirty="0"/>
              <a:t>CSI</a:t>
            </a:r>
            <a:r>
              <a:rPr lang="zh-CN" altLang="en-US" dirty="0"/>
              <a:t>之前，</a:t>
            </a:r>
            <a:r>
              <a:rPr lang="en-US" altLang="zh-CN" dirty="0"/>
              <a:t>K8S</a:t>
            </a:r>
            <a:r>
              <a:rPr lang="zh-CN" altLang="en-US" dirty="0"/>
              <a:t>里提供存储服务是通过一种称为</a:t>
            </a:r>
            <a:r>
              <a:rPr lang="en-US" altLang="zh-CN" dirty="0"/>
              <a:t>in-tree</a:t>
            </a:r>
            <a:r>
              <a:rPr lang="zh-CN" altLang="en-US" dirty="0"/>
              <a:t>的方式来提供，如下图：</a:t>
            </a:r>
            <a:endParaRPr lang="en-US" altLang="zh-CN" dirty="0"/>
          </a:p>
          <a:p>
            <a:pPr>
              <a:lnSpc>
                <a:spcPct val="170000"/>
              </a:lnSpc>
            </a:pPr>
            <a:r>
              <a:rPr lang="zh-CN" altLang="en-US" dirty="0"/>
              <a:t>这种方式需要将存储提供者的代码逻辑放到</a:t>
            </a:r>
            <a:r>
              <a:rPr lang="en-US" altLang="zh-CN" dirty="0"/>
              <a:t>K8S</a:t>
            </a:r>
            <a:r>
              <a:rPr lang="zh-CN" altLang="en-US" dirty="0"/>
              <a:t>的代码库中运行，调用引擎与插件间属于强耦合，这种方式会带来一些问题：</a:t>
            </a:r>
          </a:p>
          <a:p>
            <a:pPr lvl="1">
              <a:lnSpc>
                <a:spcPct val="170000"/>
              </a:lnSpc>
            </a:pPr>
            <a:r>
              <a:rPr lang="zh-CN" altLang="en-US" dirty="0"/>
              <a:t>存储插件需要一同随</a:t>
            </a:r>
            <a:r>
              <a:rPr lang="en-US" altLang="zh-CN" dirty="0"/>
              <a:t>K8S</a:t>
            </a:r>
            <a:r>
              <a:rPr lang="zh-CN" altLang="en-US" dirty="0"/>
              <a:t>发布。</a:t>
            </a:r>
          </a:p>
          <a:p>
            <a:pPr lvl="1">
              <a:lnSpc>
                <a:spcPct val="170000"/>
              </a:lnSpc>
            </a:pPr>
            <a:r>
              <a:rPr lang="en-US" altLang="zh-CN" dirty="0"/>
              <a:t>K8S</a:t>
            </a:r>
            <a:r>
              <a:rPr lang="zh-CN" altLang="en-US" dirty="0"/>
              <a:t>社区需要对存储插件的测试、维护负责。</a:t>
            </a:r>
          </a:p>
          <a:p>
            <a:pPr lvl="1">
              <a:lnSpc>
                <a:spcPct val="170000"/>
              </a:lnSpc>
            </a:pPr>
            <a:r>
              <a:rPr lang="zh-CN" altLang="en-US" dirty="0"/>
              <a:t>存储插件的问题有可能会影响</a:t>
            </a:r>
            <a:r>
              <a:rPr lang="en-US" altLang="zh-CN" dirty="0"/>
              <a:t>K8S</a:t>
            </a:r>
            <a:r>
              <a:rPr lang="zh-CN" altLang="en-US" dirty="0"/>
              <a:t>部件正常运行。</a:t>
            </a:r>
          </a:p>
          <a:p>
            <a:pPr lvl="1">
              <a:lnSpc>
                <a:spcPct val="170000"/>
              </a:lnSpc>
            </a:pPr>
            <a:r>
              <a:rPr lang="zh-CN" altLang="en-US" dirty="0"/>
              <a:t>存储插件享有</a:t>
            </a:r>
            <a:r>
              <a:rPr lang="en-US" altLang="zh-CN" dirty="0"/>
              <a:t>K8S</a:t>
            </a:r>
            <a:r>
              <a:rPr lang="zh-CN" altLang="en-US" dirty="0"/>
              <a:t>部件同等的特权存在安全隐患。</a:t>
            </a:r>
          </a:p>
          <a:p>
            <a:pPr lvl="1">
              <a:lnSpc>
                <a:spcPct val="170000"/>
              </a:lnSpc>
            </a:pPr>
            <a:r>
              <a:rPr lang="zh-CN" altLang="en-US" dirty="0"/>
              <a:t>存储插件开发者必须遵循</a:t>
            </a:r>
            <a:r>
              <a:rPr lang="en-US" altLang="zh-CN" dirty="0"/>
              <a:t>K8S</a:t>
            </a:r>
            <a:r>
              <a:rPr lang="zh-CN" altLang="en-US" dirty="0"/>
              <a:t>社区的规则开发代码。</a:t>
            </a:r>
            <a:endParaRPr lang="en-US" altLang="zh-CN" dirty="0"/>
          </a:p>
          <a:p>
            <a:pPr marL="0" indent="0">
              <a:lnSpc>
                <a:spcPct val="170000"/>
              </a:lnSpc>
              <a:buNone/>
            </a:pPr>
            <a:r>
              <a:rPr lang="zh-CN" altLang="en-US" dirty="0"/>
              <a:t>基于这些问题和挑战，</a:t>
            </a:r>
            <a:r>
              <a:rPr lang="en-US" dirty="0" err="1"/>
              <a:t>CO（Container</a:t>
            </a:r>
            <a:r>
              <a:rPr lang="en-US" dirty="0"/>
              <a:t> Orchestrator） </a:t>
            </a:r>
            <a:r>
              <a:rPr lang="zh-CN" altLang="en-US" dirty="0"/>
              <a:t>厂商提出 </a:t>
            </a:r>
            <a:r>
              <a:rPr lang="en-US" dirty="0"/>
              <a:t>Container Storage Interface </a:t>
            </a:r>
            <a:r>
              <a:rPr lang="zh-CN" altLang="en-US" dirty="0"/>
              <a:t>用来定义容器存储标准，它独立于 </a:t>
            </a:r>
            <a:r>
              <a:rPr lang="en-US" dirty="0"/>
              <a:t>Kubernetes Storage SIG，</a:t>
            </a:r>
            <a:r>
              <a:rPr lang="zh-CN" altLang="en-US" dirty="0"/>
              <a:t>由 </a:t>
            </a:r>
            <a:r>
              <a:rPr lang="en-US" dirty="0" err="1"/>
              <a:t>Kubernetes、Mesos、Cloud</a:t>
            </a:r>
            <a:r>
              <a:rPr lang="en-US" dirty="0"/>
              <a:t> Foundry </a:t>
            </a:r>
            <a:r>
              <a:rPr lang="zh-CN" altLang="en-US" dirty="0"/>
              <a:t>三家一起推动。它有如下</a:t>
            </a:r>
            <a:r>
              <a:rPr lang="en-US" altLang="zh-CN" dirty="0"/>
              <a:t>2</a:t>
            </a:r>
            <a:r>
              <a:rPr lang="zh-CN" altLang="en-US" dirty="0"/>
              <a:t>个核心目标：</a:t>
            </a:r>
          </a:p>
          <a:p>
            <a:pPr>
              <a:lnSpc>
                <a:spcPct val="170000"/>
              </a:lnSpc>
            </a:pPr>
            <a:r>
              <a:rPr lang="zh-CN" altLang="en-US" dirty="0"/>
              <a:t>提供统一的 </a:t>
            </a:r>
            <a:r>
              <a:rPr lang="en-US" dirty="0"/>
              <a:t>CO </a:t>
            </a:r>
            <a:r>
              <a:rPr lang="zh-CN" altLang="en-US" dirty="0"/>
              <a:t>和 </a:t>
            </a:r>
            <a:r>
              <a:rPr lang="en-US" dirty="0"/>
              <a:t>SP </a:t>
            </a:r>
            <a:r>
              <a:rPr lang="zh-CN" altLang="en-US" dirty="0"/>
              <a:t>都遵循的容器存储接口</a:t>
            </a:r>
          </a:p>
          <a:p>
            <a:pPr>
              <a:lnSpc>
                <a:spcPct val="170000"/>
              </a:lnSpc>
            </a:pPr>
            <a:r>
              <a:rPr lang="zh-CN" altLang="en-US" dirty="0"/>
              <a:t>基于 </a:t>
            </a:r>
            <a:r>
              <a:rPr lang="en-US" dirty="0"/>
              <a:t>CSI </a:t>
            </a:r>
            <a:r>
              <a:rPr lang="zh-CN" altLang="en-US" dirty="0"/>
              <a:t>实现了自身的 </a:t>
            </a:r>
            <a:r>
              <a:rPr lang="en-US" dirty="0"/>
              <a:t>Volume Driver，</a:t>
            </a:r>
            <a:r>
              <a:rPr lang="zh-CN" altLang="en-US" dirty="0"/>
              <a:t>即可在所有支持 </a:t>
            </a:r>
            <a:r>
              <a:rPr lang="en-US" dirty="0"/>
              <a:t>CSI </a:t>
            </a:r>
            <a:r>
              <a:rPr lang="zh-CN" altLang="en-US" dirty="0"/>
              <a:t>的 </a:t>
            </a:r>
            <a:r>
              <a:rPr lang="en-US" dirty="0"/>
              <a:t>CO </a:t>
            </a:r>
            <a:r>
              <a:rPr lang="zh-CN" altLang="en-US" dirty="0"/>
              <a:t>中平滑迁移</a:t>
            </a:r>
            <a:endParaRPr lang="en-US" dirty="0"/>
          </a:p>
        </p:txBody>
      </p:sp>
      <p:pic>
        <p:nvPicPr>
          <p:cNvPr id="1026" name="Picture 2" descr="kubernetes-without-c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752475"/>
            <a:ext cx="4572000" cy="39639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a:t>
            </a:r>
            <a:endParaRPr lang="en-US" sz="3600" dirty="0"/>
          </a:p>
        </p:txBody>
      </p:sp>
      <p:sp>
        <p:nvSpPr>
          <p:cNvPr id="3" name="Content Placeholder 2"/>
          <p:cNvSpPr>
            <a:spLocks noGrp="1"/>
          </p:cNvSpPr>
          <p:nvPr>
            <p:ph idx="1"/>
          </p:nvPr>
        </p:nvSpPr>
        <p:spPr>
          <a:xfrm>
            <a:off x="838200" y="840828"/>
            <a:ext cx="10807262" cy="5906813"/>
          </a:xfrm>
        </p:spPr>
        <p:txBody>
          <a:bodyPr>
            <a:normAutofit/>
          </a:bodyPr>
          <a:lstStyle/>
          <a:p>
            <a:pPr marL="0" indent="0">
              <a:buNone/>
            </a:pPr>
            <a:r>
              <a:rPr lang="en-US" altLang="zh-CN" dirty="0"/>
              <a:t>Kubernetes</a:t>
            </a:r>
            <a:r>
              <a:rPr lang="zh-CN" altLang="en-US" dirty="0"/>
              <a:t>的</a:t>
            </a:r>
            <a:r>
              <a:rPr lang="en-US" altLang="zh-CN" dirty="0"/>
              <a:t>CSI</a:t>
            </a:r>
            <a:r>
              <a:rPr lang="zh-CN" altLang="en-US" dirty="0"/>
              <a:t>架构如下，包含三个部分：</a:t>
            </a:r>
          </a:p>
          <a:p>
            <a:r>
              <a:rPr lang="en-US" altLang="zh-CN" dirty="0"/>
              <a:t>Kubernetes Core</a:t>
            </a:r>
            <a:r>
              <a:rPr lang="zh-CN" altLang="en-US" dirty="0"/>
              <a:t>：</a:t>
            </a:r>
            <a:r>
              <a:rPr lang="en-US" altLang="zh-CN" dirty="0"/>
              <a:t>Kubernetes</a:t>
            </a:r>
            <a:r>
              <a:rPr lang="zh-CN" altLang="en-US" dirty="0"/>
              <a:t>核心组件</a:t>
            </a:r>
          </a:p>
          <a:p>
            <a:r>
              <a:rPr lang="en-US" altLang="zh-CN" dirty="0"/>
              <a:t>Kubernetes External Component Kubernetes</a:t>
            </a:r>
            <a:r>
              <a:rPr lang="zh-CN" altLang="en-US" dirty="0"/>
              <a:t>支持</a:t>
            </a:r>
            <a:r>
              <a:rPr lang="en-US" altLang="zh-CN" dirty="0"/>
              <a:t>CSI</a:t>
            </a:r>
            <a:r>
              <a:rPr lang="zh-CN" altLang="en-US" dirty="0"/>
              <a:t>的扩展组件</a:t>
            </a:r>
          </a:p>
          <a:p>
            <a:r>
              <a:rPr lang="en-US" altLang="zh-CN" dirty="0"/>
              <a:t>External Component</a:t>
            </a:r>
            <a:r>
              <a:rPr lang="zh-CN" altLang="en-US" dirty="0"/>
              <a:t>：第三方存储厂商开发</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205424"/>
            <a:ext cx="10020300" cy="3542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Kubernetes External Component</a:t>
            </a:r>
            <a:endParaRPr lang="en-US" sz="3600" dirty="0"/>
          </a:p>
        </p:txBody>
      </p:sp>
      <p:sp>
        <p:nvSpPr>
          <p:cNvPr id="3" name="Content Placeholder 2"/>
          <p:cNvSpPr>
            <a:spLocks noGrp="1"/>
          </p:cNvSpPr>
          <p:nvPr>
            <p:ph idx="1"/>
          </p:nvPr>
        </p:nvSpPr>
        <p:spPr>
          <a:xfrm>
            <a:off x="838200" y="840828"/>
            <a:ext cx="10807262" cy="5906813"/>
          </a:xfrm>
        </p:spPr>
        <p:txBody>
          <a:bodyPr>
            <a:normAutofit/>
          </a:bodyPr>
          <a:lstStyle/>
          <a:p>
            <a:pPr marL="0" indent="0">
              <a:buNone/>
            </a:pPr>
            <a:r>
              <a:rPr lang="zh-CN" altLang="en-US" sz="2400" dirty="0"/>
              <a:t>在</a:t>
            </a:r>
            <a:r>
              <a:rPr lang="en-US" altLang="zh-CN" sz="2400" dirty="0"/>
              <a:t>CSI</a:t>
            </a:r>
            <a:r>
              <a:rPr lang="zh-CN" altLang="en-US" sz="2400" dirty="0"/>
              <a:t>的框架里，</a:t>
            </a:r>
            <a:r>
              <a:rPr lang="en-US" altLang="zh-CN" sz="2400" dirty="0"/>
              <a:t>Kubernetes</a:t>
            </a:r>
            <a:r>
              <a:rPr lang="zh-CN" altLang="en-US" sz="2400" dirty="0"/>
              <a:t>本身需要提供以下三类插件：</a:t>
            </a:r>
          </a:p>
          <a:p>
            <a:pPr marL="0" indent="0">
              <a:buNone/>
            </a:pPr>
            <a:r>
              <a:rPr lang="en-US" altLang="zh-CN" sz="2400" dirty="0"/>
              <a:t>- Driver registrar : </a:t>
            </a:r>
            <a:r>
              <a:rPr lang="zh-CN" altLang="en-US" sz="2400" dirty="0"/>
              <a:t>一个</a:t>
            </a:r>
            <a:r>
              <a:rPr lang="en-US" altLang="zh-CN" sz="2400" dirty="0"/>
              <a:t>Sidecar Container</a:t>
            </a:r>
            <a:r>
              <a:rPr lang="zh-CN" altLang="en-US" sz="2400" dirty="0"/>
              <a:t>，向</a:t>
            </a:r>
            <a:r>
              <a:rPr lang="en-US" altLang="zh-CN" sz="2400" dirty="0"/>
              <a:t>Kubernetes</a:t>
            </a:r>
            <a:r>
              <a:rPr lang="zh-CN" altLang="en-US" sz="2400" dirty="0"/>
              <a:t>注册</a:t>
            </a:r>
            <a:r>
              <a:rPr lang="en-US" altLang="zh-CN" sz="2400" dirty="0"/>
              <a:t>CSI Driver</a:t>
            </a:r>
            <a:r>
              <a:rPr lang="zh-CN" altLang="en-US" sz="2400" dirty="0"/>
              <a:t>，添加</a:t>
            </a:r>
            <a:r>
              <a:rPr lang="en-US" altLang="zh-CN" sz="2400" dirty="0"/>
              <a:t>Drivers</a:t>
            </a:r>
            <a:r>
              <a:rPr lang="zh-CN" altLang="en-US" sz="2400" dirty="0"/>
              <a:t>的一些信息。</a:t>
            </a:r>
          </a:p>
          <a:p>
            <a:pPr marL="0" indent="0">
              <a:buNone/>
            </a:pPr>
            <a:r>
              <a:rPr lang="zh-CN" altLang="en-US" sz="2400" dirty="0"/>
              <a:t>源码：</a:t>
            </a:r>
            <a:r>
              <a:rPr lang="en-US" altLang="zh-CN" sz="2400" dirty="0"/>
              <a:t>https://github.com/kubernetes-csi/driver-registrar</a:t>
            </a:r>
          </a:p>
          <a:p>
            <a:pPr marL="0" indent="0">
              <a:buNone/>
            </a:pPr>
            <a:r>
              <a:rPr lang="en-US" altLang="zh-CN" sz="2400" dirty="0"/>
              <a:t>- External provisioner : </a:t>
            </a:r>
            <a:r>
              <a:rPr lang="zh-CN" altLang="en-US" sz="2400" dirty="0"/>
              <a:t>一个</a:t>
            </a:r>
            <a:r>
              <a:rPr lang="en-US" altLang="zh-CN" sz="2400" dirty="0"/>
              <a:t>Sidecar Container</a:t>
            </a:r>
            <a:r>
              <a:rPr lang="zh-CN" altLang="en-US" sz="2400" dirty="0"/>
              <a:t>，监控</a:t>
            </a:r>
            <a:r>
              <a:rPr lang="en-US" altLang="zh-CN" sz="2400" dirty="0"/>
              <a:t>Kubernetes</a:t>
            </a:r>
            <a:r>
              <a:rPr lang="zh-CN" altLang="en-US" sz="2400" dirty="0"/>
              <a:t>系统里的</a:t>
            </a:r>
            <a:r>
              <a:rPr lang="en-US" altLang="zh-CN" sz="2400" dirty="0"/>
              <a:t>PVC</a:t>
            </a:r>
            <a:r>
              <a:rPr lang="zh-CN" altLang="en-US" sz="2400" dirty="0"/>
              <a:t>对象，调用对应</a:t>
            </a:r>
            <a:r>
              <a:rPr lang="en-US" altLang="zh-CN" sz="2400" dirty="0"/>
              <a:t>CSI</a:t>
            </a:r>
            <a:r>
              <a:rPr lang="zh-CN" altLang="en-US" sz="2400" dirty="0"/>
              <a:t>的</a:t>
            </a:r>
            <a:r>
              <a:rPr lang="en-US" altLang="zh-CN" sz="2400" dirty="0"/>
              <a:t>Volume</a:t>
            </a:r>
            <a:r>
              <a:rPr lang="zh-CN" altLang="en-US" sz="2400" dirty="0"/>
              <a:t>创建、删除等接口。</a:t>
            </a:r>
          </a:p>
          <a:p>
            <a:pPr marL="0" indent="0">
              <a:buNone/>
            </a:pPr>
            <a:r>
              <a:rPr lang="zh-CN" altLang="en-US" sz="2400" dirty="0"/>
              <a:t>源码：</a:t>
            </a:r>
            <a:r>
              <a:rPr lang="en-US" altLang="zh-CN" sz="2400" dirty="0"/>
              <a:t>https://github.com/kubernetes-csi/external-provisioner</a:t>
            </a:r>
          </a:p>
          <a:p>
            <a:pPr marL="0" indent="0">
              <a:buNone/>
            </a:pPr>
            <a:r>
              <a:rPr lang="en-US" altLang="zh-CN" sz="2400" dirty="0"/>
              <a:t>- External </a:t>
            </a:r>
            <a:r>
              <a:rPr lang="en-US" altLang="zh-CN" sz="2400" dirty="0" err="1"/>
              <a:t>attacher</a:t>
            </a:r>
            <a:r>
              <a:rPr lang="en-US" altLang="zh-CN" sz="2400" dirty="0"/>
              <a:t>: </a:t>
            </a:r>
            <a:r>
              <a:rPr lang="zh-CN" altLang="en-US" sz="2400" dirty="0"/>
              <a:t>一个</a:t>
            </a:r>
            <a:r>
              <a:rPr lang="en-US" altLang="zh-CN" sz="2400" dirty="0"/>
              <a:t>Sidecar Container</a:t>
            </a:r>
            <a:r>
              <a:rPr lang="zh-CN" altLang="en-US" sz="2400" dirty="0"/>
              <a:t>，监控</a:t>
            </a:r>
            <a:r>
              <a:rPr lang="en-US" altLang="zh-CN" sz="2400" dirty="0"/>
              <a:t>Kubernetes</a:t>
            </a:r>
            <a:r>
              <a:rPr lang="zh-CN" altLang="en-US" sz="2400" dirty="0"/>
              <a:t>系统里的</a:t>
            </a:r>
            <a:r>
              <a:rPr lang="en-US" altLang="zh-CN" sz="2400" dirty="0" err="1"/>
              <a:t>VolumeAttachment</a:t>
            </a:r>
            <a:r>
              <a:rPr lang="zh-CN" altLang="en-US" sz="2400" dirty="0"/>
              <a:t>对象，调用对应</a:t>
            </a:r>
            <a:r>
              <a:rPr lang="en-US" altLang="zh-CN" sz="2400" dirty="0"/>
              <a:t>CSI</a:t>
            </a:r>
            <a:r>
              <a:rPr lang="zh-CN" altLang="en-US" sz="2400" dirty="0"/>
              <a:t>的接口。</a:t>
            </a:r>
          </a:p>
          <a:p>
            <a:pPr marL="0" indent="0">
              <a:buNone/>
            </a:pPr>
            <a:r>
              <a:rPr lang="zh-CN" altLang="en-US" sz="2400" dirty="0"/>
              <a:t>源码：</a:t>
            </a:r>
            <a:r>
              <a:rPr lang="en-US" altLang="zh-CN" sz="2400" dirty="0"/>
              <a:t>https://github.com/kubernetes-csi/external-attacher</a:t>
            </a:r>
            <a:endParaRPr lang="en-US"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Storage Vendor external component</a:t>
            </a:r>
            <a:endParaRPr lang="en-US" sz="3600" dirty="0"/>
          </a:p>
        </p:txBody>
      </p:sp>
      <p:sp>
        <p:nvSpPr>
          <p:cNvPr id="3" name="Content Placeholder 2"/>
          <p:cNvSpPr>
            <a:spLocks noGrp="1"/>
          </p:cNvSpPr>
          <p:nvPr>
            <p:ph idx="1"/>
          </p:nvPr>
        </p:nvSpPr>
        <p:spPr>
          <a:xfrm>
            <a:off x="838200" y="840828"/>
            <a:ext cx="6361386" cy="5906813"/>
          </a:xfrm>
        </p:spPr>
        <p:txBody>
          <a:bodyPr>
            <a:normAutofit/>
          </a:bodyPr>
          <a:lstStyle/>
          <a:p>
            <a:pPr marL="0" indent="0">
              <a:buNone/>
            </a:pPr>
            <a:r>
              <a:rPr lang="zh-CN" altLang="en-US" dirty="0"/>
              <a:t>在</a:t>
            </a:r>
            <a:r>
              <a:rPr lang="en-US" altLang="zh-CN" dirty="0"/>
              <a:t>CSI</a:t>
            </a:r>
            <a:r>
              <a:rPr lang="zh-CN" altLang="en-US" dirty="0"/>
              <a:t>的框架中，存储提供商需要自己实现</a:t>
            </a:r>
            <a:r>
              <a:rPr lang="en-US" altLang="zh-CN" dirty="0"/>
              <a:t>CSI</a:t>
            </a:r>
            <a:r>
              <a:rPr lang="zh-CN" altLang="en-US" dirty="0"/>
              <a:t>标准里的存储插件，主要有如下三类</a:t>
            </a:r>
            <a:r>
              <a:rPr lang="en-US" altLang="zh-CN" dirty="0"/>
              <a:t>.</a:t>
            </a:r>
            <a:endParaRPr lang="zh-CN" altLang="en-US" dirty="0"/>
          </a:p>
          <a:p>
            <a:pPr>
              <a:buFontTx/>
              <a:buChar char="-"/>
            </a:pPr>
            <a:r>
              <a:rPr lang="en-US" altLang="zh-CN" dirty="0"/>
              <a:t>CSI Identity: </a:t>
            </a:r>
            <a:r>
              <a:rPr lang="zh-CN" altLang="en-US" dirty="0"/>
              <a:t>负责认证插件的状态信息，实现如下接口：</a:t>
            </a:r>
            <a:endParaRPr lang="en-US" altLang="zh-CN" dirty="0"/>
          </a:p>
          <a:p>
            <a:pPr>
              <a:buFontTx/>
              <a:buChar char="-"/>
            </a:pPr>
            <a:r>
              <a:rPr lang="en-US" dirty="0"/>
              <a:t>- CSI Controller : </a:t>
            </a:r>
            <a:r>
              <a:rPr lang="zh-CN" altLang="en-US" dirty="0"/>
              <a:t>负责实际创建和管理</a:t>
            </a:r>
            <a:r>
              <a:rPr lang="en-US" dirty="0"/>
              <a:t>volumes，</a:t>
            </a:r>
            <a:r>
              <a:rPr lang="zh-CN" altLang="en-US" dirty="0"/>
              <a:t>实现如下接口：</a:t>
            </a:r>
            <a:endParaRPr lang="en-US" altLang="zh-CN" dirty="0"/>
          </a:p>
          <a:p>
            <a:pPr>
              <a:buFontTx/>
              <a:buChar char="-"/>
            </a:pPr>
            <a:r>
              <a:rPr lang="en-US" dirty="0"/>
              <a:t>- CSI Node: </a:t>
            </a:r>
            <a:r>
              <a:rPr lang="zh-CN" altLang="en-US" dirty="0"/>
              <a:t>负责在</a:t>
            </a:r>
            <a:r>
              <a:rPr lang="en-US" dirty="0"/>
              <a:t>Kubernetes Node</a:t>
            </a:r>
            <a:r>
              <a:rPr lang="zh-CN" altLang="en-US" dirty="0"/>
              <a:t>上</a:t>
            </a:r>
            <a:r>
              <a:rPr lang="en-US" dirty="0"/>
              <a:t>volume</a:t>
            </a:r>
            <a:r>
              <a:rPr lang="zh-CN" altLang="en-US" dirty="0"/>
              <a:t>相关的功能，实现如下接口：</a:t>
            </a:r>
            <a:endParaRPr lang="en-US" dirty="0"/>
          </a:p>
        </p:txBody>
      </p:sp>
      <p:sp>
        <p:nvSpPr>
          <p:cNvPr id="4" name="Rectangle 1"/>
          <p:cNvSpPr>
            <a:spLocks noChangeArrowheads="1"/>
          </p:cNvSpPr>
          <p:nvPr/>
        </p:nvSpPr>
        <p:spPr bwMode="auto">
          <a:xfrm>
            <a:off x="8586951" y="840828"/>
            <a:ext cx="3447393" cy="152349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a:ln>
                  <a:noFill/>
                </a:ln>
                <a:solidFill>
                  <a:srgbClr val="4D4D4C"/>
                </a:solidFill>
                <a:effectLst/>
                <a:latin typeface="Consolas" panose="020B0609020204030204" pitchFamily="49" charset="0"/>
              </a:rPr>
              <a:t>service Identity {</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rpc GetPluginInfo(GetPluginInfoRequest)</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returns (GetPluginInfoResponse) {}</a:t>
            </a:r>
            <a:br>
              <a:rPr kumimoji="0" lang="en-US" altLang="en-US" sz="900" b="0" i="0" u="none" strike="noStrike" cap="none" normalizeH="0" baseline="0">
                <a:ln>
                  <a:noFill/>
                </a:ln>
                <a:solidFill>
                  <a:srgbClr val="4D4D4C"/>
                </a:solidFill>
                <a:effectLst/>
                <a:latin typeface="Consolas" panose="020B0609020204030204" pitchFamily="49" charset="0"/>
              </a:rPr>
            </a:b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rpc GetPluginCapabilities(GetPluginCapabilitiesRequest)</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returns (GetPluginCapabilitiesResponse) {}</a:t>
            </a:r>
            <a:br>
              <a:rPr kumimoji="0" lang="en-US" altLang="en-US" sz="900" b="0" i="0" u="none" strike="noStrike" cap="none" normalizeH="0" baseline="0">
                <a:ln>
                  <a:noFill/>
                </a:ln>
                <a:solidFill>
                  <a:srgbClr val="4D4D4C"/>
                </a:solidFill>
                <a:effectLst/>
                <a:latin typeface="Consolas" panose="020B0609020204030204" pitchFamily="49" charset="0"/>
              </a:rPr>
            </a:b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rpc Probe (ProbeRequest)</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returns (ProbeResponse) {}</a:t>
            </a:r>
            <a:br>
              <a:rPr kumimoji="0" lang="en-US" altLang="en-US" sz="900" b="0" i="0" u="none" strike="noStrike" cap="none" normalizeH="0" baseline="0">
                <a:ln>
                  <a:noFill/>
                </a:ln>
                <a:solidFill>
                  <a:srgbClr val="4D4D4C"/>
                </a:solidFill>
                <a:effectLst/>
                <a:latin typeface="Consolas" panose="020B0609020204030204" pitchFamily="49" charset="0"/>
              </a:rPr>
            </a:br>
            <a:r>
              <a:rPr kumimoji="0" lang="en-US" altLang="en-US" sz="900" b="0" i="0" u="none" strike="noStrike" cap="none" normalizeH="0" baseline="0">
                <a:ln>
                  <a:noFill/>
                </a:ln>
                <a:solidFill>
                  <a:srgbClr val="4D4D4C"/>
                </a:solidFill>
                <a:effectLst/>
                <a:latin typeface="Consolas" panose="020B0609020204030204" pitchFamily="49" charset="0"/>
              </a:rPr>
              <a: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80604020202020204" pitchFamily="34" charset="0"/>
            </a:endParaRPr>
          </a:p>
        </p:txBody>
      </p:sp>
      <p:sp>
        <p:nvSpPr>
          <p:cNvPr id="5" name="Rectangle 2"/>
          <p:cNvSpPr>
            <a:spLocks noChangeArrowheads="1"/>
          </p:cNvSpPr>
          <p:nvPr/>
        </p:nvSpPr>
        <p:spPr bwMode="auto">
          <a:xfrm>
            <a:off x="8586951" y="2721674"/>
            <a:ext cx="3447393" cy="11079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a:ln>
                  <a:noFill/>
                </a:ln>
                <a:solidFill>
                  <a:srgbClr val="4D4D4C"/>
                </a:solidFill>
                <a:effectLst/>
                <a:latin typeface="Consolas" panose="020B0609020204030204" pitchFamily="49" charset="0"/>
              </a:rPr>
              <a:t>service Controller {</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CreateVolume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CreateVolumeRequest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CreateVolumeResponse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br>
              <a:rPr kumimoji="0" lang="en-US" altLang="en-US" sz="900" b="0" i="0" u="none" strike="noStrike" cap="none" normalizeH="0" baseline="0" dirty="0">
                <a:ln>
                  <a:noFill/>
                </a:ln>
                <a:solidFill>
                  <a:srgbClr val="4D4D4C"/>
                </a:solidFill>
                <a:effectLst/>
                <a:latin typeface="Consolas" panose="020B0609020204030204" pitchFamily="49" charset="0"/>
              </a:rPr>
            </a:b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DeleteVolume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DeleteVolumeRequest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DeleteVolumeResponse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4D4D4C"/>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a:ln>
                  <a:noFill/>
                </a:ln>
                <a:solidFill>
                  <a:srgbClr val="4D4D4C"/>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80604020202020204" pitchFamily="34" charset="0"/>
            </a:endParaRPr>
          </a:p>
        </p:txBody>
      </p:sp>
      <p:sp>
        <p:nvSpPr>
          <p:cNvPr id="6" name="Rectangle 3"/>
          <p:cNvSpPr>
            <a:spLocks noChangeArrowheads="1"/>
          </p:cNvSpPr>
          <p:nvPr/>
        </p:nvSpPr>
        <p:spPr bwMode="auto">
          <a:xfrm>
            <a:off x="8586951" y="4063912"/>
            <a:ext cx="3447394" cy="107721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a:ln>
                  <a:noFill/>
                </a:ln>
                <a:solidFill>
                  <a:srgbClr val="4D4D4C"/>
                </a:solidFill>
                <a:effectLst/>
                <a:latin typeface="Consolas" panose="020B0609020204030204" pitchFamily="49" charset="0"/>
              </a:rPr>
              <a:t>service Node {</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NodeStageVolume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NodeStageVolumeRequest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NodeStageVolumeResponse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br>
              <a:rPr kumimoji="0" lang="en-US" altLang="en-US" sz="900" b="0" i="0" u="none" strike="noStrike" cap="none" normalizeH="0" baseline="0" dirty="0">
                <a:ln>
                  <a:noFill/>
                </a:ln>
                <a:solidFill>
                  <a:srgbClr val="4D4D4C"/>
                </a:solidFill>
                <a:effectLst/>
                <a:latin typeface="Consolas" panose="020B0609020204030204" pitchFamily="49" charset="0"/>
              </a:rPr>
            </a:b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err="1">
                <a:ln>
                  <a:noFill/>
                </a:ln>
                <a:solidFill>
                  <a:srgbClr val="4D4D4C"/>
                </a:solidFill>
                <a:effectLst/>
                <a:latin typeface="Consolas" panose="020B0609020204030204" pitchFamily="49" charset="0"/>
              </a:rPr>
              <a:t>rpc</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NodeUnstageVolume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900" b="0" i="0" u="none" strike="noStrike" cap="none" normalizeH="0" baseline="0" dirty="0" err="1">
                <a:ln>
                  <a:noFill/>
                </a:ln>
                <a:solidFill>
                  <a:srgbClr val="4D4D4C"/>
                </a:solidFill>
                <a:effectLst/>
                <a:latin typeface="Consolas" panose="020B0609020204030204" pitchFamily="49" charset="0"/>
              </a:rPr>
              <a:t>NodeUnstageVolumeRequest</a:t>
            </a:r>
            <a:r>
              <a:rPr kumimoji="0" lang="en-US" altLang="en-US" sz="900" b="0" i="0" u="none" strike="noStrike" cap="none" normalizeH="0" baseline="0" dirty="0">
                <a:ln>
                  <a:noFill/>
                </a:ln>
                <a:solidFill>
                  <a:srgbClr val="4D4D4C"/>
                </a:solidFill>
                <a:effectLst/>
                <a:latin typeface="Consolas" panose="020B0609020204030204" pitchFamily="49" charset="0"/>
              </a:rPr>
              <a:t>)</a:t>
            </a:r>
            <a:br>
              <a:rPr kumimoji="0" lang="en-US" altLang="en-US" sz="900" b="0" i="0" u="none" strike="noStrike" cap="none" normalizeH="0" baseline="0" dirty="0">
                <a:ln>
                  <a:noFill/>
                </a:ln>
                <a:solidFill>
                  <a:srgbClr val="4D4D4C"/>
                </a:solidFill>
                <a:effectLst/>
                <a:latin typeface="Consolas" panose="020B0609020204030204" pitchFamily="49" charset="0"/>
              </a:rPr>
            </a:br>
            <a:r>
              <a:rPr kumimoji="0" lang="en-US" altLang="en-US" sz="900" b="0" i="0" u="none" strike="noStrike" cap="none" normalizeH="0" baseline="0" dirty="0">
                <a:ln>
                  <a:noFill/>
                </a:ln>
                <a:solidFill>
                  <a:srgbClr val="4D4D4C"/>
                </a:solidFill>
                <a:effectLst/>
                <a:latin typeface="Consolas" panose="020B0609020204030204" pitchFamily="49" charset="0"/>
              </a:rPr>
              <a:t>returns (</a:t>
            </a:r>
            <a:r>
              <a:rPr kumimoji="0" lang="en-US" altLang="en-US" sz="900" b="0" i="0" u="none" strike="noStrike" cap="none" normalizeH="0" baseline="0" dirty="0" err="1">
                <a:ln>
                  <a:noFill/>
                </a:ln>
                <a:solidFill>
                  <a:srgbClr val="4D4D4C"/>
                </a:solidFill>
                <a:effectLst/>
                <a:latin typeface="Consolas" panose="020B0609020204030204" pitchFamily="49" charset="0"/>
              </a:rPr>
              <a:t>NodeUnstageVolumeResponse</a:t>
            </a:r>
            <a:r>
              <a:rPr kumimoji="0" lang="en-US" altLang="en-US" sz="900" b="0" i="0" u="none" strike="noStrike" cap="none" normalizeH="0" baseline="0" dirty="0">
                <a:ln>
                  <a:noFill/>
                </a:ln>
                <a:solidFill>
                  <a:srgbClr val="4D4D4C"/>
                </a:solidFill>
                <a:effectLst/>
                <a:latin typeface="Consolas" panose="020B0609020204030204" pitchFamily="49" charset="0"/>
              </a:rPr>
              <a:t>) {}</a:t>
            </a:r>
            <a:r>
              <a:rPr kumimoji="0" lang="en-US" altLang="en-US"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latin typeface="Arial" panose="0208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a:ln>
                  <a:noFill/>
                </a:ln>
                <a:solidFill>
                  <a:schemeClr val="tx1"/>
                </a:solidFill>
                <a:effectLst/>
                <a:latin typeface="Arial" panose="02080604020202020204" pitchFamily="34" charset="0"/>
              </a:rPr>
              <a:t>}</a:t>
            </a:r>
            <a:endParaRPr kumimoji="0" lang="en-US" altLang="en-US" sz="1800" b="0" i="0" u="none" strike="noStrike" cap="none" normalizeH="0" baseline="0" dirty="0">
              <a:ln>
                <a:noFill/>
              </a:ln>
              <a:solidFill>
                <a:schemeClr val="tx1"/>
              </a:solidFill>
              <a:effectLst/>
              <a:latin typeface="Arial" panose="0208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a:t>
            </a:r>
            <a:r>
              <a:rPr lang="zh-CN" altLang="en-US" sz="3600" dirty="0"/>
              <a:t>开发</a:t>
            </a:r>
            <a:r>
              <a:rPr lang="en-US" altLang="zh-CN" sz="3600" dirty="0"/>
              <a:t>CSI Driver</a:t>
            </a:r>
            <a:endParaRPr lang="en-US" sz="3600" dirty="0"/>
          </a:p>
        </p:txBody>
      </p:sp>
      <p:sp>
        <p:nvSpPr>
          <p:cNvPr id="3" name="Content Placeholder 2"/>
          <p:cNvSpPr>
            <a:spLocks noGrp="1"/>
          </p:cNvSpPr>
          <p:nvPr>
            <p:ph idx="1"/>
          </p:nvPr>
        </p:nvSpPr>
        <p:spPr>
          <a:xfrm>
            <a:off x="838200" y="840828"/>
            <a:ext cx="6361386" cy="5906813"/>
          </a:xfrm>
        </p:spPr>
        <p:txBody>
          <a:bodyPr>
            <a:normAutofit fontScale="92500" lnSpcReduction="20000"/>
          </a:bodyPr>
          <a:lstStyle/>
          <a:p>
            <a:pPr marL="0" indent="0">
              <a:buNone/>
            </a:pPr>
            <a:r>
              <a:rPr lang="en-US" altLang="zh-CN" dirty="0"/>
              <a:t>SP</a:t>
            </a:r>
            <a:r>
              <a:rPr lang="zh-CN" altLang="en-US" dirty="0"/>
              <a:t>要开发一个</a:t>
            </a:r>
            <a:r>
              <a:rPr lang="en-US" altLang="zh-CN" dirty="0"/>
              <a:t>CSI Driver</a:t>
            </a:r>
            <a:r>
              <a:rPr lang="zh-CN" altLang="en-US" dirty="0"/>
              <a:t>，要遵循以下三条：</a:t>
            </a:r>
          </a:p>
          <a:p>
            <a:r>
              <a:rPr lang="zh-CN" altLang="en-US" dirty="0"/>
              <a:t>实现</a:t>
            </a:r>
            <a:r>
              <a:rPr lang="en-US" altLang="zh-CN" dirty="0"/>
              <a:t>CSI</a:t>
            </a:r>
            <a:r>
              <a:rPr lang="zh-CN" altLang="en-US" dirty="0"/>
              <a:t>接口的功能</a:t>
            </a:r>
          </a:p>
          <a:p>
            <a:r>
              <a:rPr lang="zh-CN" altLang="en-US" dirty="0"/>
              <a:t>实现</a:t>
            </a:r>
            <a:r>
              <a:rPr lang="en-US" altLang="zh-CN" dirty="0"/>
              <a:t>CSI</a:t>
            </a:r>
            <a:r>
              <a:rPr lang="zh-CN" altLang="en-US" dirty="0"/>
              <a:t>接口的幂等性</a:t>
            </a:r>
          </a:p>
          <a:p>
            <a:r>
              <a:rPr lang="zh-CN" altLang="en-US" dirty="0"/>
              <a:t>符合</a:t>
            </a:r>
            <a:r>
              <a:rPr lang="en-US" altLang="zh-CN" dirty="0"/>
              <a:t>CSI</a:t>
            </a:r>
            <a:r>
              <a:rPr lang="zh-CN" altLang="en-US" dirty="0"/>
              <a:t>返回值规范</a:t>
            </a:r>
          </a:p>
          <a:p>
            <a:pPr marL="0" indent="0">
              <a:buNone/>
            </a:pPr>
            <a:r>
              <a:rPr lang="en-US" altLang="zh-CN" dirty="0"/>
              <a:t>SP</a:t>
            </a:r>
            <a:r>
              <a:rPr lang="zh-CN" altLang="en-US" dirty="0"/>
              <a:t>实现</a:t>
            </a:r>
            <a:r>
              <a:rPr lang="en-US" altLang="zh-CN" dirty="0"/>
              <a:t>CSI Driver</a:t>
            </a:r>
            <a:r>
              <a:rPr lang="zh-CN" altLang="en-US" dirty="0"/>
              <a:t>组件有三个：</a:t>
            </a:r>
          </a:p>
          <a:p>
            <a:r>
              <a:rPr lang="en-US" altLang="zh-CN" dirty="0"/>
              <a:t>Identity Plugin</a:t>
            </a:r>
          </a:p>
          <a:p>
            <a:r>
              <a:rPr lang="en-US" altLang="zh-CN" dirty="0"/>
              <a:t>Controller Plugin</a:t>
            </a:r>
          </a:p>
          <a:p>
            <a:r>
              <a:rPr lang="en-US" altLang="zh-CN" dirty="0"/>
              <a:t>Node Plugin</a:t>
            </a:r>
          </a:p>
          <a:p>
            <a:pPr marL="0" indent="0">
              <a:buNone/>
            </a:pPr>
            <a:r>
              <a:rPr lang="zh-CN" altLang="en-US" dirty="0"/>
              <a:t>结合这三个组件的功能，开发者有两种选择：</a:t>
            </a:r>
          </a:p>
          <a:p>
            <a:pPr marL="0" indent="0">
              <a:buNone/>
            </a:pPr>
            <a:r>
              <a:rPr lang="en-US" altLang="zh-CN" dirty="0"/>
              <a:t>1</a:t>
            </a:r>
            <a:r>
              <a:rPr lang="zh-CN" altLang="en-US" dirty="0"/>
              <a:t>、两个执行文件：</a:t>
            </a:r>
            <a:r>
              <a:rPr lang="en-US" altLang="zh-CN" dirty="0"/>
              <a:t>Controller + Identity</a:t>
            </a:r>
            <a:r>
              <a:rPr lang="zh-CN" altLang="en-US" dirty="0"/>
              <a:t>，</a:t>
            </a:r>
            <a:r>
              <a:rPr lang="en-US" altLang="zh-CN" dirty="0"/>
              <a:t>Node + Identity</a:t>
            </a:r>
          </a:p>
          <a:p>
            <a:pPr marL="0" indent="0">
              <a:buNone/>
            </a:pPr>
            <a:r>
              <a:rPr lang="en-US" altLang="zh-CN" dirty="0"/>
              <a:t>2</a:t>
            </a:r>
            <a:r>
              <a:rPr lang="zh-CN" altLang="en-US" dirty="0"/>
              <a:t>、一个执行文件：</a:t>
            </a:r>
            <a:r>
              <a:rPr lang="en-US" dirty="0"/>
              <a:t>Controller + Node + Identity</a:t>
            </a:r>
          </a:p>
        </p:txBody>
      </p:sp>
      <p:pic>
        <p:nvPicPr>
          <p:cNvPr id="5122" name="Picture 2" descr="Node and Controller plugins are running as two separate ser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4386" y="889000"/>
            <a:ext cx="4687614" cy="22746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de and Controller plugin runs in a single bin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4384" y="4156949"/>
            <a:ext cx="4687615" cy="24216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8351"/>
          </a:xfrm>
        </p:spPr>
        <p:txBody>
          <a:bodyPr>
            <a:normAutofit fontScale="90000"/>
          </a:bodyPr>
          <a:lstStyle/>
          <a:p>
            <a:r>
              <a:rPr lang="en-US" sz="3600" dirty="0"/>
              <a:t>Kubernetes CSI</a:t>
            </a:r>
            <a:r>
              <a:rPr lang="zh-CN" altLang="en-US" sz="3600" dirty="0"/>
              <a:t>架构 </a:t>
            </a:r>
            <a:r>
              <a:rPr lang="en-US" altLang="zh-CN" sz="3600" dirty="0"/>
              <a:t>– </a:t>
            </a:r>
            <a:r>
              <a:rPr lang="zh-CN" altLang="en-US" sz="3600" dirty="0"/>
              <a:t>部署</a:t>
            </a:r>
            <a:r>
              <a:rPr lang="en-US" altLang="zh-CN" sz="3600" dirty="0"/>
              <a:t>CSI</a:t>
            </a:r>
            <a:r>
              <a:rPr lang="zh-CN" altLang="en-US" sz="3600" dirty="0"/>
              <a:t>组件</a:t>
            </a:r>
            <a:endParaRPr lang="en-US" sz="3600" dirty="0"/>
          </a:p>
        </p:txBody>
      </p:sp>
      <p:sp>
        <p:nvSpPr>
          <p:cNvPr id="3" name="Content Placeholder 2"/>
          <p:cNvSpPr>
            <a:spLocks noGrp="1"/>
          </p:cNvSpPr>
          <p:nvPr>
            <p:ph idx="1"/>
          </p:nvPr>
        </p:nvSpPr>
        <p:spPr>
          <a:xfrm>
            <a:off x="838200" y="840828"/>
            <a:ext cx="6361386" cy="5906813"/>
          </a:xfrm>
        </p:spPr>
        <p:txBody>
          <a:bodyPr>
            <a:normAutofit fontScale="92500" lnSpcReduction="20000"/>
          </a:bodyPr>
          <a:lstStyle/>
          <a:p>
            <a:pPr marL="0" indent="0">
              <a:lnSpc>
                <a:spcPct val="110000"/>
              </a:lnSpc>
              <a:buNone/>
            </a:pPr>
            <a:r>
              <a:rPr lang="en-US" altLang="zh-CN" dirty="0"/>
              <a:t>Controller</a:t>
            </a:r>
            <a:r>
              <a:rPr lang="zh-CN" altLang="en-US" dirty="0"/>
              <a:t>负责</a:t>
            </a:r>
            <a:r>
              <a:rPr lang="en-US" altLang="zh-CN" dirty="0"/>
              <a:t>volumes</a:t>
            </a:r>
            <a:r>
              <a:rPr lang="zh-CN" altLang="en-US" dirty="0"/>
              <a:t>的创建删除等操作，整个集群只需要部署一个；</a:t>
            </a:r>
            <a:r>
              <a:rPr lang="en-US" altLang="zh-CN" dirty="0"/>
              <a:t>Node</a:t>
            </a:r>
            <a:r>
              <a:rPr lang="zh-CN" altLang="en-US" dirty="0"/>
              <a:t>负责</a:t>
            </a:r>
            <a:r>
              <a:rPr lang="en-US" altLang="zh-CN" dirty="0"/>
              <a:t>volume</a:t>
            </a:r>
            <a:r>
              <a:rPr lang="zh-CN" altLang="en-US" dirty="0"/>
              <a:t>的</a:t>
            </a:r>
            <a:r>
              <a:rPr lang="en-US" altLang="zh-CN" dirty="0"/>
              <a:t>attach</a:t>
            </a:r>
            <a:r>
              <a:rPr lang="zh-CN" altLang="en-US" dirty="0"/>
              <a:t>、</a:t>
            </a:r>
            <a:r>
              <a:rPr lang="en-US" altLang="zh-CN" dirty="0"/>
              <a:t>detach</a:t>
            </a:r>
            <a:r>
              <a:rPr lang="zh-CN" altLang="en-US" dirty="0"/>
              <a:t>等操作，需要在每个节点部署一个，则</a:t>
            </a:r>
            <a:r>
              <a:rPr lang="en-US" altLang="zh-CN" dirty="0"/>
              <a:t>Kubernetes</a:t>
            </a:r>
            <a:r>
              <a:rPr lang="zh-CN" altLang="en-US" dirty="0"/>
              <a:t>的推荐部署方式为：</a:t>
            </a:r>
            <a:endParaRPr lang="en-US" altLang="zh-CN" dirty="0"/>
          </a:p>
          <a:p>
            <a:pPr>
              <a:lnSpc>
                <a:spcPct val="110000"/>
              </a:lnSpc>
            </a:pPr>
            <a:r>
              <a:rPr lang="en-US" altLang="zh-CN" dirty="0"/>
              <a:t>Controller plugin</a:t>
            </a:r>
            <a:r>
              <a:rPr lang="zh-CN" altLang="en-US" dirty="0"/>
              <a:t>：</a:t>
            </a:r>
            <a:r>
              <a:rPr lang="en-US" altLang="zh-CN" dirty="0" err="1"/>
              <a:t>StatefulSet</a:t>
            </a:r>
            <a:r>
              <a:rPr lang="zh-CN" altLang="en-US" dirty="0"/>
              <a:t>，</a:t>
            </a:r>
            <a:r>
              <a:rPr lang="en-US" altLang="zh-CN" dirty="0"/>
              <a:t>replicas</a:t>
            </a:r>
            <a:r>
              <a:rPr lang="zh-CN" altLang="en-US" dirty="0"/>
              <a:t>设为</a:t>
            </a:r>
            <a:r>
              <a:rPr lang="en-US" altLang="zh-CN" dirty="0"/>
              <a:t>1</a:t>
            </a:r>
          </a:p>
          <a:p>
            <a:pPr>
              <a:lnSpc>
                <a:spcPct val="110000"/>
              </a:lnSpc>
            </a:pPr>
            <a:r>
              <a:rPr lang="en-US" altLang="zh-CN" dirty="0"/>
              <a:t>Node plugin</a:t>
            </a:r>
            <a:r>
              <a:rPr lang="zh-CN" altLang="en-US" dirty="0"/>
              <a:t>：</a:t>
            </a:r>
            <a:r>
              <a:rPr lang="en-US" altLang="zh-CN" dirty="0" err="1"/>
              <a:t>DaemonSet</a:t>
            </a:r>
            <a:endParaRPr lang="en-US" altLang="zh-CN" dirty="0"/>
          </a:p>
          <a:p>
            <a:pPr marL="0" indent="0">
              <a:lnSpc>
                <a:spcPct val="110000"/>
              </a:lnSpc>
              <a:buNone/>
            </a:pPr>
            <a:r>
              <a:rPr lang="zh-CN" altLang="en-US" dirty="0"/>
              <a:t>部署</a:t>
            </a:r>
            <a:r>
              <a:rPr lang="en-US" altLang="zh-CN" dirty="0"/>
              <a:t>Kubernetes</a:t>
            </a:r>
            <a:r>
              <a:rPr lang="zh-CN" altLang="en-US" dirty="0"/>
              <a:t>扩展组件</a:t>
            </a:r>
          </a:p>
          <a:p>
            <a:pPr>
              <a:lnSpc>
                <a:spcPct val="110000"/>
              </a:lnSpc>
            </a:pPr>
            <a:r>
              <a:rPr lang="zh-CN" altLang="en-US" dirty="0"/>
              <a:t>单纯的开发完</a:t>
            </a:r>
            <a:r>
              <a:rPr lang="en-US" altLang="zh-CN" dirty="0"/>
              <a:t>CSI Driver</a:t>
            </a:r>
            <a:r>
              <a:rPr lang="zh-CN" altLang="en-US" dirty="0"/>
              <a:t>后，还需要</a:t>
            </a:r>
            <a:r>
              <a:rPr lang="en-US" altLang="zh-CN" dirty="0"/>
              <a:t>CO</a:t>
            </a:r>
            <a:r>
              <a:rPr lang="zh-CN" altLang="en-US" dirty="0"/>
              <a:t>提供对应的扩展插件来支持</a:t>
            </a:r>
            <a:r>
              <a:rPr lang="en-US" altLang="zh-CN" dirty="0"/>
              <a:t>CSI</a:t>
            </a:r>
            <a:r>
              <a:rPr lang="zh-CN" altLang="en-US" dirty="0"/>
              <a:t>，这样</a:t>
            </a:r>
            <a:r>
              <a:rPr lang="en-US" altLang="zh-CN" dirty="0"/>
              <a:t>CO</a:t>
            </a:r>
            <a:r>
              <a:rPr lang="zh-CN" altLang="en-US" dirty="0"/>
              <a:t>系统才能正常的使用</a:t>
            </a:r>
            <a:r>
              <a:rPr lang="en-US" altLang="zh-CN" dirty="0"/>
              <a:t>CSI</a:t>
            </a:r>
            <a:r>
              <a:rPr lang="zh-CN" altLang="en-US" dirty="0"/>
              <a:t>的方式调用存储。在</a:t>
            </a:r>
            <a:r>
              <a:rPr lang="en-US" altLang="zh-CN" dirty="0"/>
              <a:t>Kubernetes</a:t>
            </a:r>
            <a:r>
              <a:rPr lang="zh-CN" altLang="en-US" dirty="0"/>
              <a:t>系统里，扩容插件和</a:t>
            </a:r>
            <a:r>
              <a:rPr lang="en-US" altLang="zh-CN" dirty="0"/>
              <a:t>CSI</a:t>
            </a:r>
            <a:r>
              <a:rPr lang="zh-CN" altLang="en-US" dirty="0"/>
              <a:t>的部署可以按照如下方式</a:t>
            </a:r>
            <a:r>
              <a:rPr lang="en-US" altLang="zh-CN" dirty="0"/>
              <a:t>:</a:t>
            </a:r>
            <a:endParaRPr lang="en-US" dirty="0"/>
          </a:p>
        </p:txBody>
      </p:sp>
      <p:pic>
        <p:nvPicPr>
          <p:cNvPr id="6146" name="Picture 2" descr="csi plugin deplo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9586" y="52554"/>
            <a:ext cx="4887311" cy="37627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ploy with kuberne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9586" y="3552496"/>
            <a:ext cx="4887311" cy="31951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365"/>
          </a:xfrm>
        </p:spPr>
        <p:txBody>
          <a:bodyPr>
            <a:normAutofit fontScale="90000"/>
          </a:bodyPr>
          <a:lstStyle/>
          <a:p>
            <a:r>
              <a:rPr lang="en-US" sz="2800" dirty="0"/>
              <a:t>Introduction to the Container Storage Interface (CSI) of Kubernetes</a:t>
            </a:r>
          </a:p>
        </p:txBody>
      </p:sp>
      <p:sp>
        <p:nvSpPr>
          <p:cNvPr id="3" name="Content Placeholder 2"/>
          <p:cNvSpPr>
            <a:spLocks noGrp="1"/>
          </p:cNvSpPr>
          <p:nvPr>
            <p:ph idx="1"/>
          </p:nvPr>
        </p:nvSpPr>
        <p:spPr>
          <a:xfrm>
            <a:off x="838200" y="1169035"/>
            <a:ext cx="5790565" cy="5535930"/>
          </a:xfrm>
        </p:spPr>
        <p:txBody>
          <a:bodyPr>
            <a:normAutofit fontScale="87500" lnSpcReduction="20000"/>
          </a:bodyPr>
          <a:lstStyle/>
          <a:p>
            <a:pPr marL="0" indent="0" fontAlgn="auto">
              <a:lnSpc>
                <a:spcPct val="100000"/>
              </a:lnSpc>
              <a:buNone/>
            </a:pPr>
            <a:r>
              <a:rPr lang="en-US"/>
              <a:t>Why need to define CSI</a:t>
            </a:r>
          </a:p>
          <a:p>
            <a:pPr indent="0" fontAlgn="auto">
              <a:lnSpc>
                <a:spcPct val="100000"/>
              </a:lnSpc>
            </a:pPr>
            <a:r>
              <a:rPr lang="en-US"/>
              <a:t>The existing K8s volume plugin is in-tree, which means the source code of the plugin is under K8s’repository.</a:t>
            </a:r>
          </a:p>
          <a:p>
            <a:pPr indent="0" fontAlgn="auto">
              <a:lnSpc>
                <a:spcPct val="100000"/>
              </a:lnSpc>
            </a:pPr>
            <a:r>
              <a:rPr lang="en-US"/>
              <a:t>A specific volume plugin will be asked to install on K8s nodes. To use Block Device in Ceph as the volume on K8s, we need to install ceph-common on the node before mounting the RBD image.</a:t>
            </a:r>
          </a:p>
          <a:p>
            <a:pPr marL="0" indent="0" fontAlgn="auto">
              <a:lnSpc>
                <a:spcPct val="100000"/>
              </a:lnSpc>
              <a:buNone/>
            </a:pPr>
            <a:r>
              <a:rPr lang="en-US"/>
              <a:t>Goal: The ideal case is the dependency of plugin can be combined into the container. It will have the ability to mount the volume when creating the Pod.</a:t>
            </a:r>
          </a:p>
        </p:txBody>
      </p:sp>
      <p:pic>
        <p:nvPicPr>
          <p:cNvPr id="4" name="Picture 3"/>
          <p:cNvPicPr>
            <a:picLocks noChangeAspect="1"/>
          </p:cNvPicPr>
          <p:nvPr/>
        </p:nvPicPr>
        <p:blipFill>
          <a:blip r:embed="rId3"/>
          <a:stretch>
            <a:fillRect/>
          </a:stretch>
        </p:blipFill>
        <p:spPr>
          <a:xfrm>
            <a:off x="6629400" y="872490"/>
            <a:ext cx="5481320" cy="4572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1815"/>
            <a:ext cx="10515600" cy="185381"/>
          </a:xfrm>
        </p:spPr>
        <p:txBody>
          <a:bodyPr>
            <a:normAutofit fontScale="90000"/>
          </a:bodyPr>
          <a:lstStyle/>
          <a:p>
            <a:r>
              <a:rPr lang="en-US" dirty="0"/>
              <a:t>Workflow</a:t>
            </a:r>
          </a:p>
        </p:txBody>
      </p:sp>
      <p:sp>
        <p:nvSpPr>
          <p:cNvPr id="3" name="Content Placeholder 2"/>
          <p:cNvSpPr>
            <a:spLocks noGrp="1"/>
          </p:cNvSpPr>
          <p:nvPr>
            <p:ph idx="1"/>
          </p:nvPr>
        </p:nvSpPr>
        <p:spPr>
          <a:xfrm>
            <a:off x="838199" y="746449"/>
            <a:ext cx="8567057" cy="5839736"/>
          </a:xfrm>
        </p:spPr>
        <p:txBody>
          <a:bodyPr>
            <a:normAutofit fontScale="70000" lnSpcReduction="20000"/>
          </a:bodyPr>
          <a:lstStyle/>
          <a:p>
            <a:r>
              <a:rPr lang="en-US" dirty="0"/>
              <a:t>Step 1: Create a pool w/ </a:t>
            </a:r>
            <a:r>
              <a:rPr lang="en-US" dirty="0" err="1"/>
              <a:t>sudo</a:t>
            </a:r>
            <a:r>
              <a:rPr lang="en-US" dirty="0"/>
              <a:t> </a:t>
            </a:r>
            <a:r>
              <a:rPr lang="en-US" dirty="0" err="1"/>
              <a:t>ceph</a:t>
            </a:r>
            <a:r>
              <a:rPr lang="en-US" dirty="0"/>
              <a:t> </a:t>
            </a:r>
            <a:r>
              <a:rPr lang="en-US" dirty="0" err="1"/>
              <a:t>osd</a:t>
            </a:r>
            <a:r>
              <a:rPr lang="en-US" dirty="0"/>
              <a:t> pool create </a:t>
            </a:r>
            <a:r>
              <a:rPr lang="en-US" dirty="0" err="1"/>
              <a:t>pool_name</a:t>
            </a:r>
            <a:r>
              <a:rPr lang="en-US" dirty="0"/>
              <a:t>;</a:t>
            </a:r>
          </a:p>
          <a:p>
            <a:r>
              <a:rPr lang="en-US" dirty="0"/>
              <a:t>Step 2: Initialize the created pool w/ </a:t>
            </a:r>
            <a:r>
              <a:rPr lang="en-US" dirty="0" err="1"/>
              <a:t>sudo</a:t>
            </a:r>
            <a:r>
              <a:rPr lang="en-US" dirty="0"/>
              <a:t> </a:t>
            </a:r>
            <a:r>
              <a:rPr lang="en-US" dirty="0" err="1"/>
              <a:t>rbd</a:t>
            </a:r>
            <a:r>
              <a:rPr lang="en-US" dirty="0"/>
              <a:t> pool </a:t>
            </a:r>
            <a:r>
              <a:rPr lang="en-US" dirty="0" err="1"/>
              <a:t>init</a:t>
            </a:r>
            <a:r>
              <a:rPr lang="en-US" dirty="0"/>
              <a:t> </a:t>
            </a:r>
            <a:r>
              <a:rPr lang="en-US" dirty="0" err="1"/>
              <a:t>pool_name</a:t>
            </a:r>
            <a:r>
              <a:rPr lang="en-US" dirty="0"/>
              <a:t> due to </a:t>
            </a:r>
            <a:r>
              <a:rPr lang="en-US" dirty="0" err="1"/>
              <a:t>ceph-csi</a:t>
            </a:r>
            <a:r>
              <a:rPr lang="en-US" dirty="0"/>
              <a:t> uses the RBD kernel module by default;</a:t>
            </a:r>
          </a:p>
          <a:p>
            <a:r>
              <a:rPr lang="en-US" dirty="0"/>
              <a:t>Step 3: Create authenticated user for k8s &amp; </a:t>
            </a:r>
            <a:r>
              <a:rPr lang="en-US" dirty="0" err="1"/>
              <a:t>ceph-csi</a:t>
            </a:r>
            <a:r>
              <a:rPr lang="en-US" dirty="0"/>
              <a:t> to access </a:t>
            </a:r>
            <a:r>
              <a:rPr lang="en-US" dirty="0" err="1"/>
              <a:t>ceph</a:t>
            </a:r>
            <a:r>
              <a:rPr lang="en-US" dirty="0"/>
              <a:t> cluster w/ </a:t>
            </a:r>
            <a:r>
              <a:rPr lang="en-US" dirty="0" err="1"/>
              <a:t>ceph</a:t>
            </a:r>
            <a:r>
              <a:rPr lang="en-US" dirty="0"/>
              <a:t> auth get-or-create </a:t>
            </a:r>
            <a:r>
              <a:rPr lang="en-US" dirty="0" err="1"/>
              <a:t>client.kubernetes</a:t>
            </a:r>
            <a:r>
              <a:rPr lang="en-US" dirty="0"/>
              <a:t> </a:t>
            </a:r>
            <a:r>
              <a:rPr lang="en-US" dirty="0" err="1"/>
              <a:t>mon</a:t>
            </a:r>
            <a:r>
              <a:rPr lang="en-US" dirty="0"/>
              <a:t> 'profile </a:t>
            </a:r>
            <a:r>
              <a:rPr lang="en-US" dirty="0" err="1"/>
              <a:t>rbd</a:t>
            </a:r>
            <a:r>
              <a:rPr lang="en-US" dirty="0"/>
              <a:t>' </a:t>
            </a:r>
            <a:r>
              <a:rPr lang="en-US" dirty="0" err="1"/>
              <a:t>osd</a:t>
            </a:r>
            <a:r>
              <a:rPr lang="en-US" dirty="0"/>
              <a:t> 'profile </a:t>
            </a:r>
            <a:r>
              <a:rPr lang="en-US" dirty="0" err="1"/>
              <a:t>rbd</a:t>
            </a:r>
            <a:r>
              <a:rPr lang="en-US" dirty="0"/>
              <a:t> pool=</a:t>
            </a:r>
            <a:r>
              <a:rPr lang="en-US" dirty="0" err="1"/>
              <a:t>kubernetes</a:t>
            </a:r>
            <a:r>
              <a:rPr lang="en-US" dirty="0"/>
              <a:t>' </a:t>
            </a:r>
            <a:r>
              <a:rPr lang="en-US" dirty="0" err="1"/>
              <a:t>mgr</a:t>
            </a:r>
            <a:r>
              <a:rPr lang="en-US" dirty="0"/>
              <a:t> 'profile </a:t>
            </a:r>
            <a:r>
              <a:rPr lang="en-US" dirty="0" err="1"/>
              <a:t>rbd</a:t>
            </a:r>
            <a:r>
              <a:rPr lang="en-US" dirty="0"/>
              <a:t> pool=</a:t>
            </a:r>
            <a:r>
              <a:rPr lang="en-US" dirty="0" err="1"/>
              <a:t>kubernetes</a:t>
            </a:r>
            <a:r>
              <a:rPr lang="en-US" dirty="0"/>
              <a:t>’;</a:t>
            </a:r>
          </a:p>
          <a:p>
            <a:r>
              <a:rPr lang="en-US" dirty="0"/>
              <a:t>Step 4: </a:t>
            </a:r>
            <a:r>
              <a:rPr lang="en-US" dirty="0" err="1"/>
              <a:t>ceph-csi</a:t>
            </a:r>
            <a:r>
              <a:rPr lang="en-US" dirty="0"/>
              <a:t> feeds </a:t>
            </a:r>
            <a:r>
              <a:rPr lang="en-US" dirty="0" err="1"/>
              <a:t>ConfigMap</a:t>
            </a:r>
            <a:r>
              <a:rPr lang="en-US" dirty="0"/>
              <a:t> to store </a:t>
            </a:r>
            <a:r>
              <a:rPr lang="en-US" dirty="0" err="1"/>
              <a:t>mon’s</a:t>
            </a:r>
            <a:r>
              <a:rPr lang="en-US" dirty="0"/>
              <a:t> IPs and </a:t>
            </a:r>
            <a:r>
              <a:rPr lang="en-US" dirty="0" err="1"/>
              <a:t>ceph</a:t>
            </a:r>
            <a:r>
              <a:rPr lang="en-US" dirty="0"/>
              <a:t> cluster ID so create corresponding </a:t>
            </a:r>
            <a:r>
              <a:rPr lang="en-US" dirty="0" err="1"/>
              <a:t>ConfigMap</a:t>
            </a:r>
            <a:r>
              <a:rPr lang="en-US" dirty="0"/>
              <a:t>;</a:t>
            </a:r>
          </a:p>
          <a:p>
            <a:r>
              <a:rPr lang="en-US" dirty="0"/>
              <a:t>Step 5: </a:t>
            </a:r>
            <a:r>
              <a:rPr lang="en-US" dirty="0" err="1"/>
              <a:t>ceph-csi</a:t>
            </a:r>
            <a:r>
              <a:rPr lang="en-US" dirty="0"/>
              <a:t> needs an additional </a:t>
            </a:r>
            <a:r>
              <a:rPr lang="en-US" dirty="0" err="1"/>
              <a:t>ConfigMap</a:t>
            </a:r>
            <a:r>
              <a:rPr lang="en-US" dirty="0"/>
              <a:t> to define Key Management </a:t>
            </a:r>
            <a:r>
              <a:rPr lang="en-US" dirty="0" err="1"/>
              <a:t>Servcie</a:t>
            </a:r>
            <a:r>
              <a:rPr lang="en-US" dirty="0"/>
              <a:t> (KMS) provider;</a:t>
            </a:r>
          </a:p>
          <a:p>
            <a:r>
              <a:rPr lang="en-US" dirty="0"/>
              <a:t>Step 6: </a:t>
            </a:r>
            <a:r>
              <a:rPr lang="en-US" dirty="0" err="1"/>
              <a:t>ceph-csi</a:t>
            </a:r>
            <a:r>
              <a:rPr lang="en-US" dirty="0"/>
              <a:t> requires “</a:t>
            </a:r>
            <a:r>
              <a:rPr lang="en-US" dirty="0" err="1"/>
              <a:t>cephx</a:t>
            </a:r>
            <a:r>
              <a:rPr lang="en-US" dirty="0"/>
              <a:t>” credentials for communicating w/ </a:t>
            </a:r>
            <a:r>
              <a:rPr lang="en-US" dirty="0" err="1"/>
              <a:t>ceph</a:t>
            </a:r>
            <a:r>
              <a:rPr lang="en-US" dirty="0"/>
              <a:t> cluster, so claim </a:t>
            </a:r>
            <a:r>
              <a:rPr lang="en-US" dirty="0" err="1"/>
              <a:t>userID</a:t>
            </a:r>
            <a:r>
              <a:rPr lang="en-US" dirty="0"/>
              <a:t> &amp; </a:t>
            </a:r>
            <a:r>
              <a:rPr lang="en-US" dirty="0" err="1"/>
              <a:t>userKey</a:t>
            </a:r>
            <a:r>
              <a:rPr lang="en-US" dirty="0"/>
              <a:t> in </a:t>
            </a:r>
            <a:r>
              <a:rPr lang="en-US" dirty="0" err="1"/>
              <a:t>csi-rbd-secret.yaml</a:t>
            </a:r>
            <a:r>
              <a:rPr lang="en-US" dirty="0"/>
              <a:t>;</a:t>
            </a:r>
          </a:p>
          <a:p>
            <a:r>
              <a:rPr lang="en-US" dirty="0"/>
              <a:t>Step 7: Configure </a:t>
            </a:r>
            <a:r>
              <a:rPr lang="en-US" dirty="0" err="1"/>
              <a:t>ceph-csi</a:t>
            </a:r>
            <a:r>
              <a:rPr lang="en-US" dirty="0"/>
              <a:t> plugins w/resources at </a:t>
            </a:r>
            <a:r>
              <a:rPr lang="en-US" dirty="0">
                <a:hlinkClick r:id="rId3"/>
              </a:rPr>
              <a:t>https://raw.githubusercontent.com/ceph/ceph-csi/master/deploy/rbd/Kubernetes</a:t>
            </a:r>
            <a:r>
              <a:rPr lang="en-US" dirty="0"/>
              <a:t>;</a:t>
            </a:r>
          </a:p>
          <a:p>
            <a:r>
              <a:rPr lang="en-US" dirty="0"/>
              <a:t>Step 8: Create a </a:t>
            </a:r>
            <a:r>
              <a:rPr lang="en-US" dirty="0" err="1"/>
              <a:t>StorageClass</a:t>
            </a:r>
            <a:r>
              <a:rPr lang="en-US" dirty="0"/>
              <a:t> per different QoS levels (i.e. HDD vs </a:t>
            </a:r>
            <a:r>
              <a:rPr lang="en-US" dirty="0" err="1"/>
              <a:t>NVMe</a:t>
            </a:r>
            <a:r>
              <a:rPr lang="en-US" dirty="0"/>
              <a:t>);</a:t>
            </a:r>
          </a:p>
          <a:p>
            <a:r>
              <a:rPr lang="en-US" dirty="0"/>
              <a:t>Step 9: Create PVC &amp; reference PODs</a:t>
            </a:r>
          </a:p>
          <a:p>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1278" y="628650"/>
            <a:ext cx="2844208" cy="2800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725931"/>
            <a:ext cx="12192000" cy="5632311"/>
          </a:xfrm>
          <a:prstGeom prst="rect">
            <a:avLst/>
          </a:prstGeom>
          <a:noFill/>
        </p:spPr>
        <p:txBody>
          <a:bodyPr wrap="square">
            <a:spAutoFit/>
          </a:bodyPr>
          <a:lstStyle/>
          <a:p>
            <a:r>
              <a:rPr lang="en-US" altLang="zh-CN" dirty="0" err="1"/>
              <a:t>fio</a:t>
            </a:r>
            <a:r>
              <a:rPr lang="zh-CN" altLang="en-US" dirty="0"/>
              <a:t>测试报告分析</a:t>
            </a:r>
            <a:endParaRPr lang="en-US" altLang="zh-CN" dirty="0"/>
          </a:p>
          <a:p>
            <a:r>
              <a:rPr lang="zh-CN" altLang="en-US" dirty="0"/>
              <a:t>下面是每个执行的数据方向的</a:t>
            </a:r>
            <a:r>
              <a:rPr lang="en-US" altLang="zh-CN" dirty="0"/>
              <a:t>I/O</a:t>
            </a:r>
            <a:r>
              <a:rPr lang="zh-CN" altLang="en-US" dirty="0"/>
              <a:t>统计数据信息的代表值含义</a:t>
            </a:r>
            <a:endParaRPr lang="en-US" altLang="zh-CN" dirty="0"/>
          </a:p>
          <a:p>
            <a:r>
              <a:rPr lang="en-US" altLang="zh-CN" dirty="0"/>
              <a:t>read/write</a:t>
            </a:r>
            <a:r>
              <a:rPr lang="zh-CN" altLang="en-US" dirty="0"/>
              <a:t>： 读</a:t>
            </a:r>
            <a:r>
              <a:rPr lang="en-US" altLang="zh-CN" dirty="0"/>
              <a:t>/</a:t>
            </a:r>
            <a:r>
              <a:rPr lang="zh-CN" altLang="en-US" dirty="0"/>
              <a:t>写的</a:t>
            </a:r>
            <a:r>
              <a:rPr lang="en-US" altLang="zh-CN" dirty="0"/>
              <a:t>IO</a:t>
            </a:r>
            <a:r>
              <a:rPr lang="zh-CN" altLang="en-US" dirty="0"/>
              <a:t>操作（还有一个</a:t>
            </a:r>
            <a:r>
              <a:rPr lang="en-US" altLang="zh-CN" dirty="0"/>
              <a:t>trim</a:t>
            </a:r>
            <a:r>
              <a:rPr lang="zh-CN" altLang="en-US" dirty="0"/>
              <a:t>没用过）</a:t>
            </a:r>
            <a:endParaRPr lang="en-US" altLang="zh-CN" dirty="0"/>
          </a:p>
          <a:p>
            <a:r>
              <a:rPr lang="en-US" altLang="zh-CN" dirty="0"/>
              <a:t>slat</a:t>
            </a:r>
            <a:r>
              <a:rPr lang="zh-CN" altLang="en-US" dirty="0"/>
              <a:t>： 提交延迟，这是提交</a:t>
            </a:r>
            <a:r>
              <a:rPr lang="en-US" altLang="zh-CN" dirty="0"/>
              <a:t>I/O</a:t>
            </a:r>
            <a:r>
              <a:rPr lang="zh-CN" altLang="en-US" dirty="0"/>
              <a:t>所花费的时间（</a:t>
            </a:r>
            <a:r>
              <a:rPr lang="en-US" altLang="zh-CN" dirty="0"/>
              <a:t>min:</a:t>
            </a:r>
            <a:r>
              <a:rPr lang="zh-CN" altLang="en-US" dirty="0"/>
              <a:t>最小值，</a:t>
            </a:r>
            <a:r>
              <a:rPr lang="en-US" altLang="zh-CN" dirty="0"/>
              <a:t>max:</a:t>
            </a:r>
            <a:r>
              <a:rPr lang="zh-CN" altLang="en-US" dirty="0"/>
              <a:t>最大值，</a:t>
            </a:r>
            <a:r>
              <a:rPr lang="en-US" altLang="zh-CN" dirty="0"/>
              <a:t>avg:</a:t>
            </a:r>
            <a:r>
              <a:rPr lang="zh-CN" altLang="en-US" dirty="0"/>
              <a:t>平均值，</a:t>
            </a:r>
            <a:r>
              <a:rPr lang="en-US" altLang="zh-CN" dirty="0" err="1"/>
              <a:t>stdev</a:t>
            </a:r>
            <a:r>
              <a:rPr lang="en-US" altLang="zh-CN" dirty="0"/>
              <a:t>:</a:t>
            </a:r>
            <a:r>
              <a:rPr lang="zh-CN" altLang="en-US" dirty="0"/>
              <a:t>标准偏差）</a:t>
            </a:r>
            <a:endParaRPr lang="en-US" altLang="zh-CN" dirty="0"/>
          </a:p>
          <a:p>
            <a:r>
              <a:rPr lang="en-US" altLang="zh-CN" dirty="0" err="1"/>
              <a:t>clat</a:t>
            </a:r>
            <a:r>
              <a:rPr lang="zh-CN" altLang="en-US" dirty="0"/>
              <a:t>： 完成延迟，表示从提交到完成</a:t>
            </a:r>
            <a:r>
              <a:rPr lang="en-US" altLang="zh-CN" dirty="0"/>
              <a:t>I/O</a:t>
            </a:r>
            <a:r>
              <a:rPr lang="zh-CN" altLang="en-US" dirty="0"/>
              <a:t>部分的时间</a:t>
            </a:r>
            <a:r>
              <a:rPr lang="en-US" altLang="zh-CN" dirty="0" err="1"/>
              <a:t>lat</a:t>
            </a:r>
            <a:r>
              <a:rPr lang="zh-CN" altLang="en-US" dirty="0"/>
              <a:t>： 相应时间，表示从</a:t>
            </a:r>
            <a:r>
              <a:rPr lang="en-US" altLang="zh-CN" dirty="0" err="1"/>
              <a:t>fio</a:t>
            </a:r>
            <a:r>
              <a:rPr lang="zh-CN" altLang="en-US" dirty="0"/>
              <a:t>创建</a:t>
            </a:r>
            <a:r>
              <a:rPr lang="en-US" altLang="zh-CN" dirty="0"/>
              <a:t>I/O</a:t>
            </a:r>
            <a:r>
              <a:rPr lang="zh-CN" altLang="en-US" dirty="0"/>
              <a:t>单元到完成</a:t>
            </a:r>
            <a:r>
              <a:rPr lang="en-US" altLang="zh-CN" dirty="0"/>
              <a:t>I/O</a:t>
            </a:r>
            <a:r>
              <a:rPr lang="zh-CN" altLang="en-US" dirty="0"/>
              <a:t>操作的时间</a:t>
            </a:r>
            <a:endParaRPr lang="en-US" altLang="zh-CN" dirty="0"/>
          </a:p>
          <a:p>
            <a:r>
              <a:rPr lang="en-US" altLang="zh-CN" dirty="0" err="1"/>
              <a:t>bw</a:t>
            </a:r>
            <a:r>
              <a:rPr lang="zh-CN" altLang="en-US" dirty="0"/>
              <a:t>： 带宽统计</a:t>
            </a:r>
            <a:endParaRPr lang="en-US" altLang="zh-CN" dirty="0"/>
          </a:p>
          <a:p>
            <a:r>
              <a:rPr lang="en-US" altLang="zh-CN" dirty="0" err="1"/>
              <a:t>iops</a:t>
            </a:r>
            <a:r>
              <a:rPr lang="zh-CN" altLang="en-US" dirty="0"/>
              <a:t>： </a:t>
            </a:r>
            <a:r>
              <a:rPr lang="en-US" altLang="zh-CN" dirty="0"/>
              <a:t>IOPS</a:t>
            </a:r>
            <a:r>
              <a:rPr lang="zh-CN" altLang="en-US" dirty="0"/>
              <a:t>统计</a:t>
            </a:r>
            <a:endParaRPr lang="en-US" altLang="zh-CN" dirty="0"/>
          </a:p>
          <a:p>
            <a:r>
              <a:rPr lang="en-US" altLang="zh-CN" dirty="0" err="1"/>
              <a:t>lat</a:t>
            </a:r>
            <a:r>
              <a:rPr lang="en-US" altLang="zh-CN" dirty="0"/>
              <a:t>(</a:t>
            </a:r>
            <a:r>
              <a:rPr lang="en-US" altLang="zh-CN" dirty="0" err="1"/>
              <a:t>nsec</a:t>
            </a:r>
            <a:r>
              <a:rPr lang="en-US" altLang="zh-CN" dirty="0"/>
              <a:t>/</a:t>
            </a:r>
            <a:r>
              <a:rPr lang="en-US" altLang="zh-CN" dirty="0" err="1"/>
              <a:t>usec</a:t>
            </a:r>
            <a:r>
              <a:rPr lang="en-US" altLang="zh-CN" dirty="0"/>
              <a:t>/msec)</a:t>
            </a:r>
            <a:r>
              <a:rPr lang="zh-CN" altLang="en-US" dirty="0"/>
              <a:t>： </a:t>
            </a:r>
            <a:r>
              <a:rPr lang="en-US" altLang="zh-CN" dirty="0"/>
              <a:t>I/O</a:t>
            </a:r>
            <a:r>
              <a:rPr lang="zh-CN" altLang="en-US" dirty="0"/>
              <a:t>完成延迟的分布。这是从</a:t>
            </a:r>
            <a:r>
              <a:rPr lang="en-US" altLang="zh-CN" dirty="0"/>
              <a:t>I/O</a:t>
            </a:r>
            <a:r>
              <a:rPr lang="zh-CN" altLang="en-US" dirty="0"/>
              <a:t>离开</a:t>
            </a:r>
            <a:r>
              <a:rPr lang="en-US" altLang="zh-CN" dirty="0" err="1"/>
              <a:t>fio</a:t>
            </a:r>
            <a:r>
              <a:rPr lang="zh-CN" altLang="en-US" dirty="0"/>
              <a:t>到它完成的时间。与上面单独的读</a:t>
            </a:r>
            <a:r>
              <a:rPr lang="en-US" altLang="zh-CN" dirty="0"/>
              <a:t>/</a:t>
            </a:r>
            <a:r>
              <a:rPr lang="zh-CN" altLang="en-US" dirty="0"/>
              <a:t>写</a:t>
            </a:r>
            <a:r>
              <a:rPr lang="en-US" altLang="zh-CN" dirty="0"/>
              <a:t>/</a:t>
            </a:r>
            <a:r>
              <a:rPr lang="zh-CN" altLang="en-US" dirty="0"/>
              <a:t>修剪部分不同，这里和其余部分的数据适用于报告组的所有</a:t>
            </a:r>
            <a:r>
              <a:rPr lang="en-US" altLang="zh-CN" dirty="0"/>
              <a:t>I/ o</a:t>
            </a:r>
            <a:r>
              <a:rPr lang="zh-CN" altLang="en-US" dirty="0"/>
              <a:t>。</a:t>
            </a:r>
            <a:r>
              <a:rPr lang="en-US" altLang="zh-CN" dirty="0"/>
              <a:t>10=0.01%</a:t>
            </a:r>
            <a:r>
              <a:rPr lang="zh-CN" altLang="en-US" dirty="0"/>
              <a:t>意味着</a:t>
            </a:r>
            <a:r>
              <a:rPr lang="en-US" altLang="zh-CN" dirty="0"/>
              <a:t>0.01%</a:t>
            </a:r>
            <a:r>
              <a:rPr lang="zh-CN" altLang="en-US" dirty="0"/>
              <a:t>的</a:t>
            </a:r>
            <a:r>
              <a:rPr lang="en-US" altLang="zh-CN" dirty="0"/>
              <a:t>I/O</a:t>
            </a:r>
            <a:r>
              <a:rPr lang="zh-CN" altLang="en-US" dirty="0"/>
              <a:t>在</a:t>
            </a:r>
            <a:r>
              <a:rPr lang="en-US" altLang="zh-CN" dirty="0"/>
              <a:t>250us</a:t>
            </a:r>
            <a:r>
              <a:rPr lang="zh-CN" altLang="en-US" dirty="0"/>
              <a:t>以下完成。</a:t>
            </a:r>
            <a:r>
              <a:rPr lang="en-US" altLang="zh-CN" dirty="0"/>
              <a:t>250=0.02%</a:t>
            </a:r>
            <a:r>
              <a:rPr lang="zh-CN" altLang="en-US" dirty="0"/>
              <a:t>意味着</a:t>
            </a:r>
            <a:r>
              <a:rPr lang="en-US" altLang="zh-CN" dirty="0"/>
              <a:t>0.02%</a:t>
            </a:r>
            <a:r>
              <a:rPr lang="zh-CN" altLang="en-US" dirty="0"/>
              <a:t>的</a:t>
            </a:r>
            <a:r>
              <a:rPr lang="en-US" altLang="zh-CN" dirty="0"/>
              <a:t>I/O</a:t>
            </a:r>
            <a:r>
              <a:rPr lang="zh-CN" altLang="en-US" dirty="0"/>
              <a:t>需要</a:t>
            </a:r>
            <a:r>
              <a:rPr lang="en-US" altLang="zh-CN" dirty="0"/>
              <a:t>10</a:t>
            </a:r>
            <a:r>
              <a:rPr lang="zh-CN" altLang="en-US" dirty="0"/>
              <a:t>到</a:t>
            </a:r>
            <a:r>
              <a:rPr lang="en-US" altLang="zh-CN" dirty="0"/>
              <a:t>250us</a:t>
            </a:r>
            <a:r>
              <a:rPr lang="zh-CN" altLang="en-US" dirty="0"/>
              <a:t>才能完成。</a:t>
            </a:r>
            <a:endParaRPr lang="en-US" altLang="zh-CN" dirty="0"/>
          </a:p>
          <a:p>
            <a:r>
              <a:rPr lang="en-US" altLang="zh-CN" dirty="0" err="1"/>
              <a:t>cpu</a:t>
            </a:r>
            <a:r>
              <a:rPr lang="zh-CN" altLang="en-US" dirty="0"/>
              <a:t>： </a:t>
            </a:r>
            <a:r>
              <a:rPr lang="en-US" altLang="zh-CN" dirty="0" err="1"/>
              <a:t>cpu</a:t>
            </a:r>
            <a:r>
              <a:rPr lang="zh-CN" altLang="en-US" dirty="0"/>
              <a:t>使用率</a:t>
            </a:r>
            <a:endParaRPr lang="en-US" altLang="zh-CN" dirty="0"/>
          </a:p>
          <a:p>
            <a:r>
              <a:rPr lang="en-US" altLang="zh-CN" dirty="0"/>
              <a:t>IO depths</a:t>
            </a:r>
            <a:r>
              <a:rPr lang="zh-CN" altLang="en-US" dirty="0"/>
              <a:t>： </a:t>
            </a:r>
            <a:r>
              <a:rPr lang="en-US" altLang="zh-CN" dirty="0"/>
              <a:t>I/O</a:t>
            </a:r>
            <a:r>
              <a:rPr lang="zh-CN" altLang="en-US" dirty="0"/>
              <a:t>深度在作业生命周期中的分布</a:t>
            </a:r>
            <a:endParaRPr lang="en-US" altLang="zh-CN" dirty="0"/>
          </a:p>
          <a:p>
            <a:r>
              <a:rPr lang="en-US" altLang="zh-CN" dirty="0"/>
              <a:t>IO submit</a:t>
            </a:r>
            <a:r>
              <a:rPr lang="zh-CN" altLang="en-US" dirty="0"/>
              <a:t>： 在一个提交调用中提交了多少个</a:t>
            </a:r>
            <a:r>
              <a:rPr lang="en-US" altLang="zh-CN" dirty="0"/>
              <a:t>I/O</a:t>
            </a:r>
            <a:r>
              <a:rPr lang="zh-CN" altLang="en-US" dirty="0"/>
              <a:t>。每一个分录表示该数额及其以下，直到上一分录为止</a:t>
            </a:r>
            <a:r>
              <a:rPr lang="en-US" altLang="zh-CN" dirty="0"/>
              <a:t>——</a:t>
            </a:r>
            <a:r>
              <a:rPr lang="zh-CN" altLang="en-US" dirty="0"/>
              <a:t>例如，</a:t>
            </a:r>
            <a:r>
              <a:rPr lang="en-US" altLang="zh-CN" dirty="0"/>
              <a:t>4=100%</a:t>
            </a:r>
            <a:r>
              <a:rPr lang="zh-CN" altLang="en-US" dirty="0"/>
              <a:t>意味着我们每次提交</a:t>
            </a:r>
            <a:r>
              <a:rPr lang="en-US" altLang="zh-CN" dirty="0"/>
              <a:t>0</a:t>
            </a:r>
            <a:r>
              <a:rPr lang="zh-CN" altLang="en-US" dirty="0"/>
              <a:t>到</a:t>
            </a:r>
            <a:r>
              <a:rPr lang="en-US" altLang="zh-CN" dirty="0"/>
              <a:t>4</a:t>
            </a:r>
            <a:r>
              <a:rPr lang="zh-CN" altLang="en-US" dirty="0"/>
              <a:t>个</a:t>
            </a:r>
            <a:r>
              <a:rPr lang="en-US" altLang="zh-CN" dirty="0"/>
              <a:t>I/O</a:t>
            </a:r>
            <a:r>
              <a:rPr lang="zh-CN" altLang="en-US" dirty="0"/>
              <a:t>调用</a:t>
            </a:r>
            <a:r>
              <a:rPr lang="en-US" altLang="zh-CN" dirty="0"/>
              <a:t>IO complete</a:t>
            </a:r>
            <a:r>
              <a:rPr lang="zh-CN" altLang="en-US" dirty="0"/>
              <a:t>： 和上边的</a:t>
            </a:r>
            <a:r>
              <a:rPr lang="en-US" altLang="zh-CN" dirty="0"/>
              <a:t>submit</a:t>
            </a:r>
            <a:r>
              <a:rPr lang="zh-CN" altLang="en-US" dirty="0"/>
              <a:t>一样，不过这个是完成了多少个</a:t>
            </a:r>
            <a:r>
              <a:rPr lang="en-US" altLang="zh-CN" dirty="0"/>
              <a:t>IO issued </a:t>
            </a:r>
            <a:r>
              <a:rPr lang="en-US" altLang="zh-CN" dirty="0" err="1"/>
              <a:t>rwt</a:t>
            </a:r>
            <a:r>
              <a:rPr lang="zh-CN" altLang="en-US" dirty="0"/>
              <a:t>： 发出的</a:t>
            </a:r>
            <a:r>
              <a:rPr lang="en-US" altLang="zh-CN" dirty="0"/>
              <a:t>read/write/trim</a:t>
            </a:r>
            <a:r>
              <a:rPr lang="zh-CN" altLang="en-US" dirty="0"/>
              <a:t>请求的数量，以及其中有多少请求被缩短或删除</a:t>
            </a:r>
            <a:r>
              <a:rPr lang="en-US" altLang="zh-CN" dirty="0"/>
              <a:t>IO latency</a:t>
            </a:r>
            <a:r>
              <a:rPr lang="zh-CN" altLang="en-US" dirty="0"/>
              <a:t>： 满足指定延迟目标所需的</a:t>
            </a:r>
            <a:r>
              <a:rPr lang="en-US" altLang="zh-CN" dirty="0"/>
              <a:t>I/O</a:t>
            </a:r>
            <a:r>
              <a:rPr lang="zh-CN" altLang="en-US" dirty="0"/>
              <a:t>深度下面是</a:t>
            </a:r>
            <a:r>
              <a:rPr lang="en-US" altLang="zh-CN" dirty="0"/>
              <a:t>Run status group 0 (all jobs) </a:t>
            </a:r>
            <a:r>
              <a:rPr lang="zh-CN" altLang="en-US" dirty="0"/>
              <a:t>全部任务汇总信息的代表值含义：</a:t>
            </a:r>
            <a:r>
              <a:rPr lang="en-US" altLang="zh-CN" dirty="0" err="1"/>
              <a:t>bw</a:t>
            </a:r>
            <a:r>
              <a:rPr lang="zh-CN" altLang="en-US" dirty="0"/>
              <a:t>： 总带宽以及最小和最大带宽</a:t>
            </a:r>
            <a:r>
              <a:rPr lang="en-US" altLang="zh-CN" dirty="0"/>
              <a:t>io</a:t>
            </a:r>
            <a:r>
              <a:rPr lang="zh-CN" altLang="en-US" dirty="0"/>
              <a:t>： 该组中所有线程执行的累计</a:t>
            </a:r>
            <a:r>
              <a:rPr lang="en-US" altLang="zh-CN" dirty="0"/>
              <a:t>I/</a:t>
            </a:r>
            <a:r>
              <a:rPr lang="en-US" altLang="zh-CN" dirty="0" err="1"/>
              <a:t>Orun</a:t>
            </a:r>
            <a:r>
              <a:rPr lang="zh-CN" altLang="en-US" dirty="0"/>
              <a:t>： 这组线程中最小和最长的运行时。最后是</a:t>
            </a:r>
            <a:r>
              <a:rPr lang="en-US" altLang="zh-CN" dirty="0"/>
              <a:t>Linux</a:t>
            </a:r>
            <a:r>
              <a:rPr lang="zh-CN" altLang="en-US" dirty="0"/>
              <a:t>中特有的磁盘状态统计信息的代表值含义：</a:t>
            </a:r>
            <a:r>
              <a:rPr lang="en-US" altLang="zh-CN" dirty="0" err="1"/>
              <a:t>ios</a:t>
            </a:r>
            <a:r>
              <a:rPr lang="zh-CN" altLang="en-US" dirty="0"/>
              <a:t>： 所有组的</a:t>
            </a:r>
            <a:r>
              <a:rPr lang="en-US" altLang="zh-CN" dirty="0"/>
              <a:t>I/ o</a:t>
            </a:r>
            <a:r>
              <a:rPr lang="zh-CN" altLang="en-US" dirty="0"/>
              <a:t>个数</a:t>
            </a:r>
            <a:r>
              <a:rPr lang="en-US" altLang="zh-CN" dirty="0"/>
              <a:t>merge</a:t>
            </a:r>
            <a:r>
              <a:rPr lang="zh-CN" altLang="en-US" dirty="0"/>
              <a:t>： </a:t>
            </a:r>
            <a:r>
              <a:rPr lang="en-US" altLang="zh-CN" dirty="0"/>
              <a:t>I/O</a:t>
            </a:r>
            <a:r>
              <a:rPr lang="zh-CN" altLang="en-US" dirty="0"/>
              <a:t>调度器执行的总合并数</a:t>
            </a:r>
            <a:r>
              <a:rPr lang="en-US" altLang="zh-CN" dirty="0"/>
              <a:t>ticks</a:t>
            </a:r>
            <a:r>
              <a:rPr lang="zh-CN" altLang="en-US" dirty="0"/>
              <a:t>： 使磁盘繁忙的滴答数（仅供参考，原文是</a:t>
            </a:r>
            <a:r>
              <a:rPr lang="en-US" altLang="zh-CN" dirty="0"/>
              <a:t>Number of ticks we kept the disk busy</a:t>
            </a:r>
            <a:r>
              <a:rPr lang="zh-CN" altLang="en-US" dirty="0"/>
              <a:t>）</a:t>
            </a:r>
            <a:r>
              <a:rPr lang="en-US" altLang="zh-CN" dirty="0" err="1"/>
              <a:t>in_queue</a:t>
            </a:r>
            <a:r>
              <a:rPr lang="zh-CN" altLang="en-US" dirty="0"/>
              <a:t>： 在磁盘队列中花费的总时间</a:t>
            </a:r>
            <a:r>
              <a:rPr lang="en-US" altLang="zh-CN" dirty="0"/>
              <a:t>util</a:t>
            </a:r>
            <a:r>
              <a:rPr lang="zh-CN" altLang="en-US" dirty="0"/>
              <a:t>： 磁盘利用率。值为</a:t>
            </a:r>
            <a:r>
              <a:rPr lang="en-US" altLang="zh-CN" dirty="0"/>
              <a:t>100%</a:t>
            </a:r>
            <a:r>
              <a:rPr lang="zh-CN" altLang="en-US" dirty="0"/>
              <a:t>意味着我们保留了磁盘，如果一直很忙，那么</a:t>
            </a:r>
            <a:r>
              <a:rPr lang="en-US" altLang="zh-CN" dirty="0"/>
              <a:t>50%</a:t>
            </a:r>
            <a:r>
              <a:rPr lang="zh-CN" altLang="en-US" dirty="0"/>
              <a:t>的时间磁盘就会闲置一半的时间</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nvGraphicFramePr>
        <p:xfrm>
          <a:off x="499730" y="0"/>
          <a:ext cx="11461899" cy="23134320"/>
        </p:xfrm>
        <a:graphic>
          <a:graphicData uri="http://schemas.openxmlformats.org/drawingml/2006/table">
            <a:tbl>
              <a:tblPr firstRow="1" bandRow="1">
                <a:tableStyleId>{5C22544A-7EE6-4342-B048-85BDC9FD1C3A}</a:tableStyleId>
              </a:tblPr>
              <a:tblGrid>
                <a:gridCol w="590348">
                  <a:extLst>
                    <a:ext uri="{9D8B030D-6E8A-4147-A177-3AD203B41FA5}">
                      <a16:colId xmlns:a16="http://schemas.microsoft.com/office/drawing/2014/main" val="20000"/>
                    </a:ext>
                  </a:extLst>
                </a:gridCol>
                <a:gridCol w="1552694">
                  <a:extLst>
                    <a:ext uri="{9D8B030D-6E8A-4147-A177-3AD203B41FA5}">
                      <a16:colId xmlns:a16="http://schemas.microsoft.com/office/drawing/2014/main" val="20001"/>
                    </a:ext>
                  </a:extLst>
                </a:gridCol>
                <a:gridCol w="3587909">
                  <a:extLst>
                    <a:ext uri="{9D8B030D-6E8A-4147-A177-3AD203B41FA5}">
                      <a16:colId xmlns:a16="http://schemas.microsoft.com/office/drawing/2014/main" val="20002"/>
                    </a:ext>
                  </a:extLst>
                </a:gridCol>
                <a:gridCol w="2865474">
                  <a:extLst>
                    <a:ext uri="{9D8B030D-6E8A-4147-A177-3AD203B41FA5}">
                      <a16:colId xmlns:a16="http://schemas.microsoft.com/office/drawing/2014/main" val="20003"/>
                    </a:ext>
                  </a:extLst>
                </a:gridCol>
                <a:gridCol w="2865474">
                  <a:extLst>
                    <a:ext uri="{9D8B030D-6E8A-4147-A177-3AD203B41FA5}">
                      <a16:colId xmlns:a16="http://schemas.microsoft.com/office/drawing/2014/main" val="20004"/>
                    </a:ext>
                  </a:extLst>
                </a:gridCol>
              </a:tblGrid>
              <a:tr h="350807">
                <a:tc gridSpan="2">
                  <a:txBody>
                    <a:bodyPr/>
                    <a:lstStyle/>
                    <a:p>
                      <a:r>
                        <a:rPr lang="en-US" dirty="0"/>
                        <a:t>Test Case</a:t>
                      </a:r>
                    </a:p>
                  </a:txBody>
                  <a:tcPr/>
                </a:tc>
                <a:tc hMerge="1">
                  <a:txBody>
                    <a:bodyPr/>
                    <a:lstStyle/>
                    <a:p>
                      <a:endParaRPr lang="en-US"/>
                    </a:p>
                  </a:txBody>
                  <a:tcPr/>
                </a:tc>
                <a:tc rowSpan="2">
                  <a:txBody>
                    <a:bodyPr/>
                    <a:lstStyle/>
                    <a:p>
                      <a:r>
                        <a:rPr lang="en-US" dirty="0" err="1"/>
                        <a:t>fio</a:t>
                      </a:r>
                      <a:endParaRPr lang="en-US" dirty="0"/>
                    </a:p>
                  </a:txBody>
                  <a:tcPr/>
                </a:tc>
                <a:tc rowSpan="2">
                  <a:txBody>
                    <a:bodyPr/>
                    <a:lstStyle/>
                    <a:p>
                      <a:r>
                        <a:rPr lang="en-US" dirty="0" err="1"/>
                        <a:t>rbd</a:t>
                      </a:r>
                      <a:endParaRPr lang="en-US" dirty="0"/>
                    </a:p>
                  </a:txBody>
                  <a:tcPr/>
                </a:tc>
                <a:tc rowSpan="2">
                  <a:txBody>
                    <a:bodyPr/>
                    <a:lstStyle/>
                    <a:p>
                      <a:r>
                        <a:rPr lang="en-US" dirty="0" err="1"/>
                        <a:t>rados</a:t>
                      </a:r>
                      <a:endParaRPr lang="en-US" dirty="0"/>
                    </a:p>
                  </a:txBody>
                  <a:tcPr/>
                </a:tc>
                <a:extLst>
                  <a:ext uri="{0D108BD9-81ED-4DB2-BD59-A6C34878D82A}">
                    <a16:rowId xmlns:a16="http://schemas.microsoft.com/office/drawing/2014/main" val="10000"/>
                  </a:ext>
                </a:extLst>
              </a:tr>
              <a:tr h="613912">
                <a:tc>
                  <a:txBody>
                    <a:bodyPr/>
                    <a:lstStyle/>
                    <a:p>
                      <a:r>
                        <a:rPr lang="zh-CN" altLang="en-US" dirty="0"/>
                        <a:t>块大小</a:t>
                      </a:r>
                      <a:endParaRPr lang="en-US" dirty="0"/>
                    </a:p>
                  </a:txBody>
                  <a:tcPr/>
                </a:tc>
                <a:tc>
                  <a:txBody>
                    <a:bodyPr/>
                    <a:lstStyle/>
                    <a:p>
                      <a:r>
                        <a:rPr lang="zh-CN" altLang="en-US" dirty="0"/>
                        <a:t>读写模式</a:t>
                      </a:r>
                      <a:endParaRPr lang="en-US" dirty="0"/>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59691">
                <a:tc rowSpan="3">
                  <a:txBody>
                    <a:bodyPr/>
                    <a:lstStyle/>
                    <a:p>
                      <a:r>
                        <a:rPr lang="en-US" dirty="0"/>
                        <a:t>4K</a:t>
                      </a:r>
                    </a:p>
                  </a:txBody>
                  <a:tcPr/>
                </a:tc>
                <a:tc>
                  <a:txBody>
                    <a:bodyPr/>
                    <a:lstStyle/>
                    <a:p>
                      <a:r>
                        <a:rPr lang="zh-CN" altLang="en-US" dirty="0"/>
                        <a:t>随机写</a:t>
                      </a:r>
                      <a:endParaRPr lang="en-US" dirty="0"/>
                    </a:p>
                  </a:txBody>
                  <a:tcPr/>
                </a:tc>
                <a:tc>
                  <a:txBody>
                    <a:bodyPr/>
                    <a:lstStyle/>
                    <a:p>
                      <a:endParaRPr lang="en-US" dirty="0"/>
                    </a:p>
                  </a:txBody>
                  <a:tcPr/>
                </a:tc>
                <a:tc>
                  <a:txBody>
                    <a:bodyPr/>
                    <a:lstStyle/>
                    <a:p>
                      <a:r>
                        <a:rPr lang="en-US" dirty="0" err="1"/>
                        <a:t>rbd</a:t>
                      </a:r>
                      <a:r>
                        <a:rPr lang="en-US" dirty="0"/>
                        <a:t> bench --io-type write rbd01 --pool=</a:t>
                      </a:r>
                      <a:r>
                        <a:rPr lang="en-US" dirty="0" err="1"/>
                        <a:t>cephrbd_data</a:t>
                      </a:r>
                      <a:r>
                        <a:rPr lang="en-US" dirty="0"/>
                        <a:t> --io-size 4K --io-pattern rand</a:t>
                      </a:r>
                    </a:p>
                    <a:p>
                      <a:r>
                        <a:rPr lang="en-US" dirty="0"/>
                        <a:t>ops/sec: 15238.3   bytes/sec: 60 MiB/s</a:t>
                      </a:r>
                    </a:p>
                  </a:txBody>
                  <a:tcPr/>
                </a:tc>
                <a:tc>
                  <a:txBody>
                    <a:bodyPr/>
                    <a:lstStyle/>
                    <a:p>
                      <a:r>
                        <a:rPr lang="en-US" dirty="0"/>
                        <a:t>N/A</a:t>
                      </a:r>
                    </a:p>
                  </a:txBody>
                  <a:tcPr/>
                </a:tc>
                <a:extLst>
                  <a:ext uri="{0D108BD9-81ED-4DB2-BD59-A6C34878D82A}">
                    <a16:rowId xmlns:a16="http://schemas.microsoft.com/office/drawing/2014/main" val="10002"/>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a:p>
                  </a:txBody>
                  <a:tcPr/>
                </a:tc>
                <a:tc>
                  <a:txBody>
                    <a:bodyPr/>
                    <a:lstStyle/>
                    <a:p>
                      <a:r>
                        <a:rPr lang="en-US" dirty="0" err="1"/>
                        <a:t>rbd</a:t>
                      </a:r>
                      <a:r>
                        <a:rPr lang="en-US" dirty="0"/>
                        <a:t> bench --io-type read rbd01 --pool=</a:t>
                      </a:r>
                      <a:r>
                        <a:rPr lang="en-US" dirty="0" err="1"/>
                        <a:t>cephrbd_data</a:t>
                      </a:r>
                      <a:r>
                        <a:rPr lang="en-US" dirty="0"/>
                        <a:t> --io-size 4K --io-pattern rand</a:t>
                      </a:r>
                    </a:p>
                    <a:p>
                      <a:r>
                        <a:rPr lang="en-US" dirty="0"/>
                        <a:t>ops/sec: 22586.9   bytes/sec: 88 MiB/s</a:t>
                      </a:r>
                    </a:p>
                  </a:txBody>
                  <a:tcPr/>
                </a:tc>
                <a:tc>
                  <a:txBody>
                    <a:bodyPr/>
                    <a:lstStyle/>
                    <a:p>
                      <a:r>
                        <a:rPr lang="en-US" dirty="0"/>
                        <a:t>N/A</a:t>
                      </a:r>
                    </a:p>
                  </a:txBody>
                  <a:tcPr/>
                </a:tc>
                <a:extLst>
                  <a:ext uri="{0D108BD9-81ED-4DB2-BD59-A6C34878D82A}">
                    <a16:rowId xmlns:a16="http://schemas.microsoft.com/office/drawing/2014/main" val="10003"/>
                  </a:ext>
                </a:extLst>
              </a:tr>
              <a:tr h="359691">
                <a:tc vMerge="1">
                  <a:txBody>
                    <a:bodyPr/>
                    <a:lstStyle/>
                    <a:p>
                      <a:endParaRPr lang="en-US"/>
                    </a:p>
                  </a:txBody>
                  <a:tcPr/>
                </a:tc>
                <a:tc>
                  <a:txBody>
                    <a:bodyPr/>
                    <a:lstStyle/>
                    <a:p>
                      <a:r>
                        <a:rPr lang="zh-CN" altLang="en-US" dirty="0"/>
                        <a:t>随机读写</a:t>
                      </a:r>
                      <a:endParaRPr lang="en-US" altLang="zh-CN" dirty="0"/>
                    </a:p>
                    <a:p>
                      <a:r>
                        <a:rPr lang="en-US" dirty="0"/>
                        <a:t>(70% Read)</a:t>
                      </a:r>
                    </a:p>
                  </a:txBody>
                  <a:tcPr/>
                </a:tc>
                <a:tc>
                  <a:txBody>
                    <a:bodyPr/>
                    <a:lstStyle/>
                    <a:p>
                      <a:endParaRPr lang="en-US" dirty="0"/>
                    </a:p>
                  </a:txBody>
                  <a:tcPr/>
                </a:tc>
                <a:tc>
                  <a:txBody>
                    <a:bodyPr/>
                    <a:lstStyle/>
                    <a:p>
                      <a:r>
                        <a:rPr lang="en-US" dirty="0" err="1"/>
                        <a:t>rbd</a:t>
                      </a:r>
                      <a:r>
                        <a:rPr lang="en-US" dirty="0"/>
                        <a:t> bench --io-type </a:t>
                      </a:r>
                      <a:r>
                        <a:rPr lang="en-US" dirty="0" err="1"/>
                        <a:t>readwrite</a:t>
                      </a:r>
                      <a:r>
                        <a:rPr lang="en-US" dirty="0"/>
                        <a:t> rbd01 --pool=</a:t>
                      </a:r>
                      <a:r>
                        <a:rPr lang="en-US" dirty="0" err="1"/>
                        <a:t>cephrbd_data</a:t>
                      </a:r>
                      <a:r>
                        <a:rPr lang="en-US" dirty="0"/>
                        <a:t> --io-size 4K --io-pattern rand --</a:t>
                      </a:r>
                      <a:r>
                        <a:rPr lang="en-US" dirty="0" err="1"/>
                        <a:t>rw</a:t>
                      </a:r>
                      <a:r>
                        <a:rPr lang="en-US" dirty="0"/>
                        <a:t>-mix-read 70</a:t>
                      </a:r>
                    </a:p>
                    <a:p>
                      <a:r>
                        <a:rPr lang="en-US" dirty="0" err="1"/>
                        <a:t>read_ops</a:t>
                      </a:r>
                      <a:r>
                        <a:rPr lang="en-US" dirty="0"/>
                        <a:t>/sec: 8363.22   </a:t>
                      </a:r>
                      <a:r>
                        <a:rPr lang="en-US" dirty="0" err="1"/>
                        <a:t>read_bytes</a:t>
                      </a:r>
                      <a:r>
                        <a:rPr lang="en-US" dirty="0"/>
                        <a:t>/sec: 33 MiB/s</a:t>
                      </a:r>
                    </a:p>
                    <a:p>
                      <a:r>
                        <a:rPr lang="en-US" dirty="0" err="1"/>
                        <a:t>write_ops</a:t>
                      </a:r>
                      <a:r>
                        <a:rPr lang="en-US" dirty="0"/>
                        <a:t>/sec: 3573.04   </a:t>
                      </a:r>
                      <a:r>
                        <a:rPr lang="en-US" dirty="0" err="1"/>
                        <a:t>write_bytes</a:t>
                      </a:r>
                      <a:r>
                        <a:rPr lang="en-US" dirty="0"/>
                        <a:t>/sec: 14 MiB/s</a:t>
                      </a:r>
                    </a:p>
                  </a:txBody>
                  <a:tcPr/>
                </a:tc>
                <a:tc>
                  <a:txBody>
                    <a:bodyPr/>
                    <a:lstStyle/>
                    <a:p>
                      <a:r>
                        <a:rPr lang="en-US" dirty="0"/>
                        <a:t>N/A</a:t>
                      </a:r>
                    </a:p>
                  </a:txBody>
                  <a:tcPr/>
                </a:tc>
                <a:extLst>
                  <a:ext uri="{0D108BD9-81ED-4DB2-BD59-A6C34878D82A}">
                    <a16:rowId xmlns:a16="http://schemas.microsoft.com/office/drawing/2014/main" val="10004"/>
                  </a:ext>
                </a:extLst>
              </a:tr>
              <a:tr h="359691">
                <a:tc rowSpan="3">
                  <a:txBody>
                    <a:bodyPr/>
                    <a:lstStyle/>
                    <a:p>
                      <a:r>
                        <a:rPr lang="en-US" dirty="0"/>
                        <a:t>8K</a:t>
                      </a:r>
                    </a:p>
                  </a:txBody>
                  <a:tcPr/>
                </a:tc>
                <a:tc>
                  <a:txBody>
                    <a:bodyPr/>
                    <a:lstStyle/>
                    <a:p>
                      <a:r>
                        <a:rPr lang="zh-CN" altLang="en-US" dirty="0"/>
                        <a:t>随机写</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r h="359691">
                <a:tc rowSpan="3">
                  <a:txBody>
                    <a:bodyPr/>
                    <a:lstStyle/>
                    <a:p>
                      <a:r>
                        <a:rPr lang="en-US" dirty="0"/>
                        <a:t>32K</a:t>
                      </a:r>
                    </a:p>
                  </a:txBody>
                  <a:tcPr/>
                </a:tc>
                <a:tc>
                  <a:txBody>
                    <a:bodyPr/>
                    <a:lstStyle/>
                    <a:p>
                      <a:r>
                        <a:rPr lang="zh-CN" altLang="en-US" dirty="0"/>
                        <a:t>随机写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9"/>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0"/>
                  </a:ext>
                </a:extLst>
              </a:tr>
              <a:tr h="359691">
                <a:tc rowSpan="3">
                  <a:txBody>
                    <a:bodyPr/>
                    <a:lstStyle/>
                    <a:p>
                      <a:r>
                        <a:rPr lang="en-US" altLang="zh-CN" dirty="0"/>
                        <a:t>1M</a:t>
                      </a:r>
                      <a:endParaRPr lang="en-US" dirty="0"/>
                    </a:p>
                  </a:txBody>
                  <a:tcPr/>
                </a:tc>
                <a:tc>
                  <a:txBody>
                    <a:bodyPr/>
                    <a:lstStyle/>
                    <a:p>
                      <a:r>
                        <a:rPr lang="zh-CN" altLang="en-US" dirty="0"/>
                        <a:t>随机写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1"/>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2"/>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3"/>
                  </a:ext>
                </a:extLst>
              </a:tr>
              <a:tr h="359691">
                <a:tc rowSpan="3">
                  <a:txBody>
                    <a:bodyPr/>
                    <a:lstStyle/>
                    <a:p>
                      <a:r>
                        <a:rPr lang="en-US" altLang="zh-CN" dirty="0"/>
                        <a:t>4M</a:t>
                      </a:r>
                      <a:endParaRPr lang="en-US" dirty="0"/>
                    </a:p>
                  </a:txBody>
                  <a:tcPr/>
                </a:tc>
                <a:tc>
                  <a:txBody>
                    <a:bodyPr/>
                    <a:lstStyle/>
                    <a:p>
                      <a:r>
                        <a:rPr lang="zh-CN" altLang="en-US" dirty="0"/>
                        <a:t>随机写</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4"/>
                  </a:ext>
                </a:extLst>
              </a:tr>
              <a:tr h="359691">
                <a:tc vMerge="1">
                  <a:txBody>
                    <a:bodyPr/>
                    <a:lstStyle/>
                    <a:p>
                      <a:endParaRPr lang="en-US"/>
                    </a:p>
                  </a:txBody>
                  <a:tcPr/>
                </a:tc>
                <a:tc>
                  <a:txBody>
                    <a:bodyPr/>
                    <a:lstStyle/>
                    <a:p>
                      <a:r>
                        <a:rPr lang="zh-CN" altLang="en-US" dirty="0"/>
                        <a:t>随机读</a:t>
                      </a:r>
                      <a:endParaRPr lang="en-US" dirty="0"/>
                    </a:p>
                  </a:txBody>
                  <a:tcPr/>
                </a:tc>
                <a:tc>
                  <a:txBody>
                    <a:bodyPr/>
                    <a:lstStyle/>
                    <a:p>
                      <a:endParaRPr lang="en-US" dirty="0"/>
                    </a:p>
                  </a:txBody>
                  <a:tcPr/>
                </a:tc>
                <a:tc>
                  <a:txBody>
                    <a:bodyPr/>
                    <a:lstStyle/>
                    <a:p>
                      <a:endParaRPr lang="en-US" dirty="0"/>
                    </a:p>
                  </a:txBody>
                  <a:tcPr/>
                </a:tc>
                <a:tc>
                  <a:txBody>
                    <a:bodyPr/>
                    <a:lstStyle/>
                    <a:p>
                      <a:r>
                        <a:rPr lang="en-US" dirty="0" err="1"/>
                        <a:t>rados</a:t>
                      </a:r>
                      <a:r>
                        <a:rPr lang="en-US" dirty="0"/>
                        <a:t> bench -p </a:t>
                      </a:r>
                      <a:r>
                        <a:rPr lang="en-US" dirty="0" err="1"/>
                        <a:t>cephrbd_data</a:t>
                      </a:r>
                      <a:r>
                        <a:rPr lang="en-US" dirty="0"/>
                        <a:t> 100 rand</a:t>
                      </a:r>
                    </a:p>
                    <a:p>
                      <a:r>
                        <a:rPr lang="en-US" dirty="0"/>
                        <a:t>Average IOPS:         28</a:t>
                      </a:r>
                    </a:p>
                    <a:p>
                      <a:r>
                        <a:rPr lang="en-US" dirty="0"/>
                        <a:t>Average Latency(s):   0.568482</a:t>
                      </a:r>
                    </a:p>
                  </a:txBody>
                  <a:tcPr/>
                </a:tc>
                <a:extLst>
                  <a:ext uri="{0D108BD9-81ED-4DB2-BD59-A6C34878D82A}">
                    <a16:rowId xmlns:a16="http://schemas.microsoft.com/office/drawing/2014/main" val="10015"/>
                  </a:ext>
                </a:extLst>
              </a:tr>
              <a:tr h="359691">
                <a:tc vMerge="1">
                  <a:txBody>
                    <a:bodyPr/>
                    <a:lstStyle/>
                    <a:p>
                      <a:endParaRPr lang="en-US"/>
                    </a:p>
                  </a:txBody>
                  <a:tcPr/>
                </a:tc>
                <a:tc>
                  <a:txBody>
                    <a:bodyPr/>
                    <a:lstStyle/>
                    <a:p>
                      <a:r>
                        <a:rPr lang="zh-CN" altLang="en-US" dirty="0"/>
                        <a:t>随机读写</a:t>
                      </a:r>
                      <a:endParaRPr lang="en-US" dirty="0"/>
                    </a:p>
                  </a:txBody>
                  <a:tcPr/>
                </a:tc>
                <a:tc>
                  <a:txBody>
                    <a:bodyPr/>
                    <a:lstStyle/>
                    <a:p>
                      <a:endParaRPr lang="en-US" dirty="0"/>
                    </a:p>
                  </a:txBody>
                  <a:tcPr/>
                </a:tc>
                <a:tc>
                  <a:txBody>
                    <a:bodyPr/>
                    <a:lstStyle/>
                    <a:p>
                      <a:r>
                        <a:rPr lang="en-US" dirty="0" err="1"/>
                        <a:t>rbd</a:t>
                      </a:r>
                      <a:r>
                        <a:rPr lang="en-US" dirty="0"/>
                        <a:t> bench --io-type </a:t>
                      </a:r>
                      <a:r>
                        <a:rPr lang="en-US" dirty="0" err="1"/>
                        <a:t>readwrite</a:t>
                      </a:r>
                      <a:r>
                        <a:rPr lang="en-US" dirty="0"/>
                        <a:t> rbd01 --pool=</a:t>
                      </a:r>
                      <a:r>
                        <a:rPr lang="en-US" dirty="0" err="1"/>
                        <a:t>cephrbd_data</a:t>
                      </a:r>
                      <a:r>
                        <a:rPr lang="en-US" dirty="0"/>
                        <a:t> --io-size 4M --io-pattern rand --</a:t>
                      </a:r>
                      <a:r>
                        <a:rPr lang="en-US" dirty="0" err="1"/>
                        <a:t>rw</a:t>
                      </a:r>
                      <a:r>
                        <a:rPr lang="en-US" dirty="0"/>
                        <a:t>-mix-read 70</a:t>
                      </a:r>
                    </a:p>
                    <a:p>
                      <a:r>
                        <a:rPr lang="en-US" dirty="0" err="1"/>
                        <a:t>read_ops</a:t>
                      </a:r>
                      <a:r>
                        <a:rPr lang="en-US" dirty="0"/>
                        <a:t>/sec: 31.6019   </a:t>
                      </a:r>
                      <a:r>
                        <a:rPr lang="en-US" dirty="0" err="1"/>
                        <a:t>read_bytes</a:t>
                      </a:r>
                      <a:r>
                        <a:rPr lang="en-US" dirty="0"/>
                        <a:t>/sec: 126 MiB/s</a:t>
                      </a:r>
                    </a:p>
                    <a:p>
                      <a:r>
                        <a:rPr lang="en-US" dirty="0" err="1"/>
                        <a:t>write_ops</a:t>
                      </a:r>
                      <a:r>
                        <a:rPr lang="en-US" dirty="0"/>
                        <a:t>/sec: 14.8928   </a:t>
                      </a:r>
                      <a:r>
                        <a:rPr lang="en-US" dirty="0" err="1"/>
                        <a:t>write_bytes</a:t>
                      </a:r>
                      <a:r>
                        <a:rPr lang="en-US" dirty="0"/>
                        <a:t>/sec: 60 MiB/s</a:t>
                      </a:r>
                    </a:p>
                  </a:txBody>
                  <a:tcPr/>
                </a:tc>
                <a:tc>
                  <a:txBody>
                    <a:bodyPr/>
                    <a:lstStyle/>
                    <a:p>
                      <a:endParaRPr lang="en-US" dirty="0"/>
                    </a:p>
                  </a:txBody>
                  <a:tcPr/>
                </a:tc>
                <a:extLst>
                  <a:ext uri="{0D108BD9-81ED-4DB2-BD59-A6C34878D82A}">
                    <a16:rowId xmlns:a16="http://schemas.microsoft.com/office/drawing/2014/main" val="10016"/>
                  </a:ext>
                </a:extLst>
              </a:tr>
              <a:tr h="359691">
                <a:tc gridSpan="2">
                  <a:txBody>
                    <a:bodyPr/>
                    <a:lstStyle/>
                    <a:p>
                      <a:r>
                        <a:rPr lang="en-US" dirty="0"/>
                        <a:t>4M</a:t>
                      </a:r>
                      <a:r>
                        <a:rPr lang="zh-CN" altLang="en-US" dirty="0"/>
                        <a:t>顺序写</a:t>
                      </a:r>
                      <a:endParaRPr lang="en-US" dirty="0"/>
                    </a:p>
                  </a:txBody>
                  <a:tcPr/>
                </a:tc>
                <a:tc hMerge="1">
                  <a:txBody>
                    <a:bodyPr/>
                    <a:lstStyle/>
                    <a:p>
                      <a:endParaRPr lang="en-US"/>
                    </a:p>
                  </a:txBody>
                  <a:tcPr/>
                </a:tc>
                <a:tc>
                  <a:txBody>
                    <a:bodyPr/>
                    <a:lstStyle/>
                    <a:p>
                      <a:endParaRPr lang="en-US" dirty="0"/>
                    </a:p>
                  </a:txBody>
                  <a:tcPr/>
                </a:tc>
                <a:tc>
                  <a:txBody>
                    <a:bodyPr/>
                    <a:lstStyle/>
                    <a:p>
                      <a:r>
                        <a:rPr lang="it-IT" dirty="0"/>
                        <a:t>rbd bench --io-type write rbd01 --pool=cephrbd_data --io-size 4M --io-pattern seq</a:t>
                      </a:r>
                      <a:endParaRPr lang="en-US" dirty="0"/>
                    </a:p>
                    <a:p>
                      <a:r>
                        <a:rPr lang="en-US" dirty="0"/>
                        <a:t>ops/sec: 20.8945   bytes/sec: 84 MiB/s</a:t>
                      </a:r>
                    </a:p>
                  </a:txBody>
                  <a:tcPr/>
                </a:tc>
                <a:tc>
                  <a:txBody>
                    <a:bodyPr/>
                    <a:lstStyle/>
                    <a:p>
                      <a:r>
                        <a:rPr lang="en-US" dirty="0" err="1"/>
                        <a:t>rados</a:t>
                      </a:r>
                      <a:r>
                        <a:rPr lang="en-US" dirty="0"/>
                        <a:t> bench -p </a:t>
                      </a:r>
                      <a:r>
                        <a:rPr lang="en-US" dirty="0" err="1"/>
                        <a:t>cephrbd_data</a:t>
                      </a:r>
                      <a:r>
                        <a:rPr lang="en-US" dirty="0"/>
                        <a:t> 100 write --no-cleanup</a:t>
                      </a:r>
                    </a:p>
                    <a:p>
                      <a:r>
                        <a:rPr lang="en-US" dirty="0"/>
                        <a:t>Bandwidth (MB/sec):     56.5159</a:t>
                      </a:r>
                    </a:p>
                    <a:p>
                      <a:r>
                        <a:rPr lang="en-US" dirty="0"/>
                        <a:t>Average Latency(s):     1.13239</a:t>
                      </a:r>
                    </a:p>
                    <a:p>
                      <a:r>
                        <a:rPr lang="en-US" dirty="0" err="1"/>
                        <a:t>rados</a:t>
                      </a:r>
                      <a:r>
                        <a:rPr lang="en-US" dirty="0"/>
                        <a:t> bench -p </a:t>
                      </a:r>
                      <a:r>
                        <a:rPr lang="en-US" dirty="0" err="1"/>
                        <a:t>cephfs_data</a:t>
                      </a:r>
                      <a:r>
                        <a:rPr lang="en-US" dirty="0"/>
                        <a:t> 100 write --no-cleanup</a:t>
                      </a:r>
                    </a:p>
                    <a:p>
                      <a:r>
                        <a:rPr lang="en-US" dirty="0"/>
                        <a:t>Bandwidth (MB/sec):     26.3486</a:t>
                      </a:r>
                    </a:p>
                    <a:p>
                      <a:r>
                        <a:rPr lang="en-US" dirty="0"/>
                        <a:t>Average Latency(s):     2.4289</a:t>
                      </a:r>
                    </a:p>
                  </a:txBody>
                  <a:tcPr/>
                </a:tc>
                <a:extLst>
                  <a:ext uri="{0D108BD9-81ED-4DB2-BD59-A6C34878D82A}">
                    <a16:rowId xmlns:a16="http://schemas.microsoft.com/office/drawing/2014/main" val="10017"/>
                  </a:ext>
                </a:extLst>
              </a:tr>
              <a:tr h="359691">
                <a:tc gridSpan="2">
                  <a:txBody>
                    <a:bodyPr/>
                    <a:lstStyle/>
                    <a:p>
                      <a:r>
                        <a:rPr lang="en-US" dirty="0"/>
                        <a:t>4M</a:t>
                      </a:r>
                      <a:r>
                        <a:rPr lang="zh-CN" altLang="en-US" dirty="0"/>
                        <a:t>顺序读</a:t>
                      </a:r>
                      <a:endParaRPr lang="en-US" dirty="0"/>
                    </a:p>
                  </a:txBody>
                  <a:tcPr/>
                </a:tc>
                <a:tc hMerge="1">
                  <a:txBody>
                    <a:bodyPr/>
                    <a:lstStyle/>
                    <a:p>
                      <a:endParaRPr lang="en-US"/>
                    </a:p>
                  </a:txBody>
                  <a:tcPr/>
                </a:tc>
                <a:tc>
                  <a:txBody>
                    <a:bodyPr/>
                    <a:lstStyle/>
                    <a:p>
                      <a:endParaRPr lang="en-US" dirty="0"/>
                    </a:p>
                  </a:txBody>
                  <a:tcPr/>
                </a:tc>
                <a:tc>
                  <a:txBody>
                    <a:bodyPr/>
                    <a:lstStyle/>
                    <a:p>
                      <a:r>
                        <a:rPr lang="it-IT" dirty="0"/>
                        <a:t>rbd bench --io-type read rbd01 --pool=cephrbd_data --io-size 4M --io-pattern seq</a:t>
                      </a:r>
                      <a:endParaRPr lang="en-US" dirty="0"/>
                    </a:p>
                    <a:p>
                      <a:r>
                        <a:rPr lang="en-US" dirty="0"/>
                        <a:t>ops/sec: 27.972   bytes/sec: 112 MiB/s</a:t>
                      </a:r>
                    </a:p>
                  </a:txBody>
                  <a:tcPr/>
                </a:tc>
                <a:tc>
                  <a:txBody>
                    <a:bodyPr/>
                    <a:lstStyle/>
                    <a:p>
                      <a:r>
                        <a:rPr lang="pt-BR" dirty="0"/>
                        <a:t>rados bench -p cephfs_data 100 seq</a:t>
                      </a:r>
                    </a:p>
                    <a:p>
                      <a:r>
                        <a:rPr lang="en-US" dirty="0"/>
                        <a:t>Bandwidth (MB/sec):   112.113</a:t>
                      </a:r>
                    </a:p>
                    <a:p>
                      <a:r>
                        <a:rPr lang="en-US" dirty="0"/>
                        <a:t>Average Latency(s):   0.56433</a:t>
                      </a:r>
                    </a:p>
                    <a:p>
                      <a:r>
                        <a:rPr lang="pt-BR" dirty="0"/>
                        <a:t>rados bench -p cephrbd_data 100 seq</a:t>
                      </a:r>
                    </a:p>
                    <a:p>
                      <a:r>
                        <a:rPr lang="en-US" dirty="0"/>
                        <a:t>Bandwidth (MB/sec):   112.144</a:t>
                      </a:r>
                    </a:p>
                    <a:p>
                      <a:r>
                        <a:rPr lang="en-US" dirty="0"/>
                        <a:t>Average Latency(s):   0.567191</a:t>
                      </a:r>
                    </a:p>
                  </a:txBody>
                  <a:tcPr/>
                </a:tc>
                <a:extLst>
                  <a:ext uri="{0D108BD9-81ED-4DB2-BD59-A6C34878D82A}">
                    <a16:rowId xmlns:a16="http://schemas.microsoft.com/office/drawing/2014/main" val="1001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900"/>
            <a:ext cx="10515600" cy="209033"/>
          </a:xfrm>
        </p:spPr>
        <p:txBody>
          <a:bodyPr>
            <a:noAutofit/>
          </a:bodyPr>
          <a:lstStyle/>
          <a:p>
            <a:r>
              <a:rPr lang="en-US" sz="2800" dirty="0" err="1"/>
              <a:t>Ceph</a:t>
            </a:r>
            <a:r>
              <a:rPr lang="zh-CN" altLang="en-US" sz="2800" dirty="0">
                <a:ea typeface="SimSun" charset="0"/>
              </a:rPr>
              <a:t>应用接口视图</a:t>
            </a:r>
            <a:endParaRPr lang="en-US" sz="2800" dirty="0"/>
          </a:p>
        </p:txBody>
      </p:sp>
      <p:pic>
        <p:nvPicPr>
          <p:cNvPr id="1026" name="Picture 2" descr="ceph rad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564" y="829340"/>
            <a:ext cx="10284092" cy="5667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B97C-57E3-4991-B981-C8FE8D36563A}"/>
              </a:ext>
            </a:extLst>
          </p:cNvPr>
          <p:cNvSpPr>
            <a:spLocks noGrp="1"/>
          </p:cNvSpPr>
          <p:nvPr>
            <p:ph type="title"/>
          </p:nvPr>
        </p:nvSpPr>
        <p:spPr>
          <a:xfrm>
            <a:off x="838200" y="152469"/>
            <a:ext cx="10515600" cy="315912"/>
          </a:xfrm>
        </p:spPr>
        <p:txBody>
          <a:bodyPr>
            <a:normAutofit fontScale="90000"/>
          </a:bodyPr>
          <a:lstStyle/>
          <a:p>
            <a:r>
              <a:rPr lang="en-US" dirty="0"/>
              <a:t>CEPHFS CLIENT CAPABILITIES</a:t>
            </a:r>
          </a:p>
        </p:txBody>
      </p:sp>
      <p:sp>
        <p:nvSpPr>
          <p:cNvPr id="3" name="Content Placeholder 2">
            <a:extLst>
              <a:ext uri="{FF2B5EF4-FFF2-40B4-BE49-F238E27FC236}">
                <a16:creationId xmlns:a16="http://schemas.microsoft.com/office/drawing/2014/main" id="{8BDC56B0-390E-4045-B9F0-482DC10DA747}"/>
              </a:ext>
            </a:extLst>
          </p:cNvPr>
          <p:cNvSpPr>
            <a:spLocks noGrp="1"/>
          </p:cNvSpPr>
          <p:nvPr>
            <p:ph idx="1"/>
          </p:nvPr>
        </p:nvSpPr>
        <p:spPr>
          <a:xfrm>
            <a:off x="838200" y="754912"/>
            <a:ext cx="10515600" cy="5422051"/>
          </a:xfrm>
        </p:spPr>
        <p:txBody>
          <a:bodyPr/>
          <a:lstStyle/>
          <a:p>
            <a:r>
              <a:rPr lang="en-US" dirty="0"/>
              <a:t>PATH RESTRICTION</a:t>
            </a:r>
          </a:p>
          <a:p>
            <a:pPr lvl="1"/>
            <a:r>
              <a:rPr lang="en-US" dirty="0"/>
              <a:t>To restrict clients to only mount and work within a certain directory, use path-based MDS authentication capabilities.</a:t>
            </a:r>
          </a:p>
          <a:p>
            <a:pPr lvl="1"/>
            <a:endParaRPr lang="en-US" dirty="0"/>
          </a:p>
        </p:txBody>
      </p:sp>
    </p:spTree>
    <p:extLst>
      <p:ext uri="{BB962C8B-B14F-4D97-AF65-F5344CB8AC3E}">
        <p14:creationId xmlns:p14="http://schemas.microsoft.com/office/powerpoint/2010/main" val="414324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21284"/>
          </a:xfrm>
        </p:spPr>
        <p:txBody>
          <a:bodyPr>
            <a:noAutofit/>
          </a:bodyPr>
          <a:lstStyle/>
          <a:p>
            <a:r>
              <a:rPr lang="en-US" sz="3600" dirty="0" err="1"/>
              <a:t>盘点软件定义存储领域的专有名词</a:t>
            </a:r>
            <a:endParaRPr lang="en-US" sz="3600" dirty="0"/>
          </a:p>
        </p:txBody>
      </p:sp>
      <p:sp>
        <p:nvSpPr>
          <p:cNvPr id="3" name="Content Placeholder 2"/>
          <p:cNvSpPr>
            <a:spLocks noGrp="1"/>
          </p:cNvSpPr>
          <p:nvPr>
            <p:ph idx="1"/>
          </p:nvPr>
        </p:nvSpPr>
        <p:spPr>
          <a:xfrm>
            <a:off x="838200" y="954156"/>
            <a:ext cx="10515600" cy="5538717"/>
          </a:xfrm>
        </p:spPr>
        <p:txBody>
          <a:bodyPr>
            <a:normAutofit/>
          </a:bodyPr>
          <a:lstStyle/>
          <a:p>
            <a:pPr>
              <a:lnSpc>
                <a:spcPct val="110000"/>
              </a:lnSpc>
            </a:pPr>
            <a:r>
              <a:rPr lang="en-US" dirty="0">
                <a:latin typeface="Bell MT" panose="02020503060305020303" pitchFamily="18" charset="0"/>
              </a:rPr>
              <a:t>SDS:</a:t>
            </a:r>
            <a:r>
              <a:rPr lang="zh-CN" altLang="en-US" dirty="0">
                <a:latin typeface="Bell MT" panose="02020503060305020303" pitchFamily="18" charset="0"/>
              </a:rPr>
              <a:t> </a:t>
            </a:r>
            <a:r>
              <a:rPr lang="en-US" dirty="0">
                <a:latin typeface="Bell MT" panose="02020503060305020303" pitchFamily="18" charset="0"/>
              </a:rPr>
              <a:t>Software-Defined </a:t>
            </a:r>
            <a:r>
              <a:rPr lang="en-US" dirty="0" err="1">
                <a:latin typeface="Bell MT" panose="02020503060305020303" pitchFamily="18" charset="0"/>
              </a:rPr>
              <a:t>Storage，软件定义存储。数据中心中的存储等资源可以通过软件进行定义，并且能够自动分配这些资源</a:t>
            </a:r>
            <a:r>
              <a:rPr lang="en-US" dirty="0">
                <a:latin typeface="Bell MT" panose="02020503060305020303" pitchFamily="18" charset="0"/>
              </a:rPr>
              <a:t>。</a:t>
            </a:r>
          </a:p>
          <a:p>
            <a:pPr>
              <a:lnSpc>
                <a:spcPct val="110000"/>
              </a:lnSpc>
            </a:pPr>
            <a:r>
              <a:rPr lang="en-US" dirty="0">
                <a:latin typeface="Bell MT" panose="02020503060305020303" pitchFamily="18" charset="0"/>
              </a:rPr>
              <a:t>HCI: Hyper-Converged Infrastructure，超融合架构，在同一套单元设备（x86 服务器）中具备计算、网络、存储和服务器虚拟化等资源和技术，多节点可以通过网络聚合起来，实现模块化的无缝横向扩展（scale-out），</a:t>
            </a:r>
            <a:r>
              <a:rPr lang="en-US" dirty="0" err="1">
                <a:latin typeface="Bell MT" panose="02020503060305020303" pitchFamily="18" charset="0"/>
              </a:rPr>
              <a:t>形成统一的资源池。HCI</a:t>
            </a:r>
            <a:r>
              <a:rPr lang="zh-CN" altLang="en-US" dirty="0">
                <a:latin typeface="Bell MT" panose="02020503060305020303" pitchFamily="18" charset="0"/>
              </a:rPr>
              <a:t>更像是一个市场趋势的宣传，即号召所有能生产标准主板的供应商进入原来专有硬件供应商的地盘。</a:t>
            </a:r>
            <a:endParaRPr lang="en-US" altLang="zh-CN" dirty="0">
              <a:latin typeface="Bell MT" panose="02020503060305020303" pitchFamily="18" charset="0"/>
            </a:endParaRPr>
          </a:p>
          <a:p>
            <a:pPr>
              <a:lnSpc>
                <a:spcPct val="110000"/>
              </a:lnSpc>
            </a:pPr>
            <a:r>
              <a:rPr lang="en-US" altLang="zh-CN" dirty="0">
                <a:latin typeface="Bell MT" panose="02020503060305020303" pitchFamily="18" charset="0"/>
              </a:rPr>
              <a:t>NFV</a:t>
            </a:r>
            <a:r>
              <a:rPr lang="zh-CN" altLang="en-US" dirty="0">
                <a:latin typeface="Bell MT" panose="02020503060305020303" pitchFamily="18" charset="0"/>
              </a:rPr>
              <a:t>的目标是通过通用化的硬件，网络功能软件化，采用云计算相关的资源虚拟化技术和业务编排、运维技术，实现运营商网络的重构。</a:t>
            </a:r>
            <a:endParaRPr lang="en-US" dirty="0">
              <a:latin typeface="Bell MT" panose="02020503060305020303"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858"/>
            <a:ext cx="10515600" cy="280334"/>
          </a:xfrm>
        </p:spPr>
        <p:txBody>
          <a:bodyPr>
            <a:normAutofit fontScale="90000"/>
          </a:bodyPr>
          <a:lstStyle/>
          <a:p>
            <a:r>
              <a:rPr lang="en-US" dirty="0"/>
              <a:t>Rook</a:t>
            </a:r>
          </a:p>
        </p:txBody>
      </p:sp>
      <p:sp>
        <p:nvSpPr>
          <p:cNvPr id="3" name="Content Placeholder 2"/>
          <p:cNvSpPr>
            <a:spLocks noGrp="1"/>
          </p:cNvSpPr>
          <p:nvPr>
            <p:ph idx="1"/>
          </p:nvPr>
        </p:nvSpPr>
        <p:spPr>
          <a:xfrm>
            <a:off x="838200" y="795130"/>
            <a:ext cx="10515600" cy="5968741"/>
          </a:xfrm>
        </p:spPr>
        <p:txBody>
          <a:bodyPr>
            <a:normAutofit fontScale="92500" lnSpcReduction="20000"/>
          </a:bodyPr>
          <a:lstStyle/>
          <a:p>
            <a:pPr>
              <a:lnSpc>
                <a:spcPct val="120000"/>
              </a:lnSpc>
            </a:pPr>
            <a:r>
              <a:rPr lang="en-US" altLang="zh-CN" dirty="0" err="1"/>
              <a:t>Ceph</a:t>
            </a:r>
            <a:r>
              <a:rPr lang="zh-CN" altLang="en-US" dirty="0"/>
              <a:t>集群是有状态应用，如果使用</a:t>
            </a:r>
            <a:r>
              <a:rPr lang="en-US" altLang="zh-CN" dirty="0" err="1"/>
              <a:t>StatefulSet</a:t>
            </a:r>
            <a:r>
              <a:rPr lang="zh-CN" altLang="en-US" dirty="0"/>
              <a:t>控制器部署则需要复杂的逻辑实现，而</a:t>
            </a:r>
            <a:r>
              <a:rPr lang="en-US" altLang="zh-CN" dirty="0"/>
              <a:t>rook</a:t>
            </a:r>
            <a:r>
              <a:rPr lang="zh-CN" altLang="en-US" dirty="0"/>
              <a:t>则是使用</a:t>
            </a:r>
            <a:r>
              <a:rPr lang="en-US" altLang="zh-CN" dirty="0"/>
              <a:t>Operator</a:t>
            </a:r>
            <a:r>
              <a:rPr lang="zh-CN" altLang="en-US" dirty="0"/>
              <a:t>控制器实现的；</a:t>
            </a:r>
            <a:endParaRPr lang="en-US" altLang="zh-CN" dirty="0"/>
          </a:p>
          <a:p>
            <a:pPr>
              <a:lnSpc>
                <a:spcPct val="120000"/>
              </a:lnSpc>
            </a:pPr>
            <a:r>
              <a:rPr lang="en-US" altLang="zh-CN" dirty="0"/>
              <a:t>Rook</a:t>
            </a:r>
            <a:r>
              <a:rPr lang="zh-CN" altLang="en-US" dirty="0"/>
              <a:t>是</a:t>
            </a:r>
            <a:r>
              <a:rPr lang="en-US" altLang="zh-CN" dirty="0"/>
              <a:t>Storage Operators for Kubernetes</a:t>
            </a:r>
            <a:r>
              <a:rPr lang="zh-CN" altLang="en-US" dirty="0"/>
              <a:t>，它将存储软件转变为自我管理、自我扩展和自我修复的存储服务，它通过自动化部署、引导、配置、置备、扩展、升级、迁移、灾难恢复、监控和资源管理来实现此目的；</a:t>
            </a:r>
            <a:endParaRPr lang="en-US" altLang="zh-CN" dirty="0"/>
          </a:p>
          <a:p>
            <a:pPr>
              <a:lnSpc>
                <a:spcPct val="120000"/>
              </a:lnSpc>
            </a:pPr>
            <a:r>
              <a:rPr lang="en-US" altLang="zh-CN" dirty="0"/>
              <a:t>Rook</a:t>
            </a:r>
            <a:r>
              <a:rPr lang="zh-CN" altLang="en-US" dirty="0"/>
              <a:t>使用底层容器管理、调度和编排平台提供的工具来实现它自身的功能；</a:t>
            </a:r>
            <a:endParaRPr lang="en-US" altLang="zh-CN" dirty="0"/>
          </a:p>
          <a:p>
            <a:pPr>
              <a:lnSpc>
                <a:spcPct val="120000"/>
              </a:lnSpc>
            </a:pPr>
            <a:r>
              <a:rPr lang="en-US" dirty="0"/>
              <a:t>Rook</a:t>
            </a:r>
            <a:r>
              <a:rPr lang="zh-CN" altLang="en-US" dirty="0"/>
              <a:t>目前不仅支持</a:t>
            </a:r>
            <a:r>
              <a:rPr lang="en-US" dirty="0" err="1"/>
              <a:t>Ceph</a:t>
            </a:r>
            <a:r>
              <a:rPr lang="en-US" dirty="0"/>
              <a:t>，</a:t>
            </a:r>
            <a:r>
              <a:rPr lang="zh-CN" altLang="en-US" dirty="0"/>
              <a:t>还支持</a:t>
            </a:r>
            <a:r>
              <a:rPr lang="en-US" dirty="0" err="1"/>
              <a:t>NFS、Minio</a:t>
            </a:r>
            <a:r>
              <a:rPr lang="en-US" dirty="0"/>
              <a:t> Object Store</a:t>
            </a:r>
            <a:r>
              <a:rPr lang="zh-CN" altLang="en-US" dirty="0"/>
              <a:t>和</a:t>
            </a:r>
            <a:r>
              <a:rPr lang="en-US" dirty="0" err="1"/>
              <a:t>CockroachDB</a:t>
            </a:r>
            <a:r>
              <a:rPr lang="zh-CN" altLang="en-US" dirty="0"/>
              <a:t>等存储；</a:t>
            </a:r>
            <a:endParaRPr lang="en-US" altLang="zh-CN" dirty="0"/>
          </a:p>
          <a:p>
            <a:pPr>
              <a:lnSpc>
                <a:spcPct val="120000"/>
              </a:lnSpc>
            </a:pPr>
            <a:r>
              <a:rPr lang="en-US" dirty="0"/>
              <a:t>Rook</a:t>
            </a:r>
            <a:r>
              <a:rPr lang="zh-CN" altLang="en-US" dirty="0"/>
              <a:t>的核心组件</a:t>
            </a:r>
            <a:r>
              <a:rPr lang="en-US" altLang="zh-CN" dirty="0"/>
              <a:t>: Rook Operator, Rook Agent, and Rook Discover.</a:t>
            </a:r>
          </a:p>
          <a:p>
            <a:pPr>
              <a:lnSpc>
                <a:spcPct val="120000"/>
              </a:lnSpc>
            </a:pPr>
            <a:r>
              <a:rPr lang="en-US" dirty="0"/>
              <a:t>Rook also deploys MON, OSD and MGR daemons for the </a:t>
            </a:r>
            <a:r>
              <a:rPr lang="en-US" dirty="0" err="1"/>
              <a:t>Ceph</a:t>
            </a:r>
            <a:r>
              <a:rPr lang="en-US" dirty="0"/>
              <a:t> clusters as Kubernetes pods.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Rook</a:t>
            </a:r>
            <a:r>
              <a:rPr lang="zh-CN" altLang="en-US" dirty="0"/>
              <a:t>架构</a:t>
            </a:r>
            <a:endParaRPr lang="en-US" dirty="0"/>
          </a:p>
        </p:txBody>
      </p:sp>
      <p:pic>
        <p:nvPicPr>
          <p:cNvPr id="1026" name="Picture 2" descr="rook-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505526"/>
            <a:ext cx="11182350" cy="5165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Extensions</a:t>
            </a:r>
          </a:p>
        </p:txBody>
      </p:sp>
      <p:sp>
        <p:nvSpPr>
          <p:cNvPr id="3" name="Content Placeholder 2"/>
          <p:cNvSpPr>
            <a:spLocks noGrp="1"/>
          </p:cNvSpPr>
          <p:nvPr>
            <p:ph idx="1"/>
          </p:nvPr>
        </p:nvSpPr>
        <p:spPr/>
        <p:txBody>
          <a:bodyPr>
            <a:normAutofit fontScale="92500" lnSpcReduction="20000"/>
          </a:bodyPr>
          <a:lstStyle/>
          <a:p>
            <a:r>
              <a:rPr lang="zh-CN" altLang="en-US" dirty="0"/>
              <a:t>扩展（</a:t>
            </a:r>
            <a:r>
              <a:rPr lang="en-US" dirty="0"/>
              <a:t>Extensions）</a:t>
            </a:r>
            <a:r>
              <a:rPr lang="zh-CN" altLang="en-US" dirty="0"/>
              <a:t>是一些扩充 </a:t>
            </a:r>
            <a:r>
              <a:rPr lang="en-US" dirty="0"/>
              <a:t>Kubernetes </a:t>
            </a:r>
            <a:r>
              <a:rPr lang="zh-CN" altLang="en-US" dirty="0"/>
              <a:t>能力并与之深度集成的软件组件。 它们调整 </a:t>
            </a:r>
            <a:r>
              <a:rPr lang="en-US" dirty="0"/>
              <a:t>Kubernetes </a:t>
            </a:r>
            <a:r>
              <a:rPr lang="zh-CN" altLang="en-US" dirty="0"/>
              <a:t>的工作方式使之支持新的类型和新的硬件种类。</a:t>
            </a:r>
            <a:endParaRPr lang="en-US" altLang="zh-CN" dirty="0"/>
          </a:p>
          <a:p>
            <a:r>
              <a:rPr lang="zh-CN" altLang="en-US" dirty="0"/>
              <a:t>几种</a:t>
            </a:r>
            <a:r>
              <a:rPr lang="en-US" altLang="zh-CN" dirty="0"/>
              <a:t>Extensions</a:t>
            </a:r>
            <a:r>
              <a:rPr lang="zh-CN" altLang="en-US" dirty="0"/>
              <a:t>方式</a:t>
            </a:r>
            <a:endParaRPr lang="en-US" altLang="zh-CN" dirty="0"/>
          </a:p>
          <a:p>
            <a:pPr lvl="1"/>
            <a:r>
              <a:rPr lang="en-US" altLang="zh-CN" dirty="0"/>
              <a:t>API </a:t>
            </a:r>
            <a:r>
              <a:rPr lang="zh-CN" altLang="en-US" dirty="0"/>
              <a:t>服务器中的几种扩展点能够使用户对请求执行身份认证、 基于其内容阻止请求、编辑请求内容、处理删除操作等等。 这些扩展点在 </a:t>
            </a:r>
            <a:r>
              <a:rPr lang="en-US" altLang="zh-CN" dirty="0"/>
              <a:t>API </a:t>
            </a:r>
            <a:r>
              <a:rPr lang="zh-CN" altLang="en-US" dirty="0"/>
              <a:t>访问扩展 节详述。</a:t>
            </a:r>
            <a:endParaRPr lang="en-US" altLang="zh-CN" dirty="0"/>
          </a:p>
          <a:p>
            <a:pPr lvl="1"/>
            <a:r>
              <a:rPr lang="zh-CN" altLang="en-US" dirty="0"/>
              <a:t>添加自己定义的或者其他项目所定义的称作自定义资源（</a:t>
            </a:r>
            <a:r>
              <a:rPr lang="en-US" altLang="zh-CN" dirty="0"/>
              <a:t>Custom Resources</a:t>
            </a:r>
            <a:r>
              <a:rPr lang="zh-CN" altLang="en-US" dirty="0"/>
              <a:t>） 的资源，正如自定义资源节所描述的那样。 自定义资源通常与 </a:t>
            </a:r>
            <a:r>
              <a:rPr lang="en-US" altLang="zh-CN" dirty="0"/>
              <a:t>API </a:t>
            </a:r>
            <a:r>
              <a:rPr lang="zh-CN" altLang="en-US" dirty="0"/>
              <a:t>访问扩展点结合使用。</a:t>
            </a:r>
            <a:endParaRPr lang="en-US" altLang="zh-CN" dirty="0"/>
          </a:p>
          <a:p>
            <a:pPr lvl="1"/>
            <a:r>
              <a:rPr lang="en-US" altLang="zh-CN" dirty="0"/>
              <a:t>Kubernetes </a:t>
            </a:r>
            <a:r>
              <a:rPr lang="zh-CN" altLang="en-US" dirty="0"/>
              <a:t>调度器负责决定 </a:t>
            </a:r>
            <a:r>
              <a:rPr lang="en-US" altLang="zh-CN" dirty="0"/>
              <a:t>Pod </a:t>
            </a:r>
            <a:r>
              <a:rPr lang="zh-CN" altLang="en-US" dirty="0"/>
              <a:t>要放置到哪些节点上执行。 有几种方式来扩展调度行为。这些方法将在 调度器扩展节中展开。</a:t>
            </a:r>
            <a:endParaRPr lang="en-US" altLang="zh-CN" dirty="0"/>
          </a:p>
          <a:p>
            <a:pPr lvl="1"/>
            <a:r>
              <a:rPr lang="en-US" altLang="zh-CN" dirty="0"/>
              <a:t>Kubernetes </a:t>
            </a:r>
            <a:r>
              <a:rPr lang="zh-CN" altLang="en-US" dirty="0"/>
              <a:t>中的很多行为都是通过称为控制器（</a:t>
            </a:r>
            <a:r>
              <a:rPr lang="en-US" altLang="zh-CN" dirty="0"/>
              <a:t>Controllers</a:t>
            </a:r>
            <a:r>
              <a:rPr lang="zh-CN" altLang="en-US" dirty="0"/>
              <a:t>）的程序来实现的，这些程序也都是 </a:t>
            </a:r>
            <a:r>
              <a:rPr lang="en-US" altLang="zh-CN" dirty="0"/>
              <a:t>API </a:t>
            </a:r>
            <a:r>
              <a:rPr lang="zh-CN" altLang="en-US" dirty="0"/>
              <a:t>服务器 的客户端。控制器常常与自定义资源结合使用。</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982"/>
            <a:ext cx="10515600" cy="349578"/>
          </a:xfrm>
        </p:spPr>
        <p:txBody>
          <a:bodyPr>
            <a:normAutofit fontScale="90000"/>
          </a:bodyPr>
          <a:lstStyle/>
          <a:p>
            <a:r>
              <a:rPr lang="zh-CN" altLang="en-US" dirty="0"/>
              <a:t>选择扩展的判断流程图</a:t>
            </a:r>
            <a:endParaRPr lang="en-US" dirty="0"/>
          </a:p>
        </p:txBody>
      </p:sp>
      <p:pic>
        <p:nvPicPr>
          <p:cNvPr id="1026" name="Picture 2" descr="扩展流程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40828"/>
            <a:ext cx="9829800" cy="6017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111A-F010-412B-8D08-61A08F72B889}"/>
              </a:ext>
            </a:extLst>
          </p:cNvPr>
          <p:cNvSpPr>
            <a:spLocks noGrp="1"/>
          </p:cNvSpPr>
          <p:nvPr>
            <p:ph type="title"/>
          </p:nvPr>
        </p:nvSpPr>
        <p:spPr>
          <a:xfrm>
            <a:off x="838200" y="109936"/>
            <a:ext cx="10515600" cy="421684"/>
          </a:xfrm>
        </p:spPr>
        <p:txBody>
          <a:bodyPr>
            <a:noAutofit/>
          </a:bodyPr>
          <a:lstStyle/>
          <a:p>
            <a:r>
              <a:rPr lang="en-US" altLang="zh-CN" sz="3200" dirty="0"/>
              <a:t>HDFS </a:t>
            </a:r>
            <a:r>
              <a:rPr lang="zh-CN" altLang="en-US" sz="3200" dirty="0"/>
              <a:t>及其组成框架</a:t>
            </a:r>
            <a:endParaRPr lang="en-US" sz="3200" dirty="0"/>
          </a:p>
        </p:txBody>
      </p:sp>
      <p:sp>
        <p:nvSpPr>
          <p:cNvPr id="3" name="Content Placeholder 2">
            <a:extLst>
              <a:ext uri="{FF2B5EF4-FFF2-40B4-BE49-F238E27FC236}">
                <a16:creationId xmlns:a16="http://schemas.microsoft.com/office/drawing/2014/main" id="{5880BCB4-FF87-4CFA-B30A-6D73E9FA15D3}"/>
              </a:ext>
            </a:extLst>
          </p:cNvPr>
          <p:cNvSpPr>
            <a:spLocks noGrp="1"/>
          </p:cNvSpPr>
          <p:nvPr>
            <p:ph idx="1"/>
          </p:nvPr>
        </p:nvSpPr>
        <p:spPr>
          <a:xfrm>
            <a:off x="838201" y="648586"/>
            <a:ext cx="4350026" cy="6056946"/>
          </a:xfrm>
        </p:spPr>
        <p:txBody>
          <a:bodyPr>
            <a:normAutofit fontScale="92500" lnSpcReduction="10000"/>
          </a:bodyPr>
          <a:lstStyle/>
          <a:p>
            <a:pPr>
              <a:lnSpc>
                <a:spcPct val="110000"/>
              </a:lnSpc>
            </a:pPr>
            <a:r>
              <a:rPr lang="en-US" altLang="zh-CN" sz="2400" dirty="0"/>
              <a:t>HDFS</a:t>
            </a:r>
            <a:r>
              <a:rPr lang="zh-CN" altLang="en-US" sz="2400" dirty="0"/>
              <a:t>是</a:t>
            </a:r>
            <a:r>
              <a:rPr lang="en-US" altLang="zh-CN" sz="2400" dirty="0"/>
              <a:t>Google</a:t>
            </a:r>
            <a:r>
              <a:rPr lang="zh-CN" altLang="en-US" sz="2400" dirty="0"/>
              <a:t>公司的 </a:t>
            </a:r>
            <a:r>
              <a:rPr lang="en-US" altLang="zh-CN" sz="2400" dirty="0"/>
              <a:t>GFS</a:t>
            </a:r>
            <a:r>
              <a:rPr lang="zh-CN" altLang="en-US" sz="2400" dirty="0"/>
              <a:t>论文 思想的实现，它由</a:t>
            </a:r>
            <a:r>
              <a:rPr lang="en-US" altLang="zh-CN" sz="2400" dirty="0" err="1"/>
              <a:t>NameNode</a:t>
            </a:r>
            <a:r>
              <a:rPr lang="zh-CN" altLang="en-US" sz="2400" dirty="0"/>
              <a:t>（名称节点）、</a:t>
            </a:r>
            <a:r>
              <a:rPr lang="en-US" altLang="zh-CN" sz="2400" dirty="0" err="1"/>
              <a:t>DataNode</a:t>
            </a:r>
            <a:r>
              <a:rPr lang="zh-CN" altLang="en-US" sz="2400" dirty="0"/>
              <a:t>（数据节点）、</a:t>
            </a:r>
            <a:r>
              <a:rPr lang="en-US" altLang="zh-CN" sz="2400" dirty="0" err="1"/>
              <a:t>SecondaryNameNode</a:t>
            </a:r>
            <a:r>
              <a:rPr lang="zh-CN" altLang="en-US" sz="2400" dirty="0"/>
              <a:t>（第二名称节点）组成。其中， </a:t>
            </a:r>
            <a:r>
              <a:rPr lang="en-US" altLang="zh-CN" sz="2400" dirty="0" err="1"/>
              <a:t>NameNode</a:t>
            </a:r>
            <a:r>
              <a:rPr lang="en-US" altLang="zh-CN" sz="2400" dirty="0"/>
              <a:t> </a:t>
            </a:r>
            <a:r>
              <a:rPr lang="zh-CN" altLang="en-US" sz="2400" dirty="0"/>
              <a:t>相当于论文中的 </a:t>
            </a:r>
            <a:r>
              <a:rPr lang="en-US" altLang="zh-CN" sz="2400" dirty="0"/>
              <a:t>GFS Master </a:t>
            </a:r>
            <a:r>
              <a:rPr lang="zh-CN" altLang="en-US" sz="2400" dirty="0"/>
              <a:t>， </a:t>
            </a:r>
            <a:r>
              <a:rPr lang="en-US" altLang="zh-CN" sz="2400" dirty="0" err="1"/>
              <a:t>DataNode</a:t>
            </a:r>
            <a:r>
              <a:rPr lang="en-US" altLang="zh-CN" sz="2400" dirty="0"/>
              <a:t> </a:t>
            </a:r>
            <a:r>
              <a:rPr lang="zh-CN" altLang="en-US" sz="2400" dirty="0"/>
              <a:t>相当于论文中的 </a:t>
            </a:r>
            <a:r>
              <a:rPr lang="en-US" altLang="zh-CN" sz="2400" dirty="0"/>
              <a:t>GFS Chunk Server </a:t>
            </a:r>
            <a:r>
              <a:rPr lang="zh-CN" altLang="en-US" sz="2400" dirty="0"/>
              <a:t>。</a:t>
            </a:r>
            <a:r>
              <a:rPr lang="en-US" altLang="zh-CN" sz="2400" dirty="0"/>
              <a:t>HDFS</a:t>
            </a:r>
            <a:r>
              <a:rPr lang="zh-CN" altLang="en-US" sz="2400" dirty="0"/>
              <a:t>是基于 流数据 访问模式的 分布式文件系统 ，其设计建立在 “一次写入、多次读取” 的基础上，提供高吞吐量、高容错性的数据访问，能很好地解决海量数据的存储问题。</a:t>
            </a:r>
            <a:endParaRPr lang="en-US" altLang="zh-CN" sz="2400" dirty="0"/>
          </a:p>
          <a:p>
            <a:pPr>
              <a:lnSpc>
                <a:spcPct val="110000"/>
              </a:lnSpc>
            </a:pPr>
            <a:r>
              <a:rPr lang="zh-CN" altLang="en-US" sz="2400" dirty="0"/>
              <a:t>在</a:t>
            </a:r>
            <a:r>
              <a:rPr lang="en-US" altLang="zh-CN" sz="2400" dirty="0"/>
              <a:t>Hadoop</a:t>
            </a:r>
            <a:r>
              <a:rPr lang="zh-CN" altLang="en-US" sz="2400" dirty="0"/>
              <a:t>生态圈中，</a:t>
            </a:r>
            <a:r>
              <a:rPr lang="en-US" altLang="zh-CN" sz="2400" dirty="0"/>
              <a:t>HDFS</a:t>
            </a:r>
            <a:r>
              <a:rPr lang="zh-CN" altLang="en-US" sz="2400" dirty="0"/>
              <a:t>属于底层基础，负责存储文件。</a:t>
            </a:r>
          </a:p>
        </p:txBody>
      </p:sp>
      <p:pic>
        <p:nvPicPr>
          <p:cNvPr id="1026" name="Picture 2" descr="在这里插入图片描述">
            <a:extLst>
              <a:ext uri="{FF2B5EF4-FFF2-40B4-BE49-F238E27FC236}">
                <a16:creationId xmlns:a16="http://schemas.microsoft.com/office/drawing/2014/main" id="{FA554337-A9E4-4157-A735-12B43B24B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227" y="574152"/>
            <a:ext cx="6846727" cy="612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350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42C7-7DE7-4393-BC70-57A6F05BDE21}"/>
              </a:ext>
            </a:extLst>
          </p:cNvPr>
          <p:cNvSpPr>
            <a:spLocks noGrp="1"/>
          </p:cNvSpPr>
          <p:nvPr>
            <p:ph type="title"/>
          </p:nvPr>
        </p:nvSpPr>
        <p:spPr>
          <a:xfrm>
            <a:off x="838200" y="136529"/>
            <a:ext cx="10515600" cy="315912"/>
          </a:xfrm>
        </p:spPr>
        <p:txBody>
          <a:bodyPr>
            <a:normAutofit fontScale="90000"/>
          </a:bodyPr>
          <a:lstStyle/>
          <a:p>
            <a:r>
              <a:rPr lang="en-US" dirty="0" err="1"/>
              <a:t>Redhat</a:t>
            </a:r>
            <a:r>
              <a:rPr lang="en-US" dirty="0"/>
              <a:t> 10 billion objects performance test</a:t>
            </a:r>
          </a:p>
        </p:txBody>
      </p:sp>
      <p:sp>
        <p:nvSpPr>
          <p:cNvPr id="3" name="Content Placeholder 2">
            <a:extLst>
              <a:ext uri="{FF2B5EF4-FFF2-40B4-BE49-F238E27FC236}">
                <a16:creationId xmlns:a16="http://schemas.microsoft.com/office/drawing/2014/main" id="{24C2E46C-F9C5-424F-ACBF-81256ABA1470}"/>
              </a:ext>
            </a:extLst>
          </p:cNvPr>
          <p:cNvSpPr>
            <a:spLocks noGrp="1"/>
          </p:cNvSpPr>
          <p:nvPr>
            <p:ph idx="1"/>
          </p:nvPr>
        </p:nvSpPr>
        <p:spPr>
          <a:xfrm>
            <a:off x="278296" y="3945836"/>
            <a:ext cx="11618843" cy="2663686"/>
          </a:xfrm>
        </p:spPr>
        <p:txBody>
          <a:bodyPr>
            <a:normAutofit fontScale="77500" lnSpcReduction="20000"/>
          </a:bodyPr>
          <a:lstStyle/>
          <a:p>
            <a:r>
              <a:rPr lang="en-US" dirty="0"/>
              <a:t>Storage Array: 3 x Seagate JBOD@106 x 16TB HDD = 5PB raw capacity.</a:t>
            </a:r>
          </a:p>
          <a:p>
            <a:r>
              <a:rPr lang="en-US" dirty="0"/>
              <a:t>OSD Server: Each object server had dual Xeon 18-core CL-6154 processors, 384GB of DRAM, six Intel DC P4610 </a:t>
            </a:r>
            <a:r>
              <a:rPr lang="en-US" dirty="0" err="1"/>
              <a:t>NVMe</a:t>
            </a:r>
            <a:r>
              <a:rPr lang="en-US" dirty="0"/>
              <a:t> 7.6TB write-</a:t>
            </a:r>
            <a:r>
              <a:rPr lang="en-US" dirty="0" err="1"/>
              <a:t>optimised</a:t>
            </a:r>
            <a:r>
              <a:rPr lang="en-US" dirty="0"/>
              <a:t> NAND SSDs for metadata caching.</a:t>
            </a:r>
          </a:p>
          <a:p>
            <a:r>
              <a:rPr lang="en-US" dirty="0"/>
              <a:t>Test Client: 6 Workload Client@44 cores w/ 256 GB</a:t>
            </a:r>
          </a:p>
          <a:p>
            <a:r>
              <a:rPr lang="en-US" dirty="0" err="1"/>
              <a:t>Ceph</a:t>
            </a:r>
            <a:r>
              <a:rPr lang="en-US" dirty="0"/>
              <a:t> best practice recommends not exceeding 80 per cent capacity and so the system was sized to provide 4.5PB of usable </a:t>
            </a:r>
            <a:r>
              <a:rPr lang="en-US" dirty="0" err="1"/>
              <a:t>Ceph</a:t>
            </a:r>
            <a:r>
              <a:rPr lang="en-US" dirty="0"/>
              <a:t> capacity. Each 64KB object required about 10KB of metadata, meaning around 95TB of metadata for the total of 10 billion objects.</a:t>
            </a:r>
          </a:p>
        </p:txBody>
      </p:sp>
      <p:pic>
        <p:nvPicPr>
          <p:cNvPr id="1026" name="Picture 2">
            <a:extLst>
              <a:ext uri="{FF2B5EF4-FFF2-40B4-BE49-F238E27FC236}">
                <a16:creationId xmlns:a16="http://schemas.microsoft.com/office/drawing/2014/main" id="{90283FEE-26F0-4BA2-B80C-A160D88F2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606288"/>
            <a:ext cx="9048750" cy="333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1534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EC2-E39D-4EE0-A398-B113892E3D1B}"/>
              </a:ext>
            </a:extLst>
          </p:cNvPr>
          <p:cNvSpPr>
            <a:spLocks noGrp="1"/>
          </p:cNvSpPr>
          <p:nvPr>
            <p:ph type="title"/>
          </p:nvPr>
        </p:nvSpPr>
        <p:spPr>
          <a:xfrm>
            <a:off x="838200" y="265735"/>
            <a:ext cx="10515600" cy="72197"/>
          </a:xfrm>
        </p:spPr>
        <p:txBody>
          <a:bodyPr>
            <a:noAutofit/>
          </a:bodyPr>
          <a:lstStyle/>
          <a:p>
            <a:r>
              <a:rPr lang="en-US" sz="3600" dirty="0"/>
              <a:t>RBD - Concept Explanation</a:t>
            </a:r>
          </a:p>
        </p:txBody>
      </p:sp>
      <p:sp>
        <p:nvSpPr>
          <p:cNvPr id="3" name="Content Placeholder 2">
            <a:extLst>
              <a:ext uri="{FF2B5EF4-FFF2-40B4-BE49-F238E27FC236}">
                <a16:creationId xmlns:a16="http://schemas.microsoft.com/office/drawing/2014/main" id="{EFC19812-B3A6-4964-9BAB-681A50D9B941}"/>
              </a:ext>
            </a:extLst>
          </p:cNvPr>
          <p:cNvSpPr>
            <a:spLocks noGrp="1"/>
          </p:cNvSpPr>
          <p:nvPr>
            <p:ph idx="1"/>
          </p:nvPr>
        </p:nvSpPr>
        <p:spPr>
          <a:xfrm>
            <a:off x="838200" y="805070"/>
            <a:ext cx="10515600" cy="5371893"/>
          </a:xfrm>
        </p:spPr>
        <p:txBody>
          <a:bodyPr>
            <a:normAutofit fontScale="92500"/>
          </a:bodyPr>
          <a:lstStyle/>
          <a:p>
            <a:pPr marL="0" indent="0">
              <a:buNone/>
            </a:pPr>
            <a:r>
              <a:rPr lang="en-US" dirty="0"/>
              <a:t>RADOS Block Device (RBD): Provides a thin-provisioned block device to the clients. </a:t>
            </a:r>
          </a:p>
          <a:p>
            <a:r>
              <a:rPr lang="en-US" dirty="0"/>
              <a:t>A block device represents a consecutive sequence of bytes and </a:t>
            </a:r>
            <a:r>
              <a:rPr lang="en-US" dirty="0" err="1"/>
              <a:t>Ceph</a:t>
            </a:r>
            <a:r>
              <a:rPr lang="en-US" dirty="0"/>
              <a:t> divides it into a set of objects of equal size. When a client modifies a region of the RBD, the corresponding objects are automatically stripped and replicated over the entire </a:t>
            </a:r>
            <a:r>
              <a:rPr lang="en-US" dirty="0" err="1"/>
              <a:t>Ceph</a:t>
            </a:r>
            <a:r>
              <a:rPr lang="en-US" dirty="0"/>
              <a:t> cluster system. The size of objects is set to 4MiB by default. </a:t>
            </a:r>
          </a:p>
          <a:p>
            <a:r>
              <a:rPr lang="en-US" dirty="0"/>
              <a:t>Two types of RBD: </a:t>
            </a:r>
            <a:r>
              <a:rPr lang="en-US" dirty="0" err="1"/>
              <a:t>librbd</a:t>
            </a:r>
            <a:r>
              <a:rPr lang="en-US" dirty="0"/>
              <a:t> and </a:t>
            </a:r>
            <a:r>
              <a:rPr lang="en-US" dirty="0" err="1"/>
              <a:t>krbd</a:t>
            </a:r>
            <a:r>
              <a:rPr lang="en-US" dirty="0"/>
              <a:t>. </a:t>
            </a:r>
            <a:r>
              <a:rPr lang="en-US" dirty="0" err="1"/>
              <a:t>librbd</a:t>
            </a:r>
            <a:r>
              <a:rPr lang="en-US" dirty="0"/>
              <a:t> is a user-level library implementation which is widely used as a primary block storage for virtual machines in the cloud computing platforms such as OpenStack which shall bring about any interference from hypervisor or other virtual machines. </a:t>
            </a:r>
            <a:r>
              <a:rPr lang="en-US" dirty="0" err="1"/>
              <a:t>krbd</a:t>
            </a:r>
            <a:r>
              <a:rPr lang="en-US" dirty="0"/>
              <a:t> is implemented as a kernel module which exports device files directly to the kernel so that clients can mount them just like conventional disks.</a:t>
            </a:r>
          </a:p>
          <a:p>
            <a:endParaRPr lang="en-US" dirty="0"/>
          </a:p>
        </p:txBody>
      </p:sp>
    </p:spTree>
    <p:extLst>
      <p:ext uri="{BB962C8B-B14F-4D97-AF65-F5344CB8AC3E}">
        <p14:creationId xmlns:p14="http://schemas.microsoft.com/office/powerpoint/2010/main" val="956877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EC2-E39D-4EE0-A398-B113892E3D1B}"/>
              </a:ext>
            </a:extLst>
          </p:cNvPr>
          <p:cNvSpPr>
            <a:spLocks noGrp="1"/>
          </p:cNvSpPr>
          <p:nvPr>
            <p:ph type="title"/>
          </p:nvPr>
        </p:nvSpPr>
        <p:spPr>
          <a:xfrm>
            <a:off x="838200" y="265735"/>
            <a:ext cx="10515600" cy="72197"/>
          </a:xfrm>
        </p:spPr>
        <p:txBody>
          <a:bodyPr>
            <a:noAutofit/>
          </a:bodyPr>
          <a:lstStyle/>
          <a:p>
            <a:r>
              <a:rPr lang="en-US" sz="3600" dirty="0"/>
              <a:t>OSD - Concept Explanation</a:t>
            </a:r>
          </a:p>
        </p:txBody>
      </p:sp>
      <p:sp>
        <p:nvSpPr>
          <p:cNvPr id="3" name="Content Placeholder 2">
            <a:extLst>
              <a:ext uri="{FF2B5EF4-FFF2-40B4-BE49-F238E27FC236}">
                <a16:creationId xmlns:a16="http://schemas.microsoft.com/office/drawing/2014/main" id="{EFC19812-B3A6-4964-9BAB-681A50D9B941}"/>
              </a:ext>
            </a:extLst>
          </p:cNvPr>
          <p:cNvSpPr>
            <a:spLocks noGrp="1"/>
          </p:cNvSpPr>
          <p:nvPr>
            <p:ph idx="1"/>
          </p:nvPr>
        </p:nvSpPr>
        <p:spPr>
          <a:xfrm>
            <a:off x="838200" y="805070"/>
            <a:ext cx="10515600" cy="5371893"/>
          </a:xfrm>
        </p:spPr>
        <p:txBody>
          <a:bodyPr>
            <a:normAutofit fontScale="70000" lnSpcReduction="20000"/>
          </a:bodyPr>
          <a:lstStyle/>
          <a:p>
            <a:pPr marL="0" indent="0">
              <a:buNone/>
            </a:pPr>
            <a:r>
              <a:rPr lang="en-US" dirty="0"/>
              <a:t>Object Storage Device (OSD):  The </a:t>
            </a:r>
            <a:r>
              <a:rPr lang="en-US" dirty="0" err="1"/>
              <a:t>Ceph</a:t>
            </a:r>
            <a:r>
              <a:rPr lang="en-US" dirty="0"/>
              <a:t> OSD daemon consists of many functional modules in order to support SDS service. Inside OSD </a:t>
            </a:r>
            <a:r>
              <a:rPr lang="en-US" dirty="0" err="1"/>
              <a:t>Deamon</a:t>
            </a:r>
            <a:r>
              <a:rPr lang="en-US" dirty="0"/>
              <a:t>:</a:t>
            </a:r>
          </a:p>
          <a:p>
            <a:r>
              <a:rPr lang="en-US" dirty="0"/>
              <a:t>Core module: </a:t>
            </a:r>
            <a:r>
              <a:rPr lang="en-US" dirty="0" err="1"/>
              <a:t>ObjectStore</a:t>
            </a:r>
            <a:r>
              <a:rPr lang="en-US" dirty="0"/>
              <a:t> which is responsible for how objects are stored and managed. In particular, </a:t>
            </a:r>
            <a:r>
              <a:rPr lang="en-US" dirty="0" err="1"/>
              <a:t>Ceph</a:t>
            </a:r>
            <a:r>
              <a:rPr lang="en-US" dirty="0"/>
              <a:t> is designed to support multiple storage engines by registering them as different backends for </a:t>
            </a:r>
            <a:r>
              <a:rPr lang="en-US" dirty="0" err="1"/>
              <a:t>ObjectStore</a:t>
            </a:r>
            <a:r>
              <a:rPr lang="en-US" dirty="0"/>
              <a:t>. Currently supports three kinds of storage backends: </a:t>
            </a:r>
            <a:r>
              <a:rPr lang="en-US" dirty="0" err="1"/>
              <a:t>FileStore</a:t>
            </a:r>
            <a:r>
              <a:rPr lang="en-US" dirty="0"/>
              <a:t>, </a:t>
            </a:r>
            <a:r>
              <a:rPr lang="en-US" dirty="0" err="1"/>
              <a:t>KStore</a:t>
            </a:r>
            <a:r>
              <a:rPr lang="en-US" dirty="0"/>
              <a:t> and </a:t>
            </a:r>
            <a:r>
              <a:rPr lang="en-US" dirty="0" err="1"/>
              <a:t>BlueStore</a:t>
            </a:r>
            <a:r>
              <a:rPr lang="en-US" dirty="0"/>
              <a:t>. </a:t>
            </a:r>
          </a:p>
          <a:p>
            <a:r>
              <a:rPr lang="en-US" dirty="0" err="1"/>
              <a:t>FileStore</a:t>
            </a:r>
            <a:r>
              <a:rPr lang="en-US" dirty="0"/>
              <a:t>: Each object is stored as a separate file in the underlying local file systems such as XFS, BTRFS and ZFS. Using </a:t>
            </a:r>
            <a:r>
              <a:rPr lang="en-US" dirty="0" err="1"/>
              <a:t>FileStore</a:t>
            </a:r>
            <a:r>
              <a:rPr lang="en-US" dirty="0"/>
              <a:t>, </a:t>
            </a:r>
            <a:r>
              <a:rPr lang="en-US" dirty="0" err="1"/>
              <a:t>Ceph</a:t>
            </a:r>
            <a:r>
              <a:rPr lang="en-US" dirty="0"/>
              <a:t> mandates to use an external </a:t>
            </a:r>
            <a:r>
              <a:rPr lang="en-US" dirty="0" err="1"/>
              <a:t>Ceph</a:t>
            </a:r>
            <a:r>
              <a:rPr lang="en-US" dirty="0"/>
              <a:t> journal for ensuring consistency, many systems employ SSDs as the journal devices. XFS is the only file system officially recommended by </a:t>
            </a:r>
            <a:r>
              <a:rPr lang="en-US" dirty="0" err="1"/>
              <a:t>Ceph</a:t>
            </a:r>
            <a:r>
              <a:rPr lang="en-US" dirty="0"/>
              <a:t> developers so far.</a:t>
            </a:r>
          </a:p>
          <a:p>
            <a:r>
              <a:rPr lang="en-US" dirty="0" err="1"/>
              <a:t>KStore</a:t>
            </a:r>
            <a:r>
              <a:rPr lang="en-US" dirty="0"/>
              <a:t>: </a:t>
            </a:r>
            <a:r>
              <a:rPr lang="en-US" dirty="0" err="1"/>
              <a:t>KStore</a:t>
            </a:r>
            <a:r>
              <a:rPr lang="en-US" dirty="0"/>
              <a:t> is to encapsulate everything from object data to their metadata as key-value pairs and put them into key-value stores. </a:t>
            </a:r>
            <a:r>
              <a:rPr lang="en-US" dirty="0" err="1"/>
              <a:t>LevelDB</a:t>
            </a:r>
            <a:r>
              <a:rPr lang="en-US" dirty="0"/>
              <a:t>, </a:t>
            </a:r>
            <a:r>
              <a:rPr lang="en-US" dirty="0" err="1"/>
              <a:t>RocksDB</a:t>
            </a:r>
            <a:r>
              <a:rPr lang="en-US" dirty="0"/>
              <a:t> and </a:t>
            </a:r>
            <a:r>
              <a:rPr lang="en-US" dirty="0" err="1"/>
              <a:t>KineticStorage</a:t>
            </a:r>
            <a:r>
              <a:rPr lang="en-US" dirty="0"/>
              <a:t> for </a:t>
            </a:r>
            <a:r>
              <a:rPr lang="en-US" dirty="0" err="1"/>
              <a:t>KStore</a:t>
            </a:r>
            <a:r>
              <a:rPr lang="en-US" dirty="0"/>
              <a:t>.</a:t>
            </a:r>
          </a:p>
          <a:p>
            <a:r>
              <a:rPr lang="en-US" dirty="0" err="1"/>
              <a:t>BlueStore</a:t>
            </a:r>
            <a:r>
              <a:rPr lang="en-US" dirty="0"/>
              <a:t>: Saves object data in a raw block device directly, while managing their metadata with </a:t>
            </a:r>
            <a:r>
              <a:rPr lang="en-US" dirty="0" err="1"/>
              <a:t>RocksDB</a:t>
            </a:r>
            <a:r>
              <a:rPr lang="en-US" dirty="0"/>
              <a:t>. In order to accommodate </a:t>
            </a:r>
            <a:r>
              <a:rPr lang="en-US" dirty="0" err="1"/>
              <a:t>RocksDB</a:t>
            </a:r>
            <a:r>
              <a:rPr lang="en-US" dirty="0"/>
              <a:t>, </a:t>
            </a:r>
            <a:r>
              <a:rPr lang="en-US" dirty="0" err="1"/>
              <a:t>BlueStore</a:t>
            </a:r>
            <a:r>
              <a:rPr lang="en-US" dirty="0"/>
              <a:t> internally has a tiny user-level file system named </a:t>
            </a:r>
            <a:r>
              <a:rPr lang="en-US" dirty="0" err="1"/>
              <a:t>BlueFS</a:t>
            </a:r>
            <a:r>
              <a:rPr lang="en-US" dirty="0"/>
              <a:t>. Using </a:t>
            </a:r>
            <a:r>
              <a:rPr lang="en-US" dirty="0" err="1"/>
              <a:t>RocksDB</a:t>
            </a:r>
            <a:r>
              <a:rPr lang="en-US" dirty="0"/>
              <a:t> is that </a:t>
            </a:r>
            <a:r>
              <a:rPr lang="en-US" dirty="0" err="1"/>
              <a:t>Ceph</a:t>
            </a:r>
            <a:r>
              <a:rPr lang="en-US" dirty="0"/>
              <a:t> can simply retrieve and enumerate all objects stored in the system.</a:t>
            </a:r>
          </a:p>
          <a:p>
            <a:r>
              <a:rPr lang="en-US" dirty="0"/>
              <a:t>For performance consideration, </a:t>
            </a:r>
            <a:r>
              <a:rPr lang="en-US" dirty="0" err="1"/>
              <a:t>NVMe</a:t>
            </a:r>
            <a:r>
              <a:rPr lang="en-US" dirty="0"/>
              <a:t> SSDs are used for external journaling in </a:t>
            </a:r>
            <a:r>
              <a:rPr lang="en-US" dirty="0" err="1"/>
              <a:t>FileStore</a:t>
            </a:r>
            <a:r>
              <a:rPr lang="en-US" dirty="0"/>
              <a:t> and WAL (Write-Ahead Logging) in </a:t>
            </a:r>
            <a:r>
              <a:rPr lang="en-US" dirty="0" err="1"/>
              <a:t>BlueStore</a:t>
            </a:r>
            <a:r>
              <a:rPr lang="en-US" dirty="0"/>
              <a:t>.</a:t>
            </a:r>
          </a:p>
        </p:txBody>
      </p:sp>
    </p:spTree>
    <p:extLst>
      <p:ext uri="{BB962C8B-B14F-4D97-AF65-F5344CB8AC3E}">
        <p14:creationId xmlns:p14="http://schemas.microsoft.com/office/powerpoint/2010/main" val="682279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835"/>
            <a:ext cx="10515600" cy="315912"/>
          </a:xfrm>
        </p:spPr>
        <p:txBody>
          <a:bodyPr>
            <a:normAutofit fontScale="90000"/>
          </a:bodyPr>
          <a:lstStyle/>
          <a:p>
            <a:r>
              <a:rPr lang="en-US" sz="2800" dirty="0" err="1"/>
              <a:t>Ceph</a:t>
            </a:r>
            <a:r>
              <a:rPr lang="en-US" sz="2800" dirty="0"/>
              <a:t> Cluster</a:t>
            </a:r>
            <a:r>
              <a:rPr lang="zh-CN" altLang="en-US" sz="2800" dirty="0"/>
              <a:t>核心组件和概念</a:t>
            </a:r>
            <a:endParaRPr lang="en-US" sz="2800" dirty="0"/>
          </a:p>
        </p:txBody>
      </p:sp>
      <p:sp>
        <p:nvSpPr>
          <p:cNvPr id="3" name="Content Placeholder 2"/>
          <p:cNvSpPr>
            <a:spLocks noGrp="1"/>
          </p:cNvSpPr>
          <p:nvPr>
            <p:ph idx="1"/>
          </p:nvPr>
        </p:nvSpPr>
        <p:spPr>
          <a:xfrm>
            <a:off x="838200" y="574158"/>
            <a:ext cx="7138481" cy="6142007"/>
          </a:xfrm>
        </p:spPr>
        <p:txBody>
          <a:bodyPr>
            <a:normAutofit fontScale="40000" lnSpcReduction="20000"/>
          </a:bodyPr>
          <a:lstStyle/>
          <a:p>
            <a:pPr>
              <a:lnSpc>
                <a:spcPct val="120000"/>
              </a:lnSpc>
            </a:pPr>
            <a:r>
              <a:rPr lang="en-US" altLang="zh-CN" dirty="0" err="1"/>
              <a:t>ceph-mon</a:t>
            </a:r>
            <a:r>
              <a:rPr lang="zh-CN" altLang="en-US" dirty="0"/>
              <a:t>：一个 </a:t>
            </a:r>
            <a:r>
              <a:rPr lang="en-US" altLang="zh-CN" dirty="0" err="1"/>
              <a:t>Ceph</a:t>
            </a:r>
            <a:r>
              <a:rPr lang="zh-CN" altLang="en-US" dirty="0"/>
              <a:t>高可用性的存储集群需要至少</a:t>
            </a:r>
            <a:r>
              <a:rPr lang="en-US" altLang="zh-CN" dirty="0"/>
              <a:t>3</a:t>
            </a:r>
            <a:r>
              <a:rPr lang="zh-CN" altLang="en-US" dirty="0"/>
              <a:t>个 物理隔离的</a:t>
            </a:r>
            <a:r>
              <a:rPr lang="en-US" altLang="zh-CN" dirty="0" err="1"/>
              <a:t>ceph-mon</a:t>
            </a:r>
            <a:r>
              <a:rPr lang="zh-CN" altLang="en-US" dirty="0"/>
              <a:t>服务进程组成的小集群，它们通过 </a:t>
            </a:r>
            <a:r>
              <a:rPr lang="en-US" altLang="zh-CN" dirty="0" err="1"/>
              <a:t>Paxos</a:t>
            </a:r>
            <a:r>
              <a:rPr lang="en-US" altLang="zh-CN" dirty="0"/>
              <a:t> </a:t>
            </a:r>
            <a:r>
              <a:rPr lang="zh-CN" altLang="en-US" dirty="0"/>
              <a:t>同步数据，用来保存 </a:t>
            </a:r>
            <a:r>
              <a:rPr lang="en-US" altLang="zh-CN" dirty="0"/>
              <a:t>OSD </a:t>
            </a:r>
            <a:r>
              <a:rPr lang="zh-CN" altLang="en-US" dirty="0"/>
              <a:t>的元数据</a:t>
            </a:r>
            <a:r>
              <a:rPr lang="en-US" altLang="zh-CN" dirty="0"/>
              <a:t>(</a:t>
            </a:r>
            <a:r>
              <a:rPr lang="zh-CN" altLang="en-US" dirty="0"/>
              <a:t>即</a:t>
            </a:r>
            <a:r>
              <a:rPr lang="en-US" altLang="zh-CN" dirty="0" err="1"/>
              <a:t>osdmap</a:t>
            </a:r>
            <a:r>
              <a:rPr lang="en-US" altLang="zh-CN" dirty="0"/>
              <a:t>)</a:t>
            </a:r>
            <a:r>
              <a:rPr lang="zh-CN" altLang="en-US" dirty="0"/>
              <a:t>。</a:t>
            </a:r>
          </a:p>
          <a:p>
            <a:pPr>
              <a:lnSpc>
                <a:spcPct val="120000"/>
              </a:lnSpc>
            </a:pPr>
            <a:r>
              <a:rPr lang="en-US" altLang="zh-CN" dirty="0" err="1"/>
              <a:t>ceph-osd</a:t>
            </a:r>
            <a:r>
              <a:rPr lang="zh-CN" altLang="en-US" dirty="0"/>
              <a:t>：全称 </a:t>
            </a:r>
            <a:r>
              <a:rPr lang="en-US" altLang="zh-CN" dirty="0"/>
              <a:t>Object Storage Device</a:t>
            </a:r>
            <a:r>
              <a:rPr lang="zh-CN" altLang="en-US" dirty="0"/>
              <a:t>，</a:t>
            </a:r>
            <a:r>
              <a:rPr lang="en-US" altLang="zh-CN" dirty="0" err="1"/>
              <a:t>ceph-osd</a:t>
            </a:r>
            <a:r>
              <a:rPr lang="zh-CN" altLang="en-US" dirty="0"/>
              <a:t>服务进程提供</a:t>
            </a:r>
            <a:r>
              <a:rPr lang="en-US" altLang="zh-CN" dirty="0"/>
              <a:t>RADOS</a:t>
            </a:r>
            <a:r>
              <a:rPr lang="zh-CN" altLang="en-US" dirty="0"/>
              <a:t>服务，响应客户端请求返回具体数据。</a:t>
            </a:r>
            <a:r>
              <a:rPr lang="en-US" altLang="zh-CN" dirty="0" err="1"/>
              <a:t>ceph-osd</a:t>
            </a:r>
            <a:r>
              <a:rPr lang="zh-CN" altLang="en-US" dirty="0"/>
              <a:t>与</a:t>
            </a:r>
            <a:r>
              <a:rPr lang="en-US" altLang="zh-CN" dirty="0" err="1"/>
              <a:t>ceph-mon</a:t>
            </a:r>
            <a:r>
              <a:rPr lang="zh-CN" altLang="en-US" dirty="0"/>
              <a:t>交互加入集群</a:t>
            </a:r>
            <a:r>
              <a:rPr lang="en-US" altLang="zh-CN" dirty="0"/>
              <a:t>membership</a:t>
            </a:r>
            <a:r>
              <a:rPr lang="zh-CN" altLang="en-US" dirty="0"/>
              <a:t>，与其它</a:t>
            </a:r>
            <a:r>
              <a:rPr lang="en-US" altLang="zh-CN" dirty="0" err="1"/>
              <a:t>ceph-osd</a:t>
            </a:r>
            <a:r>
              <a:rPr lang="zh-CN" altLang="en-US" dirty="0"/>
              <a:t>服务进程交互实现数据的</a:t>
            </a:r>
            <a:r>
              <a:rPr lang="en-US" altLang="zh-CN" dirty="0"/>
              <a:t>replication</a:t>
            </a:r>
            <a:r>
              <a:rPr lang="zh-CN" altLang="en-US" dirty="0"/>
              <a:t>。</a:t>
            </a:r>
            <a:r>
              <a:rPr lang="en-US" altLang="zh-CN" dirty="0"/>
              <a:t>Pool</a:t>
            </a:r>
            <a:r>
              <a:rPr lang="zh-CN" altLang="en-US" dirty="0"/>
              <a:t>是</a:t>
            </a:r>
            <a:r>
              <a:rPr lang="en-US" altLang="zh-CN" dirty="0" err="1"/>
              <a:t>ceph-osd</a:t>
            </a:r>
            <a:r>
              <a:rPr lang="zh-CN" altLang="en-US" dirty="0"/>
              <a:t>服务进程所管理的数据模型。</a:t>
            </a:r>
          </a:p>
          <a:p>
            <a:pPr>
              <a:lnSpc>
                <a:spcPct val="120000"/>
              </a:lnSpc>
            </a:pPr>
            <a:r>
              <a:rPr lang="en-US" altLang="zh-CN" dirty="0" err="1"/>
              <a:t>ceph-mds</a:t>
            </a:r>
            <a:r>
              <a:rPr lang="zh-CN" altLang="en-US" dirty="0"/>
              <a:t>：全称 </a:t>
            </a:r>
            <a:r>
              <a:rPr lang="en-US" altLang="zh-CN" dirty="0" err="1"/>
              <a:t>Ceph</a:t>
            </a:r>
            <a:r>
              <a:rPr lang="en-US" altLang="zh-CN" dirty="0"/>
              <a:t> Metadata Server</a:t>
            </a:r>
            <a:r>
              <a:rPr lang="zh-CN" altLang="en-US" dirty="0"/>
              <a:t>，</a:t>
            </a:r>
            <a:r>
              <a:rPr lang="en-US" altLang="zh-CN" dirty="0" err="1"/>
              <a:t>ceph-mds</a:t>
            </a:r>
            <a:r>
              <a:rPr lang="zh-CN" altLang="en-US" dirty="0"/>
              <a:t>提供 </a:t>
            </a:r>
            <a:r>
              <a:rPr lang="en-US" altLang="zh-CN" dirty="0" err="1"/>
              <a:t>CephFS</a:t>
            </a:r>
            <a:r>
              <a:rPr lang="en-US" altLang="zh-CN" dirty="0"/>
              <a:t> </a:t>
            </a:r>
            <a:r>
              <a:rPr lang="zh-CN" altLang="en-US" dirty="0"/>
              <a:t>服务依赖的元数据服务，它使用</a:t>
            </a:r>
            <a:r>
              <a:rPr lang="en-US" altLang="zh-CN" dirty="0"/>
              <a:t>RADOS</a:t>
            </a:r>
            <a:r>
              <a:rPr lang="zh-CN" altLang="en-US" dirty="0"/>
              <a:t>存储文件系统所需的元数据</a:t>
            </a:r>
            <a:r>
              <a:rPr lang="en-US" altLang="zh-CN" dirty="0"/>
              <a:t>(</a:t>
            </a:r>
            <a:r>
              <a:rPr lang="zh-CN" altLang="en-US" dirty="0"/>
              <a:t>目录、文件归属、访问模式等</a:t>
            </a:r>
            <a:r>
              <a:rPr lang="en-US" altLang="zh-CN" dirty="0"/>
              <a:t>)</a:t>
            </a:r>
            <a:r>
              <a:rPr lang="zh-CN" altLang="en-US" dirty="0"/>
              <a:t>，并提供</a:t>
            </a:r>
            <a:r>
              <a:rPr lang="en-US" altLang="zh-CN" dirty="0"/>
              <a:t>client</a:t>
            </a:r>
            <a:r>
              <a:rPr lang="zh-CN" altLang="en-US" dirty="0"/>
              <a:t>端访问文件系统中的数据。多个物理隔离的</a:t>
            </a:r>
            <a:r>
              <a:rPr lang="en-US" altLang="zh-CN" dirty="0" err="1"/>
              <a:t>ceph-mds</a:t>
            </a:r>
            <a:r>
              <a:rPr lang="zh-CN" altLang="en-US" dirty="0"/>
              <a:t>服务进程实现高可用性和高扩展性；针对高可用性，</a:t>
            </a:r>
            <a:r>
              <a:rPr lang="en-US" altLang="zh-CN" dirty="0" err="1"/>
              <a:t>ceph-mds</a:t>
            </a:r>
            <a:r>
              <a:rPr lang="zh-CN" altLang="en-US" dirty="0"/>
              <a:t>故障自动切换是由</a:t>
            </a:r>
            <a:r>
              <a:rPr lang="en-US" altLang="zh-CN" dirty="0" err="1"/>
              <a:t>ceph-mon</a:t>
            </a:r>
            <a:r>
              <a:rPr lang="zh-CN" altLang="en-US" dirty="0"/>
              <a:t>触发的；针对高扩展性，多个</a:t>
            </a:r>
            <a:r>
              <a:rPr lang="en-US" altLang="zh-CN" dirty="0" err="1"/>
              <a:t>ceph-mds</a:t>
            </a:r>
            <a:r>
              <a:rPr lang="zh-CN" altLang="en-US" dirty="0"/>
              <a:t>拆分管理目录的</a:t>
            </a:r>
            <a:r>
              <a:rPr lang="en-US" altLang="zh-CN" dirty="0"/>
              <a:t>meta data</a:t>
            </a:r>
            <a:r>
              <a:rPr lang="zh-CN" altLang="en-US" dirty="0"/>
              <a:t>，实现负载均衡。对象存储和块设备存储不需要该服务。</a:t>
            </a:r>
            <a:endParaRPr lang="en-US" altLang="zh-CN" dirty="0"/>
          </a:p>
          <a:p>
            <a:pPr>
              <a:lnSpc>
                <a:spcPct val="120000"/>
              </a:lnSpc>
            </a:pPr>
            <a:r>
              <a:rPr lang="en-US" altLang="zh-CN" dirty="0" err="1"/>
              <a:t>radosgw</a:t>
            </a:r>
            <a:r>
              <a:rPr lang="zh-CN" altLang="en-US" dirty="0"/>
              <a:t>：提供基于</a:t>
            </a:r>
            <a:r>
              <a:rPr lang="en-US" altLang="zh-CN" dirty="0" err="1"/>
              <a:t>RESTfull</a:t>
            </a:r>
            <a:r>
              <a:rPr lang="en-US" altLang="zh-CN" dirty="0"/>
              <a:t> HTTP API</a:t>
            </a:r>
            <a:r>
              <a:rPr lang="zh-CN" altLang="en-US" dirty="0"/>
              <a:t>的数据对象存储，它维护自身内部的数据格式、数据库、认证、存取控制等。</a:t>
            </a:r>
          </a:p>
          <a:p>
            <a:pPr>
              <a:lnSpc>
                <a:spcPct val="120000"/>
              </a:lnSpc>
            </a:pPr>
            <a:r>
              <a:rPr lang="en-US" dirty="0"/>
              <a:t>RADOS：</a:t>
            </a:r>
            <a:r>
              <a:rPr lang="zh-CN" altLang="en-US" dirty="0"/>
              <a:t>全称 </a:t>
            </a:r>
            <a:r>
              <a:rPr lang="en-US" dirty="0"/>
              <a:t>Reliable Autonomic Distributed Object Store，</a:t>
            </a:r>
            <a:r>
              <a:rPr lang="zh-CN" altLang="en-US" dirty="0"/>
              <a:t>是 </a:t>
            </a:r>
            <a:r>
              <a:rPr lang="en-US" dirty="0" err="1"/>
              <a:t>Ceph</a:t>
            </a:r>
            <a:r>
              <a:rPr lang="en-US" dirty="0"/>
              <a:t> </a:t>
            </a:r>
            <a:r>
              <a:rPr lang="zh-CN" altLang="en-US" dirty="0"/>
              <a:t>集群的精华，用于实现数据分配、</a:t>
            </a:r>
            <a:r>
              <a:rPr lang="en-US" dirty="0"/>
              <a:t>Failover </a:t>
            </a:r>
            <a:r>
              <a:rPr lang="zh-CN" altLang="en-US" dirty="0"/>
              <a:t>等集群操作。</a:t>
            </a:r>
            <a:endParaRPr lang="en-US" altLang="zh-CN" dirty="0"/>
          </a:p>
          <a:p>
            <a:pPr>
              <a:lnSpc>
                <a:spcPct val="120000"/>
              </a:lnSpc>
            </a:pPr>
            <a:r>
              <a:rPr lang="en-US" dirty="0" err="1"/>
              <a:t>Librados：Librados</a:t>
            </a:r>
            <a:r>
              <a:rPr lang="en-US" dirty="0"/>
              <a:t> </a:t>
            </a:r>
            <a:r>
              <a:rPr lang="zh-CN" altLang="en-US" dirty="0"/>
              <a:t>是 </a:t>
            </a:r>
            <a:r>
              <a:rPr lang="en-US" dirty="0" err="1"/>
              <a:t>Rados</a:t>
            </a:r>
            <a:r>
              <a:rPr lang="en-US" dirty="0"/>
              <a:t> </a:t>
            </a:r>
            <a:r>
              <a:rPr lang="zh-CN" altLang="en-US" dirty="0"/>
              <a:t>提供库，因为 </a:t>
            </a:r>
            <a:r>
              <a:rPr lang="en-US" dirty="0"/>
              <a:t>RADOS </a:t>
            </a:r>
            <a:r>
              <a:rPr lang="zh-CN" altLang="en-US" dirty="0"/>
              <a:t>是协议很难直接访问，因此上层的 </a:t>
            </a:r>
            <a:r>
              <a:rPr lang="en-US" dirty="0"/>
              <a:t>RBD、RGW </a:t>
            </a:r>
            <a:r>
              <a:rPr lang="zh-CN" altLang="en-US" dirty="0"/>
              <a:t>和 </a:t>
            </a:r>
            <a:r>
              <a:rPr lang="en-US" dirty="0" err="1"/>
              <a:t>CephFS</a:t>
            </a:r>
            <a:r>
              <a:rPr lang="en-US" dirty="0"/>
              <a:t> </a:t>
            </a:r>
            <a:r>
              <a:rPr lang="zh-CN" altLang="en-US" dirty="0"/>
              <a:t>都是通过 </a:t>
            </a:r>
            <a:r>
              <a:rPr lang="en-US" dirty="0" err="1"/>
              <a:t>librados</a:t>
            </a:r>
            <a:r>
              <a:rPr lang="en-US" dirty="0"/>
              <a:t> </a:t>
            </a:r>
            <a:r>
              <a:rPr lang="zh-CN" altLang="en-US" dirty="0"/>
              <a:t>访问的，目前提供 </a:t>
            </a:r>
            <a:r>
              <a:rPr lang="en-US" dirty="0" err="1"/>
              <a:t>PHP、Ruby、Java、Python、C</a:t>
            </a:r>
            <a:r>
              <a:rPr lang="en-US" dirty="0"/>
              <a:t> </a:t>
            </a:r>
            <a:r>
              <a:rPr lang="zh-CN" altLang="en-US" dirty="0"/>
              <a:t>和 </a:t>
            </a:r>
            <a:r>
              <a:rPr lang="en-US" dirty="0"/>
              <a:t>C++ </a:t>
            </a:r>
            <a:r>
              <a:rPr lang="zh-CN" altLang="en-US" dirty="0"/>
              <a:t>支持。</a:t>
            </a:r>
          </a:p>
          <a:p>
            <a:pPr>
              <a:lnSpc>
                <a:spcPct val="120000"/>
              </a:lnSpc>
            </a:pPr>
            <a:r>
              <a:rPr lang="en-US" dirty="0"/>
              <a:t>CRUSH：CRUSH </a:t>
            </a:r>
            <a:r>
              <a:rPr lang="zh-CN" altLang="en-US" dirty="0"/>
              <a:t>是 </a:t>
            </a:r>
            <a:r>
              <a:rPr lang="en-US" dirty="0" err="1"/>
              <a:t>Ceph</a:t>
            </a:r>
            <a:r>
              <a:rPr lang="en-US" dirty="0"/>
              <a:t> </a:t>
            </a:r>
            <a:r>
              <a:rPr lang="zh-CN" altLang="en-US" dirty="0"/>
              <a:t>使用的数据分布算法，类似一致性哈希，让数据分配到预期的地方。</a:t>
            </a:r>
            <a:endParaRPr lang="en-US" altLang="zh-CN" dirty="0"/>
          </a:p>
          <a:p>
            <a:pPr>
              <a:lnSpc>
                <a:spcPct val="120000"/>
              </a:lnSpc>
            </a:pPr>
            <a:r>
              <a:rPr lang="en-US" altLang="zh-CN" dirty="0"/>
              <a:t>Object</a:t>
            </a:r>
            <a:r>
              <a:rPr lang="zh-CN" altLang="en-US" dirty="0"/>
              <a:t>：</a:t>
            </a:r>
            <a:r>
              <a:rPr lang="en-US" altLang="zh-CN" dirty="0" err="1"/>
              <a:t>Ceph</a:t>
            </a:r>
            <a:r>
              <a:rPr lang="en-US" altLang="zh-CN" dirty="0"/>
              <a:t> </a:t>
            </a:r>
            <a:r>
              <a:rPr lang="zh-CN" altLang="en-US" dirty="0"/>
              <a:t>最底层的存储单元是 </a:t>
            </a:r>
            <a:r>
              <a:rPr lang="en-US" altLang="zh-CN" dirty="0"/>
              <a:t>Object </a:t>
            </a:r>
            <a:r>
              <a:rPr lang="zh-CN" altLang="en-US" dirty="0"/>
              <a:t>对象，一条数据、一个配置都是一个对象，每个 </a:t>
            </a:r>
            <a:r>
              <a:rPr lang="en-US" altLang="zh-CN" dirty="0"/>
              <a:t>Object </a:t>
            </a:r>
            <a:r>
              <a:rPr lang="zh-CN" altLang="en-US" dirty="0"/>
              <a:t>包含 </a:t>
            </a:r>
            <a:r>
              <a:rPr lang="en-US" altLang="zh-CN" dirty="0"/>
              <a:t>ID</a:t>
            </a:r>
            <a:r>
              <a:rPr lang="zh-CN" altLang="en-US" dirty="0"/>
              <a:t>、元数据和原始数据。</a:t>
            </a:r>
          </a:p>
          <a:p>
            <a:pPr>
              <a:lnSpc>
                <a:spcPct val="120000"/>
              </a:lnSpc>
            </a:pPr>
            <a:r>
              <a:rPr lang="en-US" altLang="zh-CN" dirty="0"/>
              <a:t>Pool</a:t>
            </a:r>
            <a:r>
              <a:rPr lang="zh-CN" altLang="en-US" dirty="0"/>
              <a:t>：</a:t>
            </a:r>
            <a:r>
              <a:rPr lang="en-US" altLang="zh-CN" dirty="0"/>
              <a:t>Pool </a:t>
            </a:r>
            <a:r>
              <a:rPr lang="zh-CN" altLang="en-US" dirty="0"/>
              <a:t>是一个存储对象的逻辑分区，它通常规定了数据冗余的类型与副本数，默认为</a:t>
            </a:r>
            <a:r>
              <a:rPr lang="en-US" altLang="zh-CN" dirty="0"/>
              <a:t>3</a:t>
            </a:r>
            <a:r>
              <a:rPr lang="zh-CN" altLang="en-US" dirty="0"/>
              <a:t>副本。对于不同类型的存储，需要单独的 </a:t>
            </a:r>
            <a:r>
              <a:rPr lang="en-US" altLang="zh-CN" dirty="0"/>
              <a:t>Pool</a:t>
            </a:r>
            <a:r>
              <a:rPr lang="zh-CN" altLang="en-US" dirty="0"/>
              <a:t>，如 </a:t>
            </a:r>
            <a:r>
              <a:rPr lang="en-US" altLang="zh-CN" dirty="0"/>
              <a:t>RBD</a:t>
            </a:r>
            <a:r>
              <a:rPr lang="zh-CN" altLang="en-US" dirty="0"/>
              <a:t>。</a:t>
            </a:r>
            <a:r>
              <a:rPr lang="en-US" altLang="zh-CN" dirty="0"/>
              <a:t>pool </a:t>
            </a:r>
            <a:r>
              <a:rPr lang="zh-CN" altLang="en-US" dirty="0"/>
              <a:t>是 </a:t>
            </a:r>
            <a:r>
              <a:rPr lang="en-US" altLang="zh-CN" dirty="0" err="1"/>
              <a:t>ceph</a:t>
            </a:r>
            <a:r>
              <a:rPr lang="en-US" altLang="zh-CN" dirty="0"/>
              <a:t> </a:t>
            </a:r>
            <a:r>
              <a:rPr lang="zh-CN" altLang="en-US" dirty="0"/>
              <a:t>存储数据时的逻辑分区，它起到 </a:t>
            </a:r>
            <a:r>
              <a:rPr lang="en-US" altLang="zh-CN" dirty="0"/>
              <a:t>namespace </a:t>
            </a:r>
            <a:r>
              <a:rPr lang="zh-CN" altLang="en-US" dirty="0"/>
              <a:t>的作用。</a:t>
            </a:r>
          </a:p>
          <a:p>
            <a:pPr>
              <a:lnSpc>
                <a:spcPct val="120000"/>
              </a:lnSpc>
            </a:pPr>
            <a:r>
              <a:rPr lang="en-US" altLang="zh-CN" dirty="0"/>
              <a:t>PG</a:t>
            </a:r>
            <a:r>
              <a:rPr lang="zh-CN" altLang="en-US" dirty="0"/>
              <a:t>：全称 </a:t>
            </a:r>
            <a:r>
              <a:rPr lang="en-US" altLang="zh-CN" dirty="0"/>
              <a:t>Placement </a:t>
            </a:r>
            <a:r>
              <a:rPr lang="en-US" altLang="zh-CN" dirty="0" err="1"/>
              <a:t>Grouops</a:t>
            </a:r>
            <a:r>
              <a:rPr lang="zh-CN" altLang="en-US" dirty="0"/>
              <a:t>，是一个逻辑概念，一个 </a:t>
            </a:r>
            <a:r>
              <a:rPr lang="en-US" altLang="zh-CN" dirty="0"/>
              <a:t>OSD </a:t>
            </a:r>
            <a:r>
              <a:rPr lang="zh-CN" altLang="en-US" dirty="0"/>
              <a:t>包含多个 </a:t>
            </a:r>
            <a:r>
              <a:rPr lang="en-US" altLang="zh-CN" dirty="0"/>
              <a:t>PG</a:t>
            </a:r>
            <a:r>
              <a:rPr lang="zh-CN" altLang="en-US" dirty="0"/>
              <a:t>。引入 </a:t>
            </a:r>
            <a:r>
              <a:rPr lang="en-US" altLang="zh-CN" dirty="0"/>
              <a:t>PG </a:t>
            </a:r>
            <a:r>
              <a:rPr lang="zh-CN" altLang="en-US" dirty="0"/>
              <a:t>这一层其实是为了更好的分配数据和定位数据。每个 </a:t>
            </a:r>
            <a:r>
              <a:rPr lang="en-US" altLang="zh-CN" dirty="0"/>
              <a:t>Pool </a:t>
            </a:r>
            <a:r>
              <a:rPr lang="zh-CN" altLang="en-US" dirty="0"/>
              <a:t>内包含很多个 </a:t>
            </a:r>
            <a:r>
              <a:rPr lang="en-US" altLang="zh-CN" dirty="0"/>
              <a:t>PG</a:t>
            </a:r>
            <a:r>
              <a:rPr lang="zh-CN" altLang="en-US" dirty="0"/>
              <a:t>，它是一个对象的集合，服务端数据均衡和恢复的最小单位就是 </a:t>
            </a:r>
            <a:r>
              <a:rPr lang="en-US" altLang="zh-CN" dirty="0"/>
              <a:t>PG</a:t>
            </a:r>
            <a:r>
              <a:rPr lang="zh-CN" altLang="en-US" dirty="0"/>
              <a:t>。</a:t>
            </a:r>
            <a:endParaRPr lang="en-US" dirty="0"/>
          </a:p>
        </p:txBody>
      </p:sp>
      <p:pic>
        <p:nvPicPr>
          <p:cNvPr id="4" name="Picture 3">
            <a:extLst>
              <a:ext uri="{FF2B5EF4-FFF2-40B4-BE49-F238E27FC236}">
                <a16:creationId xmlns:a16="http://schemas.microsoft.com/office/drawing/2014/main" id="{566F0129-F22E-4172-9192-9827ACD9A9A0}"/>
              </a:ext>
            </a:extLst>
          </p:cNvPr>
          <p:cNvPicPr>
            <a:picLocks noChangeAspect="1"/>
          </p:cNvPicPr>
          <p:nvPr/>
        </p:nvPicPr>
        <p:blipFill>
          <a:blip r:embed="rId2"/>
          <a:stretch>
            <a:fillRect/>
          </a:stretch>
        </p:blipFill>
        <p:spPr>
          <a:xfrm>
            <a:off x="8326877" y="574158"/>
            <a:ext cx="3624972" cy="367143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E308-495C-4E8E-92EB-B06862C98E9C}"/>
              </a:ext>
            </a:extLst>
          </p:cNvPr>
          <p:cNvSpPr>
            <a:spLocks noGrp="1"/>
          </p:cNvSpPr>
          <p:nvPr>
            <p:ph type="title"/>
          </p:nvPr>
        </p:nvSpPr>
        <p:spPr>
          <a:xfrm>
            <a:off x="838200" y="186223"/>
            <a:ext cx="10515600" cy="181527"/>
          </a:xfrm>
        </p:spPr>
        <p:txBody>
          <a:bodyPr>
            <a:noAutofit/>
          </a:bodyPr>
          <a:lstStyle/>
          <a:p>
            <a:r>
              <a:rPr lang="en-US" sz="3600" dirty="0" err="1"/>
              <a:t>Ceph</a:t>
            </a:r>
            <a:r>
              <a:rPr lang="en-US" sz="3600" dirty="0"/>
              <a:t> Orchestrator</a:t>
            </a:r>
          </a:p>
        </p:txBody>
      </p:sp>
      <p:sp>
        <p:nvSpPr>
          <p:cNvPr id="3" name="Content Placeholder 2">
            <a:extLst>
              <a:ext uri="{FF2B5EF4-FFF2-40B4-BE49-F238E27FC236}">
                <a16:creationId xmlns:a16="http://schemas.microsoft.com/office/drawing/2014/main" id="{0428C361-A0EF-4EE5-9B72-8525D30E247A}"/>
              </a:ext>
            </a:extLst>
          </p:cNvPr>
          <p:cNvSpPr>
            <a:spLocks noGrp="1"/>
          </p:cNvSpPr>
          <p:nvPr>
            <p:ph idx="1"/>
          </p:nvPr>
        </p:nvSpPr>
        <p:spPr>
          <a:xfrm>
            <a:off x="838200" y="755374"/>
            <a:ext cx="4956313" cy="5421589"/>
          </a:xfrm>
        </p:spPr>
        <p:txBody>
          <a:bodyPr>
            <a:normAutofit fontScale="77500" lnSpcReduction="20000"/>
          </a:bodyPr>
          <a:lstStyle/>
          <a:p>
            <a:r>
              <a:rPr lang="en-US" dirty="0"/>
              <a:t>Orchestrator CLI: These APIs also provide a common command line interface (CLI) to orchestrate </a:t>
            </a:r>
            <a:r>
              <a:rPr lang="en-US" dirty="0" err="1"/>
              <a:t>ceph-mgr</a:t>
            </a:r>
            <a:r>
              <a:rPr lang="en-US" dirty="0"/>
              <a:t> modules with external orchestration services. </a:t>
            </a:r>
          </a:p>
          <a:p>
            <a:r>
              <a:rPr lang="en-US" dirty="0" err="1"/>
              <a:t>Cephadm</a:t>
            </a:r>
            <a:r>
              <a:rPr lang="en-US" dirty="0"/>
              <a:t> Orchestrator: This is a </a:t>
            </a:r>
            <a:r>
              <a:rPr lang="en-US" dirty="0" err="1"/>
              <a:t>Ceph</a:t>
            </a:r>
            <a:r>
              <a:rPr lang="en-US" dirty="0"/>
              <a:t> Orchestrator module by establishing an SSH connection and issuing explicit management commands. </a:t>
            </a:r>
            <a:r>
              <a:rPr lang="en-US" dirty="0" err="1"/>
              <a:t>Cephadm</a:t>
            </a:r>
            <a:r>
              <a:rPr lang="en-US" dirty="0"/>
              <a:t> Orchestrator will deploy container images managed by </a:t>
            </a:r>
            <a:r>
              <a:rPr lang="en-US" dirty="0" err="1"/>
              <a:t>systemd</a:t>
            </a:r>
            <a:r>
              <a:rPr lang="en-US" dirty="0"/>
              <a:t> in order to allow independent upgrades of co-located services.</a:t>
            </a:r>
          </a:p>
          <a:p>
            <a:r>
              <a:rPr lang="en-US" dirty="0"/>
              <a:t>Rook Orchestrator: Uses the Kubernetes Rook operator (cloud-native storage operator) to manage a </a:t>
            </a:r>
            <a:r>
              <a:rPr lang="en-US" dirty="0" err="1"/>
              <a:t>Ceph</a:t>
            </a:r>
            <a:r>
              <a:rPr lang="en-US" dirty="0"/>
              <a:t> storage cluster running inside a Kubernetes cluster.</a:t>
            </a:r>
          </a:p>
        </p:txBody>
      </p:sp>
      <p:pic>
        <p:nvPicPr>
          <p:cNvPr id="1026" name="Picture 2" descr="Ceph Orchestrator">
            <a:extLst>
              <a:ext uri="{FF2B5EF4-FFF2-40B4-BE49-F238E27FC236}">
                <a16:creationId xmlns:a16="http://schemas.microsoft.com/office/drawing/2014/main" id="{9E9759F8-4E8C-4950-B92E-5705D6467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904" y="367750"/>
            <a:ext cx="6298096" cy="649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121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87D2E-02A1-4952-B6EC-6563D538FAD1}"/>
              </a:ext>
            </a:extLst>
          </p:cNvPr>
          <p:cNvSpPr>
            <a:spLocks noGrp="1"/>
          </p:cNvSpPr>
          <p:nvPr>
            <p:ph type="title"/>
          </p:nvPr>
        </p:nvSpPr>
        <p:spPr>
          <a:xfrm>
            <a:off x="838200" y="474454"/>
            <a:ext cx="10515600" cy="181527"/>
          </a:xfrm>
        </p:spPr>
        <p:txBody>
          <a:bodyPr>
            <a:noAutofit/>
          </a:bodyPr>
          <a:lstStyle/>
          <a:p>
            <a:r>
              <a:rPr lang="en-US" sz="3200" dirty="0"/>
              <a:t>Compare Top Kubernetes Storage Solutions: </a:t>
            </a:r>
            <a:r>
              <a:rPr lang="en-US" sz="3200" dirty="0" err="1"/>
              <a:t>OpenEBS</a:t>
            </a:r>
            <a:r>
              <a:rPr lang="en-US" sz="3200" dirty="0"/>
              <a:t>, </a:t>
            </a:r>
            <a:r>
              <a:rPr lang="en-US" sz="3200" dirty="0" err="1"/>
              <a:t>Portworx</a:t>
            </a:r>
            <a:r>
              <a:rPr lang="en-US" sz="3200" dirty="0"/>
              <a:t>, Rook, &amp; </a:t>
            </a:r>
            <a:r>
              <a:rPr lang="en-US" sz="3200" dirty="0" err="1"/>
              <a:t>Gluster</a:t>
            </a:r>
            <a:endParaRPr lang="en-US" sz="3200" dirty="0"/>
          </a:p>
        </p:txBody>
      </p:sp>
      <p:graphicFrame>
        <p:nvGraphicFramePr>
          <p:cNvPr id="8" name="Table 7">
            <a:extLst>
              <a:ext uri="{FF2B5EF4-FFF2-40B4-BE49-F238E27FC236}">
                <a16:creationId xmlns:a16="http://schemas.microsoft.com/office/drawing/2014/main" id="{9BA3EAED-534E-41EF-A1AF-FEECE608E4C5}"/>
              </a:ext>
            </a:extLst>
          </p:cNvPr>
          <p:cNvGraphicFramePr>
            <a:graphicFrameLocks noGrp="1"/>
          </p:cNvGraphicFramePr>
          <p:nvPr/>
        </p:nvGraphicFramePr>
        <p:xfrm>
          <a:off x="838199" y="1474776"/>
          <a:ext cx="10567035" cy="5184442"/>
        </p:xfrm>
        <a:graphic>
          <a:graphicData uri="http://schemas.openxmlformats.org/drawingml/2006/table">
            <a:tbl>
              <a:tblPr/>
              <a:tblGrid>
                <a:gridCol w="2113407">
                  <a:extLst>
                    <a:ext uri="{9D8B030D-6E8A-4147-A177-3AD203B41FA5}">
                      <a16:colId xmlns:a16="http://schemas.microsoft.com/office/drawing/2014/main" val="1312541492"/>
                    </a:ext>
                  </a:extLst>
                </a:gridCol>
                <a:gridCol w="2113407">
                  <a:extLst>
                    <a:ext uri="{9D8B030D-6E8A-4147-A177-3AD203B41FA5}">
                      <a16:colId xmlns:a16="http://schemas.microsoft.com/office/drawing/2014/main" val="3469436605"/>
                    </a:ext>
                  </a:extLst>
                </a:gridCol>
                <a:gridCol w="2113407">
                  <a:extLst>
                    <a:ext uri="{9D8B030D-6E8A-4147-A177-3AD203B41FA5}">
                      <a16:colId xmlns:a16="http://schemas.microsoft.com/office/drawing/2014/main" val="427210925"/>
                    </a:ext>
                  </a:extLst>
                </a:gridCol>
                <a:gridCol w="2113407">
                  <a:extLst>
                    <a:ext uri="{9D8B030D-6E8A-4147-A177-3AD203B41FA5}">
                      <a16:colId xmlns:a16="http://schemas.microsoft.com/office/drawing/2014/main" val="1676018441"/>
                    </a:ext>
                  </a:extLst>
                </a:gridCol>
                <a:gridCol w="2113407">
                  <a:extLst>
                    <a:ext uri="{9D8B030D-6E8A-4147-A177-3AD203B41FA5}">
                      <a16:colId xmlns:a16="http://schemas.microsoft.com/office/drawing/2014/main" val="1767859846"/>
                    </a:ext>
                  </a:extLst>
                </a:gridCol>
              </a:tblGrid>
              <a:tr h="806247">
                <a:tc>
                  <a:txBody>
                    <a:bodyPr/>
                    <a:lstStyle/>
                    <a:p>
                      <a:pPr algn="just" fontAlgn="ctr"/>
                      <a:br>
                        <a:rPr lang="en-US" b="1" dirty="0">
                          <a:effectLst/>
                          <a:latin typeface="inherit"/>
                        </a:rPr>
                      </a:b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1" dirty="0" err="1">
                          <a:effectLst/>
                          <a:latin typeface="inherit"/>
                        </a:rPr>
                        <a:t>OpenEBS</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b="1" dirty="0" err="1">
                          <a:effectLst/>
                          <a:latin typeface="inherit"/>
                        </a:rPr>
                        <a:t>PortWorx</a:t>
                      </a:r>
                      <a:endParaRPr lang="en-US" b="0" dirty="0">
                        <a:effectLst/>
                        <a:latin typeface="inherit"/>
                      </a:endParaRPr>
                    </a:p>
                    <a:p>
                      <a:pPr algn="just" fontAlgn="ct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b="1" dirty="0">
                          <a:effectLst/>
                          <a:latin typeface="inherit"/>
                        </a:rPr>
                        <a:t>Rook</a:t>
                      </a:r>
                      <a:endParaRPr lang="en-US" b="0" dirty="0">
                        <a:effectLst/>
                        <a:latin typeface="inherit"/>
                      </a:endParaRPr>
                    </a:p>
                    <a:p>
                      <a:pPr algn="just" fontAlgn="ct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err="1">
                          <a:effectLst/>
                          <a:latin typeface="inherit"/>
                        </a:rPr>
                        <a:t>Gluster</a:t>
                      </a:r>
                      <a:endParaRPr lang="en-US" b="0" dirty="0">
                        <a:effectLst/>
                        <a:latin typeface="inherit"/>
                      </a:endParaRPr>
                    </a:p>
                    <a:p>
                      <a:pPr algn="just"/>
                      <a:endParaRPr lang="en-US" dirty="0"/>
                    </a:p>
                  </a:txBody>
                  <a:tcPr>
                    <a:lnL w="7620" cap="flat" cmpd="sng" algn="ctr">
                      <a:solidFill>
                        <a:srgbClr val="000000"/>
                      </a:solidFill>
                      <a:prstDash val="solid"/>
                      <a:round/>
                      <a:headEnd type="none" w="med" len="med"/>
                      <a:tailEnd type="none" w="med" len="med"/>
                    </a:lnL>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1701"/>
                  </a:ext>
                </a:extLst>
              </a:tr>
              <a:tr h="806247">
                <a:tc>
                  <a:txBody>
                    <a:bodyPr/>
                    <a:lstStyle/>
                    <a:p>
                      <a:pPr algn="just" fontAlgn="ctr"/>
                      <a:r>
                        <a:rPr lang="en-US" b="1" dirty="0">
                          <a:effectLst/>
                          <a:latin typeface="inherit"/>
                        </a:rPr>
                        <a:t>License</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dirty="0">
                          <a:effectLst/>
                          <a:latin typeface="inherit"/>
                        </a:rPr>
                        <a:t>Open source</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dirty="0">
                          <a:effectLst/>
                          <a:latin typeface="inherit"/>
                        </a:rPr>
                        <a:t>Commercial</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Open source</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Open source / Commercial</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9859671"/>
                  </a:ext>
                </a:extLst>
              </a:tr>
              <a:tr h="806247">
                <a:tc>
                  <a:txBody>
                    <a:bodyPr/>
                    <a:lstStyle/>
                    <a:p>
                      <a:pPr algn="just" fontAlgn="ctr"/>
                      <a:r>
                        <a:rPr lang="en-US" b="1">
                          <a:effectLst/>
                          <a:latin typeface="inherit"/>
                        </a:rPr>
                        <a:t>Support</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u="none" strike="noStrike" dirty="0">
                          <a:solidFill>
                            <a:srgbClr val="00ABE8"/>
                          </a:solidFill>
                          <a:effectLst/>
                          <a:latin typeface="inherit"/>
                          <a:hlinkClick r:id="rId3"/>
                        </a:rPr>
                        <a:t>Slack Community</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base"/>
                      <a:r>
                        <a:rPr lang="en-US" b="0" u="none" strike="noStrike">
                          <a:solidFill>
                            <a:srgbClr val="00ABE8"/>
                          </a:solidFill>
                          <a:effectLst/>
                          <a:latin typeface="inherit"/>
                          <a:hlinkClick r:id="rId4"/>
                        </a:rPr>
                        <a:t>Forum</a:t>
                      </a:r>
                      <a:r>
                        <a:rPr lang="en-US" b="0" u="none" strike="noStrike">
                          <a:solidFill>
                            <a:srgbClr val="00ABE8"/>
                          </a:solidFill>
                          <a:effectLst/>
                          <a:latin typeface="inherit"/>
                          <a:hlinkClick r:id="rId5"/>
                        </a:rPr>
                        <a:t>Slack</a:t>
                      </a:r>
                      <a:endParaRPr lang="en-US" b="0">
                        <a:effectLst/>
                        <a:latin typeface="inherit"/>
                      </a:endParaRPr>
                    </a:p>
                    <a:p>
                      <a:pPr algn="just" fontAlgn="base"/>
                      <a:r>
                        <a:rPr lang="en-US" b="0">
                          <a:effectLst/>
                          <a:latin typeface="inherit"/>
                        </a:rPr>
                        <a:t>Support Portal</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u="none" strike="noStrike">
                          <a:solidFill>
                            <a:srgbClr val="00ABE8"/>
                          </a:solidFill>
                          <a:effectLst/>
                          <a:latin typeface="inherit"/>
                          <a:hlinkClick r:id="rId6"/>
                        </a:rPr>
                        <a:t>Slack Community</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RedHat Commercial Support</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55756381"/>
                  </a:ext>
                </a:extLst>
              </a:tr>
              <a:tr h="1268386">
                <a:tc>
                  <a:txBody>
                    <a:bodyPr/>
                    <a:lstStyle/>
                    <a:p>
                      <a:pPr algn="just" fontAlgn="ctr"/>
                      <a:r>
                        <a:rPr lang="en-US" b="1">
                          <a:effectLst/>
                          <a:latin typeface="inherit"/>
                        </a:rPr>
                        <a:t>Active Development</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Yes</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dirty="0">
                          <a:effectLst/>
                          <a:latin typeface="inherit"/>
                        </a:rPr>
                        <a:t>Yes</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Yes</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r>
                        <a:rPr lang="en-US" b="0">
                          <a:effectLst/>
                          <a:latin typeface="inherit"/>
                        </a:rPr>
                        <a:t>Maintenance</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2769204"/>
                  </a:ext>
                </a:extLst>
              </a:tr>
              <a:tr h="1497315">
                <a:tc>
                  <a:txBody>
                    <a:bodyPr/>
                    <a:lstStyle/>
                    <a:p>
                      <a:pPr algn="just" fontAlgn="ctr"/>
                      <a:r>
                        <a:rPr lang="en-US" b="1">
                          <a:effectLst/>
                          <a:latin typeface="inherit"/>
                        </a:rPr>
                        <a:t>Supported Storage Engines</a:t>
                      </a: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base"/>
                      <a:r>
                        <a:rPr lang="en-US" b="0">
                          <a:effectLst/>
                          <a:latin typeface="inherit"/>
                        </a:rPr>
                        <a:t>MayastorcStor</a:t>
                      </a:r>
                    </a:p>
                    <a:p>
                      <a:pPr algn="just" fontAlgn="base"/>
                      <a:r>
                        <a:rPr lang="en-US" b="0">
                          <a:effectLst/>
                          <a:latin typeface="inherit"/>
                        </a:rPr>
                        <a:t>Jiva</a:t>
                      </a:r>
                    </a:p>
                    <a:p>
                      <a:pPr algn="just" fontAlgn="base"/>
                      <a:r>
                        <a:rPr lang="en-US" b="0">
                          <a:effectLst/>
                          <a:latin typeface="inherit"/>
                        </a:rPr>
                        <a:t>Local PV</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ctr"/>
                      <a:endParaRPr lang="en-US" b="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fontAlgn="base"/>
                      <a:r>
                        <a:rPr lang="en-US" b="0" dirty="0" err="1">
                          <a:effectLst/>
                          <a:latin typeface="inherit"/>
                        </a:rPr>
                        <a:t>CephCockroachDB</a:t>
                      </a:r>
                      <a:endParaRPr lang="en-US" b="0" dirty="0">
                        <a:effectLst/>
                        <a:latin typeface="inherit"/>
                      </a:endParaRPr>
                    </a:p>
                    <a:p>
                      <a:pPr algn="just" fontAlgn="base"/>
                      <a:r>
                        <a:rPr lang="en-US" b="0" dirty="0">
                          <a:effectLst/>
                          <a:latin typeface="inherit"/>
                        </a:rPr>
                        <a:t>Cassandra</a:t>
                      </a:r>
                    </a:p>
                    <a:p>
                      <a:pPr algn="just" fontAlgn="base"/>
                      <a:r>
                        <a:rPr lang="en-US" b="0" dirty="0">
                          <a:effectLst/>
                          <a:latin typeface="inherit"/>
                        </a:rPr>
                        <a:t>NFS</a:t>
                      </a:r>
                    </a:p>
                    <a:p>
                      <a:pPr algn="just" fontAlgn="base"/>
                      <a:r>
                        <a:rPr lang="en-US" b="0" dirty="0" err="1">
                          <a:effectLst/>
                          <a:latin typeface="inherit"/>
                        </a:rPr>
                        <a:t>YugabyteDB</a:t>
                      </a:r>
                      <a:endParaRPr lang="en-US" b="0" dirty="0">
                        <a:effectLst/>
                        <a:latin typeface="inheri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just"/>
                      <a:endParaRPr lang="en-US" dirty="0"/>
                    </a:p>
                  </a:txBody>
                  <a:tcPr>
                    <a:lnL w="7620" cap="flat" cmpd="sng" algn="ctr">
                      <a:solidFill>
                        <a:srgbClr val="000000"/>
                      </a:solidFill>
                      <a:prstDash val="solid"/>
                      <a:round/>
                      <a:headEnd type="none" w="med" len="med"/>
                      <a:tailEnd type="none" w="med" len="med"/>
                    </a:lnL>
                    <a:lnT w="762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4054691148"/>
                  </a:ext>
                </a:extLst>
              </a:tr>
            </a:tbl>
          </a:graphicData>
        </a:graphic>
      </p:graphicFrame>
    </p:spTree>
    <p:extLst>
      <p:ext uri="{BB962C8B-B14F-4D97-AF65-F5344CB8AC3E}">
        <p14:creationId xmlns:p14="http://schemas.microsoft.com/office/powerpoint/2010/main" val="996906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D5C3-7275-43D5-A8A4-2D819B35EBC5}"/>
              </a:ext>
            </a:extLst>
          </p:cNvPr>
          <p:cNvSpPr>
            <a:spLocks noGrp="1"/>
          </p:cNvSpPr>
          <p:nvPr>
            <p:ph type="title"/>
          </p:nvPr>
        </p:nvSpPr>
        <p:spPr>
          <a:xfrm>
            <a:off x="571370" y="142957"/>
            <a:ext cx="11010816" cy="378411"/>
          </a:xfrm>
        </p:spPr>
        <p:txBody>
          <a:bodyPr/>
          <a:lstStyle/>
          <a:p>
            <a:r>
              <a:rPr lang="zh-CN" altLang="en-US" sz="3200" dirty="0"/>
              <a:t>需求维度分析</a:t>
            </a:r>
            <a:endParaRPr lang="en-US" sz="3200" dirty="0"/>
          </a:p>
        </p:txBody>
      </p:sp>
      <p:graphicFrame>
        <p:nvGraphicFramePr>
          <p:cNvPr id="4" name="Table 4">
            <a:extLst>
              <a:ext uri="{FF2B5EF4-FFF2-40B4-BE49-F238E27FC236}">
                <a16:creationId xmlns:a16="http://schemas.microsoft.com/office/drawing/2014/main" id="{954A4564-2766-4CD9-A921-66AB5C5E7637}"/>
              </a:ext>
            </a:extLst>
          </p:cNvPr>
          <p:cNvGraphicFramePr>
            <a:graphicFrameLocks noGrp="1"/>
          </p:cNvGraphicFramePr>
          <p:nvPr>
            <p:ph sz="quarter" idx="28"/>
          </p:nvPr>
        </p:nvGraphicFramePr>
        <p:xfrm>
          <a:off x="571500" y="755374"/>
          <a:ext cx="11494603" cy="8062594"/>
        </p:xfrm>
        <a:graphic>
          <a:graphicData uri="http://schemas.openxmlformats.org/drawingml/2006/table">
            <a:tbl>
              <a:tblPr firstRow="1" bandRow="1">
                <a:tableStyleId>{5940675A-B579-460E-94D1-54222C63F5DA}</a:tableStyleId>
              </a:tblPr>
              <a:tblGrid>
                <a:gridCol w="808044">
                  <a:extLst>
                    <a:ext uri="{9D8B030D-6E8A-4147-A177-3AD203B41FA5}">
                      <a16:colId xmlns:a16="http://schemas.microsoft.com/office/drawing/2014/main" val="2757116934"/>
                    </a:ext>
                  </a:extLst>
                </a:gridCol>
                <a:gridCol w="1357731">
                  <a:extLst>
                    <a:ext uri="{9D8B030D-6E8A-4147-A177-3AD203B41FA5}">
                      <a16:colId xmlns:a16="http://schemas.microsoft.com/office/drawing/2014/main" val="2416587878"/>
                    </a:ext>
                  </a:extLst>
                </a:gridCol>
                <a:gridCol w="1742565">
                  <a:extLst>
                    <a:ext uri="{9D8B030D-6E8A-4147-A177-3AD203B41FA5}">
                      <a16:colId xmlns:a16="http://schemas.microsoft.com/office/drawing/2014/main" val="3109900830"/>
                    </a:ext>
                  </a:extLst>
                </a:gridCol>
                <a:gridCol w="1767067">
                  <a:extLst>
                    <a:ext uri="{9D8B030D-6E8A-4147-A177-3AD203B41FA5}">
                      <a16:colId xmlns:a16="http://schemas.microsoft.com/office/drawing/2014/main" val="3775263220"/>
                    </a:ext>
                  </a:extLst>
                </a:gridCol>
                <a:gridCol w="1249072">
                  <a:extLst>
                    <a:ext uri="{9D8B030D-6E8A-4147-A177-3AD203B41FA5}">
                      <a16:colId xmlns:a16="http://schemas.microsoft.com/office/drawing/2014/main" val="1369111332"/>
                    </a:ext>
                  </a:extLst>
                </a:gridCol>
                <a:gridCol w="1595489">
                  <a:extLst>
                    <a:ext uri="{9D8B030D-6E8A-4147-A177-3AD203B41FA5}">
                      <a16:colId xmlns:a16="http://schemas.microsoft.com/office/drawing/2014/main" val="2589188449"/>
                    </a:ext>
                  </a:extLst>
                </a:gridCol>
                <a:gridCol w="2974635">
                  <a:extLst>
                    <a:ext uri="{9D8B030D-6E8A-4147-A177-3AD203B41FA5}">
                      <a16:colId xmlns:a16="http://schemas.microsoft.com/office/drawing/2014/main" val="1649146266"/>
                    </a:ext>
                  </a:extLst>
                </a:gridCol>
              </a:tblGrid>
              <a:tr h="522226">
                <a:tc>
                  <a:txBody>
                    <a:bodyPr/>
                    <a:lstStyle/>
                    <a:p>
                      <a:pPr algn="l"/>
                      <a:r>
                        <a:rPr lang="zh-CN" altLang="en-US" sz="1400" dirty="0"/>
                        <a:t>管理类型</a:t>
                      </a:r>
                      <a:endParaRPr lang="en-US" sz="1400" dirty="0"/>
                    </a:p>
                  </a:txBody>
                  <a:tcPr/>
                </a:tc>
                <a:tc>
                  <a:txBody>
                    <a:bodyPr/>
                    <a:lstStyle/>
                    <a:p>
                      <a:pPr algn="l"/>
                      <a:r>
                        <a:rPr lang="zh-CN" altLang="en-US" sz="1400" dirty="0"/>
                        <a:t>覆盖资源</a:t>
                      </a:r>
                      <a:endParaRPr lang="en-US" sz="1400" dirty="0"/>
                    </a:p>
                  </a:txBody>
                  <a:tcPr/>
                </a:tc>
                <a:tc>
                  <a:txBody>
                    <a:bodyPr/>
                    <a:lstStyle/>
                    <a:p>
                      <a:pPr algn="l"/>
                      <a:r>
                        <a:rPr lang="zh-CN" altLang="en-US" sz="1400" dirty="0"/>
                        <a:t>常见用例</a:t>
                      </a:r>
                      <a:endParaRPr lang="en-US" sz="1400" dirty="0"/>
                    </a:p>
                  </a:txBody>
                  <a:tcPr/>
                </a:tc>
                <a:tc>
                  <a:txBody>
                    <a:bodyPr/>
                    <a:lstStyle/>
                    <a:p>
                      <a:pPr algn="l"/>
                      <a:r>
                        <a:rPr lang="zh-CN" altLang="en-US" sz="1400" dirty="0"/>
                        <a:t>存储容量需求</a:t>
                      </a:r>
                      <a:endParaRPr lang="en-US" sz="1400" dirty="0"/>
                    </a:p>
                  </a:txBody>
                  <a:tcPr/>
                </a:tc>
                <a:tc>
                  <a:txBody>
                    <a:bodyPr/>
                    <a:lstStyle/>
                    <a:p>
                      <a:pPr algn="l"/>
                      <a:r>
                        <a:rPr lang="zh-CN" altLang="en-US" sz="1400" dirty="0"/>
                        <a:t>安全性、实时性要求</a:t>
                      </a:r>
                      <a:endParaRPr lang="en-US" sz="1400" dirty="0"/>
                    </a:p>
                  </a:txBody>
                  <a:tcPr/>
                </a:tc>
                <a:tc>
                  <a:txBody>
                    <a:bodyPr/>
                    <a:lstStyle/>
                    <a:p>
                      <a:pPr algn="l"/>
                      <a:r>
                        <a:rPr lang="zh-CN" altLang="en-US" sz="1400" dirty="0"/>
                        <a:t>读写模式和负载</a:t>
                      </a:r>
                      <a:endParaRPr lang="en-US" sz="1400" dirty="0"/>
                    </a:p>
                  </a:txBody>
                  <a:tcPr/>
                </a:tc>
                <a:tc>
                  <a:txBody>
                    <a:bodyPr/>
                    <a:lstStyle/>
                    <a:p>
                      <a:pPr algn="l"/>
                      <a:r>
                        <a:rPr lang="zh-CN" altLang="en-US" sz="1400" dirty="0"/>
                        <a:t>存储平台</a:t>
                      </a:r>
                      <a:endParaRPr lang="en-US" sz="1400" dirty="0"/>
                    </a:p>
                  </a:txBody>
                  <a:tcPr/>
                </a:tc>
                <a:extLst>
                  <a:ext uri="{0D108BD9-81ED-4DB2-BD59-A6C34878D82A}">
                    <a16:rowId xmlns:a16="http://schemas.microsoft.com/office/drawing/2014/main" val="946636095"/>
                  </a:ext>
                </a:extLst>
              </a:tr>
              <a:tr h="2164488">
                <a:tc>
                  <a:txBody>
                    <a:bodyPr/>
                    <a:lstStyle/>
                    <a:p>
                      <a:pPr algn="l"/>
                      <a:r>
                        <a:rPr lang="zh-CN" altLang="en-US" sz="1400" dirty="0"/>
                        <a:t>教学资源管理</a:t>
                      </a:r>
                      <a:r>
                        <a:rPr lang="en-US" altLang="zh-CN" sz="1400" dirty="0"/>
                        <a:t>/k12</a:t>
                      </a:r>
                      <a:endParaRPr lang="en-US" sz="1400" dirty="0"/>
                    </a:p>
                  </a:txBody>
                  <a:tcPr/>
                </a:tc>
                <a:tc>
                  <a:txBody>
                    <a:bodyPr/>
                    <a:lstStyle/>
                    <a:p>
                      <a:pPr algn="l"/>
                      <a:r>
                        <a:rPr lang="zh-CN" altLang="en-US" sz="1400" dirty="0"/>
                        <a:t>录播资源</a:t>
                      </a:r>
                      <a:r>
                        <a:rPr lang="en-US" altLang="zh-CN" sz="1400" dirty="0"/>
                        <a:t>(</a:t>
                      </a:r>
                      <a:r>
                        <a:rPr lang="zh-CN" altLang="en-US" sz="1400" dirty="0"/>
                        <a:t>点播、直播</a:t>
                      </a:r>
                      <a:r>
                        <a:rPr lang="en-US" altLang="zh-CN" sz="1400" dirty="0"/>
                        <a:t>)</a:t>
                      </a:r>
                    </a:p>
                    <a:p>
                      <a:pPr algn="l"/>
                      <a:r>
                        <a:rPr lang="zh-CN" altLang="en-US" sz="1400" dirty="0"/>
                        <a:t>互联网资源</a:t>
                      </a:r>
                      <a:endParaRPr lang="en-US" altLang="zh-CN" sz="1400" dirty="0"/>
                    </a:p>
                    <a:p>
                      <a:pPr algn="l"/>
                      <a:r>
                        <a:rPr lang="zh-CN" altLang="en-US" sz="1400" dirty="0"/>
                        <a:t>学校公共资源</a:t>
                      </a:r>
                      <a:endParaRPr lang="en-US" altLang="zh-CN" sz="1400" dirty="0"/>
                    </a:p>
                    <a:p>
                      <a:pPr algn="l"/>
                      <a:r>
                        <a:rPr lang="zh-CN" altLang="en-US" sz="1400" dirty="0"/>
                        <a:t>公共教学软件仓库</a:t>
                      </a:r>
                      <a:endParaRPr lang="en-US" altLang="zh-CN" sz="1400" dirty="0"/>
                    </a:p>
                    <a:p>
                      <a:pPr algn="l"/>
                      <a:r>
                        <a:rPr lang="zh-CN" altLang="en-US" sz="1400" dirty="0"/>
                        <a:t>老师个人存储</a:t>
                      </a:r>
                      <a:endParaRPr lang="en-US" altLang="zh-CN" sz="1400" dirty="0"/>
                    </a:p>
                    <a:p>
                      <a:pPr algn="l"/>
                      <a:r>
                        <a:rPr lang="zh-CN" altLang="en-US" sz="1400" dirty="0"/>
                        <a:t>学生个人存储</a:t>
                      </a:r>
                      <a:endParaRPr lang="en-US" altLang="zh-CN" sz="1400" dirty="0"/>
                    </a:p>
                    <a:p>
                      <a:pPr algn="l"/>
                      <a:r>
                        <a:rPr lang="zh-CN" altLang="en-US" sz="1400" dirty="0"/>
                        <a:t>虚拟机</a:t>
                      </a:r>
                      <a:r>
                        <a:rPr lang="en-US" altLang="zh-CN" sz="1400" dirty="0"/>
                        <a:t>Image</a:t>
                      </a:r>
                      <a:endParaRPr lang="en-US" sz="1400" dirty="0"/>
                    </a:p>
                  </a:txBody>
                  <a:tcPr/>
                </a:tc>
                <a:tc>
                  <a:txBody>
                    <a:bodyPr/>
                    <a:lstStyle/>
                    <a:p>
                      <a:pPr algn="l"/>
                      <a:r>
                        <a:rPr lang="zh-CN" altLang="en-US" sz="1400" dirty="0"/>
                        <a:t>点播、直播教学视频</a:t>
                      </a:r>
                      <a:endParaRPr lang="en-US" altLang="zh-CN" sz="1400" dirty="0"/>
                    </a:p>
                    <a:p>
                      <a:pPr algn="l"/>
                      <a:r>
                        <a:rPr lang="zh-CN" altLang="en-US" sz="1400" dirty="0"/>
                        <a:t>安装教学软件</a:t>
                      </a:r>
                      <a:endParaRPr lang="en-US" altLang="zh-CN" sz="1400" dirty="0"/>
                    </a:p>
                    <a:p>
                      <a:pPr algn="l"/>
                      <a:r>
                        <a:rPr lang="zh-CN" altLang="en-US" sz="1400" dirty="0"/>
                        <a:t>调取外部共享教学视频</a:t>
                      </a:r>
                      <a:endParaRPr lang="en-US" altLang="zh-CN" sz="1400" dirty="0"/>
                    </a:p>
                    <a:p>
                      <a:pPr algn="l"/>
                      <a:r>
                        <a:rPr lang="zh-CN" altLang="en-US" sz="1400" dirty="0"/>
                        <a:t>存取老师个人教学材料</a:t>
                      </a:r>
                      <a:endParaRPr lang="en-US" altLang="zh-CN" sz="1400" dirty="0"/>
                    </a:p>
                    <a:p>
                      <a:pPr algn="l"/>
                      <a:r>
                        <a:rPr lang="zh-CN" altLang="en-US" sz="1400" dirty="0"/>
                        <a:t>存钱学生个人材料</a:t>
                      </a:r>
                      <a:endParaRPr lang="en-US" altLang="zh-CN" sz="1400" dirty="0"/>
                    </a:p>
                    <a:p>
                      <a:pPr algn="l"/>
                      <a:r>
                        <a:rPr lang="zh-CN" altLang="en-US" sz="1400" dirty="0"/>
                        <a:t>授权、维护老师和学生虚拟机</a:t>
                      </a:r>
                      <a:r>
                        <a:rPr lang="en-US" altLang="zh-CN" sz="1400" dirty="0"/>
                        <a:t>Image</a:t>
                      </a:r>
                      <a:endParaRPr lang="en-US" sz="1400" dirty="0"/>
                    </a:p>
                  </a:txBody>
                  <a:tcPr/>
                </a:tc>
                <a:tc>
                  <a:txBody>
                    <a:bodyPr/>
                    <a:lstStyle/>
                    <a:p>
                      <a:pPr algn="l"/>
                      <a:r>
                        <a:rPr lang="zh-CN" altLang="en-US" sz="1400" dirty="0"/>
                        <a:t>视频类素材存储容量</a:t>
                      </a:r>
                      <a:r>
                        <a:rPr lang="en-US" altLang="zh-CN" sz="1400" dirty="0"/>
                        <a:t>: 100TB</a:t>
                      </a:r>
                    </a:p>
                    <a:p>
                      <a:pPr algn="l"/>
                      <a:r>
                        <a:rPr lang="zh-CN" altLang="en-US" sz="1400" dirty="0"/>
                        <a:t>软件仓库</a:t>
                      </a:r>
                      <a:r>
                        <a:rPr lang="en-US" altLang="zh-CN" sz="1400" dirty="0"/>
                        <a:t>: 10TB</a:t>
                      </a:r>
                    </a:p>
                    <a:p>
                      <a:pPr algn="l"/>
                      <a:r>
                        <a:rPr lang="zh-CN" altLang="en-US" sz="1400" dirty="0"/>
                        <a:t>外部视频本地缓存</a:t>
                      </a:r>
                      <a:r>
                        <a:rPr lang="en-US" altLang="zh-CN" sz="1400" dirty="0"/>
                        <a:t>: 100TB</a:t>
                      </a:r>
                    </a:p>
                    <a:p>
                      <a:pPr algn="l"/>
                      <a:r>
                        <a:rPr lang="zh-CN" altLang="en-US" sz="1400" dirty="0"/>
                        <a:t>老师个人存储</a:t>
                      </a:r>
                      <a:r>
                        <a:rPr lang="en-US" altLang="zh-CN" sz="1400" dirty="0"/>
                        <a:t>: 1TB</a:t>
                      </a:r>
                    </a:p>
                    <a:p>
                      <a:pPr algn="l"/>
                      <a:r>
                        <a:rPr lang="zh-CN" altLang="en-US" sz="1400" dirty="0"/>
                        <a:t>学生个人存储</a:t>
                      </a:r>
                      <a:r>
                        <a:rPr lang="en-US" altLang="zh-CN" sz="1400" dirty="0"/>
                        <a:t>: 50GB</a:t>
                      </a:r>
                      <a:endParaRPr lang="en-US" sz="1400" dirty="0"/>
                    </a:p>
                  </a:txBody>
                  <a:tcPr/>
                </a:tc>
                <a:tc>
                  <a:txBody>
                    <a:bodyPr/>
                    <a:lstStyle/>
                    <a:p>
                      <a:pPr algn="l"/>
                      <a:r>
                        <a:rPr lang="zh-CN" altLang="en-US" sz="1400" dirty="0"/>
                        <a:t>不可丢失 </a:t>
                      </a:r>
                      <a:r>
                        <a:rPr lang="en-US" altLang="zh-CN" sz="1400" dirty="0"/>
                        <a:t>+ </a:t>
                      </a:r>
                      <a:r>
                        <a:rPr lang="zh-CN" altLang="en-US" sz="1400" dirty="0"/>
                        <a:t>及时响应</a:t>
                      </a:r>
                      <a:endParaRPr lang="en-US" sz="1400" dirty="0"/>
                    </a:p>
                  </a:txBody>
                  <a:tcPr/>
                </a:tc>
                <a:tc>
                  <a:txBody>
                    <a:bodyPr/>
                    <a:lstStyle/>
                    <a:p>
                      <a:pPr algn="l"/>
                      <a:r>
                        <a:rPr lang="zh-CN" altLang="en-US" sz="1400" dirty="0"/>
                        <a:t>教学视频</a:t>
                      </a:r>
                      <a:r>
                        <a:rPr lang="en-US" altLang="zh-CN" sz="1400" dirty="0"/>
                        <a:t>: </a:t>
                      </a:r>
                      <a:r>
                        <a:rPr lang="zh-CN" altLang="en-US" sz="1400" dirty="0"/>
                        <a:t>文件存储形式，基本上是单点写，多点读使用模式；</a:t>
                      </a:r>
                      <a:endParaRPr lang="en-US" altLang="zh-CN" sz="1400" dirty="0"/>
                    </a:p>
                    <a:p>
                      <a:pPr algn="l"/>
                      <a:r>
                        <a:rPr lang="zh-CN" altLang="en-US" sz="1400" dirty="0"/>
                        <a:t>教学软件</a:t>
                      </a:r>
                      <a:r>
                        <a:rPr lang="en-US" altLang="zh-CN" sz="1400" dirty="0"/>
                        <a:t>: </a:t>
                      </a:r>
                      <a:r>
                        <a:rPr lang="zh-CN" altLang="en-US" sz="1400" dirty="0"/>
                        <a:t>对象存储形式，基本是单点写，多点读；</a:t>
                      </a:r>
                      <a:endParaRPr lang="en-US" altLang="zh-CN" sz="1400" dirty="0"/>
                    </a:p>
                    <a:p>
                      <a:pPr algn="l"/>
                      <a:r>
                        <a:rPr lang="zh-CN" altLang="en-US" sz="1400" dirty="0"/>
                        <a:t>个人信息</a:t>
                      </a:r>
                      <a:r>
                        <a:rPr lang="en-US" altLang="zh-CN" sz="1400" dirty="0"/>
                        <a:t>: </a:t>
                      </a:r>
                      <a:r>
                        <a:rPr lang="zh-CN" altLang="en-US" sz="1400" dirty="0"/>
                        <a:t>文档数据库形式，单点读</a:t>
                      </a:r>
                      <a:r>
                        <a:rPr lang="en-US" altLang="zh-CN" sz="1400" dirty="0"/>
                        <a:t>/</a:t>
                      </a:r>
                      <a:r>
                        <a:rPr lang="zh-CN" altLang="en-US" sz="1400" dirty="0"/>
                        <a:t>写</a:t>
                      </a:r>
                      <a:r>
                        <a:rPr lang="en-US" altLang="zh-CN" sz="1400" dirty="0"/>
                        <a:t>;</a:t>
                      </a:r>
                    </a:p>
                    <a:p>
                      <a:pPr algn="l"/>
                      <a:r>
                        <a:rPr lang="zh-CN" altLang="en-US" sz="1400" dirty="0"/>
                        <a:t>虚拟机</a:t>
                      </a:r>
                      <a:r>
                        <a:rPr lang="en-US" altLang="zh-CN" sz="1400" dirty="0"/>
                        <a:t>Image: </a:t>
                      </a:r>
                      <a:r>
                        <a:rPr lang="zh-CN" altLang="en-US" sz="1400" dirty="0"/>
                        <a:t>单点读写。</a:t>
                      </a:r>
                      <a:endParaRPr lang="en-US" sz="1400" dirty="0"/>
                    </a:p>
                  </a:txBody>
                  <a:tcPr/>
                </a:tc>
                <a:tc>
                  <a:txBody>
                    <a:bodyPr/>
                    <a:lstStyle/>
                    <a:p>
                      <a:pPr algn="l"/>
                      <a:r>
                        <a:rPr lang="zh-CN" altLang="en-US" sz="1400" dirty="0"/>
                        <a:t>文件存储</a:t>
                      </a:r>
                      <a:r>
                        <a:rPr lang="en-US" altLang="zh-CN" sz="1400" dirty="0"/>
                        <a:t>: HDFS, </a:t>
                      </a:r>
                      <a:r>
                        <a:rPr lang="en-US" altLang="zh-CN" sz="1400" dirty="0" err="1"/>
                        <a:t>GlusterFS</a:t>
                      </a:r>
                      <a:r>
                        <a:rPr lang="en-US" altLang="zh-CN" sz="1400" dirty="0"/>
                        <a:t> / NFS + </a:t>
                      </a:r>
                      <a:r>
                        <a:rPr lang="en-US" altLang="zh-CN" sz="1400" dirty="0" err="1"/>
                        <a:t>HeartBeat</a:t>
                      </a:r>
                      <a:r>
                        <a:rPr lang="en-US" altLang="zh-CN" sz="1400" dirty="0"/>
                        <a:t> + DRBD</a:t>
                      </a:r>
                      <a:endParaRPr lang="en-US" sz="1400" dirty="0"/>
                    </a:p>
                    <a:p>
                      <a:pPr algn="l"/>
                      <a:r>
                        <a:rPr lang="zh-CN" altLang="en-US" sz="1400" dirty="0"/>
                        <a:t>对象数据库</a:t>
                      </a:r>
                      <a:r>
                        <a:rPr lang="en-US" altLang="zh-CN" sz="1400" dirty="0"/>
                        <a:t>: MongoDB(</a:t>
                      </a:r>
                      <a:r>
                        <a:rPr lang="zh-CN" altLang="en-US" sz="1400" dirty="0"/>
                        <a:t>文档</a:t>
                      </a:r>
                      <a:r>
                        <a:rPr lang="en-US" altLang="zh-CN" sz="1400" dirty="0"/>
                        <a:t>) / Neo4J(</a:t>
                      </a:r>
                      <a:r>
                        <a:rPr lang="zh-CN" altLang="en-US" sz="1400" dirty="0"/>
                        <a:t>图</a:t>
                      </a:r>
                      <a:r>
                        <a:rPr lang="en-US" altLang="zh-CN" sz="1400" dirty="0"/>
                        <a:t>) / </a:t>
                      </a:r>
                      <a:r>
                        <a:rPr lang="en-US" altLang="zh-CN" sz="1400" dirty="0" err="1"/>
                        <a:t>EyeDB</a:t>
                      </a:r>
                      <a:r>
                        <a:rPr lang="en-US" altLang="zh-CN" sz="1400" dirty="0"/>
                        <a:t>(</a:t>
                      </a:r>
                      <a:r>
                        <a:rPr lang="zh-CN" altLang="en-US" sz="1400" dirty="0"/>
                        <a:t>对象</a:t>
                      </a:r>
                      <a:r>
                        <a:rPr lang="en-US" altLang="zh-CN" sz="1400" dirty="0"/>
                        <a:t>) etc. + </a:t>
                      </a:r>
                      <a:r>
                        <a:rPr lang="en-US" altLang="zh-CN" sz="1400" dirty="0" err="1"/>
                        <a:t>HeartBeat</a:t>
                      </a:r>
                      <a:r>
                        <a:rPr lang="en-US" altLang="zh-CN" sz="1400" dirty="0"/>
                        <a:t>/</a:t>
                      </a:r>
                      <a:r>
                        <a:rPr lang="en-US" altLang="zh-CN" sz="1400" dirty="0" err="1"/>
                        <a:t>Keepalived</a:t>
                      </a:r>
                      <a:r>
                        <a:rPr lang="en-US" altLang="zh-CN" sz="1400" dirty="0"/>
                        <a:t> + DRBD</a:t>
                      </a:r>
                    </a:p>
                    <a:p>
                      <a:pPr algn="l"/>
                      <a:r>
                        <a:rPr lang="zh-CN" altLang="en-US" sz="1400" dirty="0"/>
                        <a:t>虚拟机实例</a:t>
                      </a:r>
                      <a:r>
                        <a:rPr lang="en-US" altLang="zh-CN" sz="1400" dirty="0"/>
                        <a:t>mount</a:t>
                      </a:r>
                      <a:r>
                        <a:rPr lang="zh-CN" altLang="en-US" sz="1400" dirty="0"/>
                        <a:t>块设备</a:t>
                      </a:r>
                      <a:r>
                        <a:rPr lang="en-US" altLang="zh-CN" sz="1400" dirty="0"/>
                        <a:t>: Sheepdog / </a:t>
                      </a:r>
                      <a:r>
                        <a:rPr lang="en-US" altLang="zh-CN" sz="1400" dirty="0" err="1"/>
                        <a:t>Ceph</a:t>
                      </a:r>
                      <a:endParaRPr lang="en-US" altLang="zh-CN" sz="1400" dirty="0"/>
                    </a:p>
                    <a:p>
                      <a:pPr algn="l"/>
                      <a:endParaRPr lang="en-US" sz="1400" dirty="0"/>
                    </a:p>
                  </a:txBody>
                  <a:tcPr/>
                </a:tc>
                <a:extLst>
                  <a:ext uri="{0D108BD9-81ED-4DB2-BD59-A6C34878D82A}">
                    <a16:rowId xmlns:a16="http://schemas.microsoft.com/office/drawing/2014/main" val="980151825"/>
                  </a:ext>
                </a:extLst>
              </a:tr>
              <a:tr h="918399">
                <a:tc>
                  <a:txBody>
                    <a:bodyPr/>
                    <a:lstStyle/>
                    <a:p>
                      <a:pPr algn="l"/>
                      <a:r>
                        <a:rPr lang="zh-CN" altLang="en-US" sz="1400" dirty="0"/>
                        <a:t>教育行政管理</a:t>
                      </a:r>
                      <a:r>
                        <a:rPr lang="en-US" altLang="zh-CN" sz="1400" dirty="0"/>
                        <a:t>/k12</a:t>
                      </a:r>
                      <a:endParaRPr lang="en-US" sz="1400" dirty="0"/>
                    </a:p>
                  </a:txBody>
                  <a:tcPr/>
                </a:tc>
                <a:tc>
                  <a:txBody>
                    <a:bodyPr/>
                    <a:lstStyle/>
                    <a:p>
                      <a:pPr algn="l"/>
                      <a:r>
                        <a:rPr lang="zh-CN" altLang="en-US" sz="1400" dirty="0"/>
                        <a:t>教师、学生、课程、考试、教室</a:t>
                      </a:r>
                      <a:endParaRPr lang="en-US" sz="1400" dirty="0"/>
                    </a:p>
                  </a:txBody>
                  <a:tcPr/>
                </a:tc>
                <a:tc>
                  <a:txBody>
                    <a:bodyPr/>
                    <a:lstStyle/>
                    <a:p>
                      <a:pPr algn="l"/>
                      <a:r>
                        <a:rPr lang="zh-CN" altLang="en-US" sz="1400" dirty="0"/>
                        <a:t>以不同的维度进行统计分析</a:t>
                      </a:r>
                      <a:endParaRPr lang="en-US" altLang="zh-CN" sz="1400" dirty="0"/>
                    </a:p>
                    <a:p>
                      <a:pPr algn="l"/>
                      <a:r>
                        <a:rPr lang="zh-CN" altLang="en-US" sz="1400" dirty="0"/>
                        <a:t>对老师、学生、课程、教室组合安排</a:t>
                      </a:r>
                      <a:endParaRPr lang="en-US" sz="1400" dirty="0"/>
                    </a:p>
                  </a:txBody>
                  <a:tcPr/>
                </a:tc>
                <a:tc>
                  <a:txBody>
                    <a:bodyPr/>
                    <a:lstStyle/>
                    <a:p>
                      <a:pPr algn="l"/>
                      <a:r>
                        <a:rPr lang="zh-CN" altLang="en-US" sz="1400" dirty="0"/>
                        <a:t>关系型数据库存储容量</a:t>
                      </a:r>
                      <a:r>
                        <a:rPr lang="en-US" altLang="zh-CN" sz="1400" dirty="0"/>
                        <a:t>: 10GB</a:t>
                      </a:r>
                      <a:endParaRPr lang="en-US" sz="1400" dirty="0"/>
                    </a:p>
                  </a:txBody>
                  <a:tcPr/>
                </a:tc>
                <a:tc>
                  <a:txBody>
                    <a:bodyPr/>
                    <a:lstStyle/>
                    <a:p>
                      <a:pPr algn="l"/>
                      <a:r>
                        <a:rPr lang="zh-CN" altLang="en-US" sz="1400" dirty="0"/>
                        <a:t>不可丢失</a:t>
                      </a:r>
                      <a:endParaRPr lang="en-US" sz="1400" dirty="0"/>
                    </a:p>
                  </a:txBody>
                  <a:tcPr/>
                </a:tc>
                <a:tc>
                  <a:txBody>
                    <a:bodyPr/>
                    <a:lstStyle/>
                    <a:p>
                      <a:pPr algn="l"/>
                      <a:r>
                        <a:rPr lang="zh-CN" altLang="en-US" sz="1400" dirty="0"/>
                        <a:t>单点读</a:t>
                      </a:r>
                      <a:r>
                        <a:rPr lang="en-US" altLang="zh-CN" sz="1400" dirty="0"/>
                        <a:t>/</a:t>
                      </a:r>
                      <a:r>
                        <a:rPr lang="zh-CN" altLang="en-US" sz="1400" dirty="0"/>
                        <a:t>写。</a:t>
                      </a:r>
                      <a:endParaRPr lang="en-US" sz="1400" dirty="0"/>
                    </a:p>
                  </a:txBody>
                  <a:tcPr/>
                </a:tc>
                <a:tc>
                  <a:txBody>
                    <a:bodyPr/>
                    <a:lstStyle/>
                    <a:p>
                      <a:pPr algn="l"/>
                      <a:r>
                        <a:rPr lang="zh-CN" altLang="en-US" sz="1400" dirty="0"/>
                        <a:t>关系数据库</a:t>
                      </a:r>
                      <a:r>
                        <a:rPr lang="en-US" altLang="zh-CN" sz="1400" dirty="0"/>
                        <a:t>: MySQL / PostgreSQL + </a:t>
                      </a:r>
                      <a:r>
                        <a:rPr lang="en-US" altLang="zh-CN" sz="1400" dirty="0" err="1"/>
                        <a:t>HeartBeat</a:t>
                      </a:r>
                      <a:r>
                        <a:rPr lang="en-US" altLang="zh-CN" sz="1400" dirty="0"/>
                        <a:t> + DRBD</a:t>
                      </a:r>
                      <a:endParaRPr lang="en-US" sz="1400" dirty="0"/>
                    </a:p>
                  </a:txBody>
                  <a:tcPr/>
                </a:tc>
                <a:extLst>
                  <a:ext uri="{0D108BD9-81ED-4DB2-BD59-A6C34878D82A}">
                    <a16:rowId xmlns:a16="http://schemas.microsoft.com/office/drawing/2014/main" val="79784871"/>
                  </a:ext>
                </a:extLst>
              </a:tr>
              <a:tr h="1100834">
                <a:tc>
                  <a:txBody>
                    <a:bodyPr/>
                    <a:lstStyle/>
                    <a:p>
                      <a:pPr algn="l"/>
                      <a:r>
                        <a:rPr lang="zh-CN" altLang="en-US" sz="1400" dirty="0"/>
                        <a:t>学校信息服务</a:t>
                      </a:r>
                      <a:r>
                        <a:rPr lang="en-US" altLang="zh-CN" sz="1400" dirty="0"/>
                        <a:t>/k12</a:t>
                      </a:r>
                      <a:endParaRPr lang="en-US" sz="1400" dirty="0"/>
                    </a:p>
                  </a:txBody>
                  <a:tcPr/>
                </a:tc>
                <a:tc>
                  <a:txBody>
                    <a:bodyPr/>
                    <a:lstStyle/>
                    <a:p>
                      <a:pPr algn="l"/>
                      <a:r>
                        <a:rPr lang="zh-CN" altLang="en-US" sz="1400" dirty="0"/>
                        <a:t>学校公开信息</a:t>
                      </a:r>
                      <a:r>
                        <a:rPr lang="en-US" altLang="zh-CN" sz="1400" dirty="0"/>
                        <a:t>(</a:t>
                      </a:r>
                      <a:r>
                        <a:rPr lang="zh-CN" altLang="en-US" sz="1400" dirty="0"/>
                        <a:t>招聘、招生、学科建设、荣誉、重要通知</a:t>
                      </a:r>
                      <a:r>
                        <a:rPr lang="en-US" altLang="zh-CN" sz="1400" dirty="0"/>
                        <a:t>)</a:t>
                      </a:r>
                      <a:r>
                        <a:rPr lang="zh-CN" altLang="en-US" sz="1400" dirty="0"/>
                        <a:t>发布</a:t>
                      </a:r>
                      <a:endParaRPr lang="en-US" sz="1400" dirty="0"/>
                    </a:p>
                  </a:txBody>
                  <a:tcPr/>
                </a:tc>
                <a:tc>
                  <a:txBody>
                    <a:bodyPr/>
                    <a:lstStyle/>
                    <a:p>
                      <a:pPr algn="l"/>
                      <a:r>
                        <a:rPr lang="zh-CN" altLang="en-US" sz="1400" dirty="0"/>
                        <a:t>以网页、电子广告屏和手机应用的方式单向发布</a:t>
                      </a:r>
                      <a:r>
                        <a:rPr lang="en-US" altLang="zh-CN" sz="1400" dirty="0"/>
                        <a:t>(</a:t>
                      </a:r>
                      <a:r>
                        <a:rPr lang="zh-CN" altLang="en-US" sz="1400" dirty="0"/>
                        <a:t>推送</a:t>
                      </a:r>
                      <a:r>
                        <a:rPr lang="en-US" altLang="zh-CN" sz="1400" dirty="0"/>
                        <a:t>)</a:t>
                      </a:r>
                    </a:p>
                    <a:p>
                      <a:pPr algn="l"/>
                      <a:r>
                        <a:rPr lang="zh-CN" altLang="en-US" sz="1400" dirty="0"/>
                        <a:t>实时监控服务状态</a:t>
                      </a:r>
                      <a:endParaRPr lang="en-US" sz="1400" dirty="0"/>
                    </a:p>
                  </a:txBody>
                  <a:tcPr/>
                </a:tc>
                <a:tc>
                  <a:txBody>
                    <a:bodyPr/>
                    <a:lstStyle/>
                    <a:p>
                      <a:pPr algn="l"/>
                      <a:r>
                        <a:rPr lang="zh-CN" altLang="en-US" sz="1400" dirty="0"/>
                        <a:t>对象数据库存储容量</a:t>
                      </a:r>
                      <a:r>
                        <a:rPr lang="en-US" altLang="zh-CN" sz="1400" dirty="0"/>
                        <a:t>: 10GB</a:t>
                      </a:r>
                      <a:endParaRPr lang="en-US" sz="1400" dirty="0"/>
                    </a:p>
                  </a:txBody>
                  <a:tcPr/>
                </a:tc>
                <a:tc>
                  <a:txBody>
                    <a:bodyPr/>
                    <a:lstStyle/>
                    <a:p>
                      <a:pPr algn="l"/>
                      <a:r>
                        <a:rPr lang="zh-CN" altLang="en-US" sz="1400" dirty="0"/>
                        <a:t>不可丢失</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单点写，多点读。</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对象数据库</a:t>
                      </a:r>
                      <a:r>
                        <a:rPr lang="en-US" altLang="zh-CN" sz="1400" dirty="0"/>
                        <a:t>: </a:t>
                      </a:r>
                      <a:r>
                        <a:rPr lang="en-US" sz="1400" dirty="0"/>
                        <a:t>MongoDB(</a:t>
                      </a:r>
                      <a:r>
                        <a:rPr lang="zh-CN" altLang="en-US" sz="1400" dirty="0"/>
                        <a:t>文档</a:t>
                      </a:r>
                      <a:r>
                        <a:rPr lang="en-US" altLang="zh-CN" sz="1400" dirty="0"/>
                        <a:t>) / </a:t>
                      </a:r>
                      <a:r>
                        <a:rPr lang="en-US" sz="1400" dirty="0"/>
                        <a:t>Neo4J(</a:t>
                      </a:r>
                      <a:r>
                        <a:rPr lang="zh-CN" altLang="en-US" sz="1400" dirty="0"/>
                        <a:t>图</a:t>
                      </a:r>
                      <a:r>
                        <a:rPr lang="en-US" altLang="zh-CN" sz="1400" dirty="0"/>
                        <a:t>) / </a:t>
                      </a:r>
                      <a:r>
                        <a:rPr lang="en-US" sz="1400" dirty="0" err="1"/>
                        <a:t>EyeDB</a:t>
                      </a:r>
                      <a:r>
                        <a:rPr lang="en-US" sz="1400" dirty="0"/>
                        <a:t>(</a:t>
                      </a:r>
                      <a:r>
                        <a:rPr lang="zh-CN" altLang="en-US" sz="1400" dirty="0"/>
                        <a:t>对象</a:t>
                      </a:r>
                      <a:r>
                        <a:rPr lang="en-US" altLang="zh-CN" sz="1400" dirty="0"/>
                        <a:t>) </a:t>
                      </a:r>
                      <a:r>
                        <a:rPr lang="en-US" sz="1400" dirty="0"/>
                        <a:t>etc. + </a:t>
                      </a:r>
                      <a:r>
                        <a:rPr lang="en-US" sz="1400" dirty="0" err="1"/>
                        <a:t>HeartBeat</a:t>
                      </a:r>
                      <a:r>
                        <a:rPr lang="en-US" sz="1400" dirty="0"/>
                        <a:t>/</a:t>
                      </a:r>
                      <a:r>
                        <a:rPr lang="en-US" sz="1400" dirty="0" err="1"/>
                        <a:t>Keepalived</a:t>
                      </a:r>
                      <a:r>
                        <a:rPr lang="en-US" sz="1400" dirty="0"/>
                        <a:t> + DRBD</a:t>
                      </a:r>
                    </a:p>
                  </a:txBody>
                  <a:tcPr/>
                </a:tc>
                <a:extLst>
                  <a:ext uri="{0D108BD9-81ED-4DB2-BD59-A6C34878D82A}">
                    <a16:rowId xmlns:a16="http://schemas.microsoft.com/office/drawing/2014/main" val="3672305622"/>
                  </a:ext>
                </a:extLst>
              </a:tr>
              <a:tr h="909394">
                <a:tc>
                  <a:txBody>
                    <a:bodyPr/>
                    <a:lstStyle/>
                    <a:p>
                      <a:pPr algn="l"/>
                      <a:r>
                        <a:rPr lang="zh-CN" altLang="en-US" sz="1400" dirty="0"/>
                        <a:t>物业管理</a:t>
                      </a:r>
                      <a:endParaRPr lang="en-US" sz="1400" dirty="0"/>
                    </a:p>
                  </a:txBody>
                  <a:tcPr/>
                </a:tc>
                <a:tc>
                  <a:txBody>
                    <a:bodyPr/>
                    <a:lstStyle/>
                    <a:p>
                      <a:pPr algn="l"/>
                      <a:r>
                        <a:rPr lang="zh-CN" altLang="en-US" sz="1400" dirty="0"/>
                        <a:t>教室、办公室、宿舍</a:t>
                      </a:r>
                      <a:endParaRPr lang="en-US" sz="1400" dirty="0"/>
                    </a:p>
                  </a:txBody>
                  <a:tcPr/>
                </a:tc>
                <a:tc>
                  <a:txBody>
                    <a:bodyPr/>
                    <a:lstStyle/>
                    <a:p>
                      <a:pPr algn="l"/>
                      <a:r>
                        <a:rPr lang="zh-CN" altLang="en-US" sz="1400" dirty="0"/>
                        <a:t>定期采样资源配置的使用状态</a:t>
                      </a:r>
                      <a:r>
                        <a:rPr lang="en-US" altLang="zh-CN" sz="1400" dirty="0"/>
                        <a:t>(</a:t>
                      </a:r>
                      <a:r>
                        <a:rPr lang="zh-CN" altLang="en-US" sz="1400" dirty="0"/>
                        <a:t>比如，教室里面各项设备的工作状态等</a:t>
                      </a:r>
                      <a:r>
                        <a:rPr lang="en-US" altLang="zh-CN" sz="1400" dirty="0"/>
                        <a:t>)</a:t>
                      </a:r>
                      <a:endParaRPr lang="en-US" sz="1400" dirty="0"/>
                    </a:p>
                  </a:txBody>
                  <a:tcPr/>
                </a:tc>
                <a:tc>
                  <a:txBody>
                    <a:bodyPr/>
                    <a:lstStyle/>
                    <a:p>
                      <a:pPr algn="l"/>
                      <a:r>
                        <a:rPr lang="zh-CN" altLang="en-US" sz="1400" dirty="0"/>
                        <a:t>时间序列数据库容量</a:t>
                      </a:r>
                      <a:r>
                        <a:rPr lang="en-US" altLang="zh-CN" sz="1400" dirty="0"/>
                        <a:t>: 10GB</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不可丢失</a:t>
                      </a:r>
                      <a:endParaRPr lang="en-US" sz="1400" dirty="0"/>
                    </a:p>
                    <a:p>
                      <a:pPr algn="l"/>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单点写，多点读。</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日志存储</a:t>
                      </a:r>
                      <a:r>
                        <a:rPr lang="en-US" altLang="zh-CN" sz="1400" dirty="0"/>
                        <a:t>: </a:t>
                      </a:r>
                      <a:r>
                        <a:rPr lang="en-US" altLang="zh-CN" sz="1400" dirty="0" err="1"/>
                        <a:t>InfluxDB</a:t>
                      </a:r>
                      <a:r>
                        <a:rPr lang="en-US" altLang="zh-CN" sz="1400" dirty="0"/>
                        <a:t> (</a:t>
                      </a:r>
                      <a:r>
                        <a:rPr lang="zh-CN" altLang="en-US" sz="1400" dirty="0"/>
                        <a:t>完整的集群存储</a:t>
                      </a:r>
                      <a:r>
                        <a:rPr lang="en-US" altLang="zh-CN" sz="1400" dirty="0"/>
                        <a:t>) / Flume + HDFS / S3 / … 12 types sinks</a:t>
                      </a:r>
                    </a:p>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可选的实时</a:t>
                      </a:r>
                      <a:r>
                        <a:rPr lang="en-US" altLang="zh-CN" sz="1400" dirty="0"/>
                        <a:t>/</a:t>
                      </a:r>
                      <a:r>
                        <a:rPr lang="zh-CN" altLang="en-US" sz="1400" dirty="0"/>
                        <a:t>时序数据库</a:t>
                      </a:r>
                      <a:r>
                        <a:rPr lang="en-US" altLang="zh-CN" sz="1400" dirty="0"/>
                        <a:t>: Druid.io</a:t>
                      </a:r>
                      <a:r>
                        <a:rPr lang="zh-CN" altLang="en-US" sz="1400" dirty="0"/>
                        <a:t>、</a:t>
                      </a:r>
                      <a:r>
                        <a:rPr lang="en-US" altLang="zh-CN" sz="1400" dirty="0" err="1"/>
                        <a:t>OpenTSDB</a:t>
                      </a:r>
                      <a:r>
                        <a:rPr lang="en-US" altLang="zh-CN" sz="1400" dirty="0"/>
                        <a:t>, </a:t>
                      </a:r>
                      <a:r>
                        <a:rPr lang="zh-CN" altLang="en-US" sz="1400" dirty="0"/>
                        <a:t>清华</a:t>
                      </a:r>
                      <a:r>
                        <a:rPr lang="en-US" altLang="zh-CN" sz="1400" dirty="0"/>
                        <a:t>IOTDB</a:t>
                      </a:r>
                      <a:endParaRPr lang="en-US" sz="1400" dirty="0"/>
                    </a:p>
                  </a:txBody>
                  <a:tcPr/>
                </a:tc>
                <a:extLst>
                  <a:ext uri="{0D108BD9-81ED-4DB2-BD59-A6C34878D82A}">
                    <a16:rowId xmlns:a16="http://schemas.microsoft.com/office/drawing/2014/main" val="1146689637"/>
                  </a:ext>
                </a:extLst>
              </a:tr>
              <a:tr h="513224">
                <a:tc>
                  <a:txBody>
                    <a:bodyPr/>
                    <a:lstStyle/>
                    <a:p>
                      <a:pPr algn="l"/>
                      <a:r>
                        <a:rPr lang="zh-CN" altLang="en-US" sz="1400" dirty="0"/>
                        <a:t>安全监控</a:t>
                      </a:r>
                      <a:r>
                        <a:rPr lang="en-US" altLang="zh-CN" sz="1400" dirty="0"/>
                        <a:t>/k12</a:t>
                      </a:r>
                      <a:endParaRPr lang="en-US" sz="1400" dirty="0"/>
                    </a:p>
                  </a:txBody>
                  <a:tcPr/>
                </a:tc>
                <a:tc>
                  <a:txBody>
                    <a:bodyPr/>
                    <a:lstStyle/>
                    <a:p>
                      <a:pPr algn="l"/>
                      <a:r>
                        <a:rPr lang="zh-CN" altLang="en-US" sz="1400" dirty="0"/>
                        <a:t>重要监控节点</a:t>
                      </a:r>
                      <a:endParaRPr lang="en-US" sz="1400" dirty="0"/>
                    </a:p>
                  </a:txBody>
                  <a:tcPr/>
                </a:tc>
                <a:tc>
                  <a:txBody>
                    <a:bodyPr/>
                    <a:lstStyle/>
                    <a:p>
                      <a:pPr algn="l"/>
                      <a:r>
                        <a:rPr lang="zh-CN" altLang="en-US" sz="1400" dirty="0"/>
                        <a:t>实时监控并保存监控视频</a:t>
                      </a:r>
                      <a:endParaRPr lang="en-US" sz="1400" dirty="0"/>
                    </a:p>
                  </a:txBody>
                  <a:tcPr/>
                </a:tc>
                <a:tc>
                  <a:txBody>
                    <a:bodyPr/>
                    <a:lstStyle/>
                    <a:p>
                      <a:pPr algn="l"/>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不可丢失</a:t>
                      </a:r>
                      <a:r>
                        <a:rPr lang="en-US" altLang="zh-CN" sz="1400" dirty="0"/>
                        <a:t> + </a:t>
                      </a:r>
                      <a:r>
                        <a:rPr lang="zh-CN" altLang="en-US" sz="1400" dirty="0"/>
                        <a:t>实时存储</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单点读</a:t>
                      </a:r>
                      <a:r>
                        <a:rPr lang="en-US" altLang="zh-CN" sz="1400" dirty="0"/>
                        <a:t>/</a:t>
                      </a:r>
                      <a:r>
                        <a:rPr lang="zh-CN" altLang="en-US" sz="1400" dirty="0"/>
                        <a:t>写。</a:t>
                      </a:r>
                      <a:endParaRPr lang="en-US" sz="1400" dirty="0"/>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zh-CN" altLang="en-US" sz="1400" dirty="0"/>
                        <a:t>监控分析</a:t>
                      </a:r>
                      <a:r>
                        <a:rPr lang="en-US" altLang="zh-CN" sz="1400" dirty="0"/>
                        <a:t>: Flume + HDFS / S3 / … 12 types sinks</a:t>
                      </a:r>
                      <a:endParaRPr lang="en-US" sz="1400" dirty="0"/>
                    </a:p>
                  </a:txBody>
                  <a:tcPr/>
                </a:tc>
                <a:extLst>
                  <a:ext uri="{0D108BD9-81ED-4DB2-BD59-A6C34878D82A}">
                    <a16:rowId xmlns:a16="http://schemas.microsoft.com/office/drawing/2014/main" val="3216396568"/>
                  </a:ext>
                </a:extLst>
              </a:tr>
              <a:tr h="1109088">
                <a:tc>
                  <a:txBody>
                    <a:bodyPr/>
                    <a:lstStyle/>
                    <a:p>
                      <a:pPr algn="l"/>
                      <a:r>
                        <a:rPr lang="zh-CN" altLang="en-US" sz="1400" dirty="0"/>
                        <a:t>后勤管理</a:t>
                      </a:r>
                      <a:endParaRPr lang="en-US" sz="1400" dirty="0"/>
                    </a:p>
                  </a:txBody>
                  <a:tcPr/>
                </a:tc>
                <a:tc>
                  <a:txBody>
                    <a:bodyPr/>
                    <a:lstStyle/>
                    <a:p>
                      <a:pPr algn="l"/>
                      <a:r>
                        <a:rPr lang="zh-CN" altLang="en-US" sz="1400" dirty="0"/>
                        <a:t>食堂、宿舍和学生、老师消费账号</a:t>
                      </a:r>
                      <a:endParaRPr lang="en-US" sz="1400" dirty="0"/>
                    </a:p>
                  </a:txBody>
                  <a:tcPr/>
                </a:tc>
                <a:tc>
                  <a:txBody>
                    <a:bodyPr/>
                    <a:lstStyle/>
                    <a:p>
                      <a:pPr algn="l"/>
                      <a:endParaRPr lang="en-US" sz="1400" dirty="0"/>
                    </a:p>
                  </a:txBody>
                  <a:tcPr/>
                </a:tc>
                <a:tc>
                  <a:txBody>
                    <a:bodyPr/>
                    <a:lstStyle/>
                    <a:p>
                      <a:pPr algn="l"/>
                      <a:r>
                        <a:rPr lang="zh-CN" altLang="en-US" sz="1400" dirty="0"/>
                        <a:t>关系型数据库存储容量</a:t>
                      </a:r>
                      <a:r>
                        <a:rPr lang="en-US" altLang="zh-CN" sz="1400" dirty="0"/>
                        <a:t>: 10GB</a:t>
                      </a:r>
                    </a:p>
                  </a:txBody>
                  <a:tcPr/>
                </a:tc>
                <a:tc>
                  <a:txBody>
                    <a:bodyPr/>
                    <a:lstStyle/>
                    <a:p>
                      <a:pPr algn="l"/>
                      <a:r>
                        <a:rPr lang="zh-CN" altLang="en-US" sz="1400" dirty="0"/>
                        <a:t>不可丢失</a:t>
                      </a:r>
                      <a:endParaRPr lang="en-US" sz="1400" dirty="0"/>
                    </a:p>
                  </a:txBody>
                  <a:tcPr/>
                </a:tc>
                <a:tc>
                  <a:txBody>
                    <a:bodyPr/>
                    <a:lstStyle/>
                    <a:p>
                      <a:pPr algn="l"/>
                      <a:r>
                        <a:rPr lang="zh-CN" altLang="en-US" sz="1400" dirty="0"/>
                        <a:t>单点写，多点读。</a:t>
                      </a:r>
                      <a:endParaRPr lang="en-US" sz="1400" dirty="0"/>
                    </a:p>
                  </a:txBody>
                  <a:tcPr/>
                </a:tc>
                <a:tc>
                  <a:txBody>
                    <a:bodyPr/>
                    <a:lstStyle/>
                    <a:p>
                      <a:pPr algn="l"/>
                      <a:r>
                        <a:rPr lang="zh-CN" altLang="en-US" sz="1400" dirty="0"/>
                        <a:t>关系数据库</a:t>
                      </a:r>
                      <a:r>
                        <a:rPr lang="en-US" altLang="zh-CN" sz="1400" dirty="0"/>
                        <a:t>: </a:t>
                      </a:r>
                      <a:r>
                        <a:rPr lang="en-US" sz="1400" dirty="0"/>
                        <a:t>MySQL / PostgreSQL + </a:t>
                      </a:r>
                      <a:r>
                        <a:rPr lang="en-US" sz="1400" dirty="0" err="1"/>
                        <a:t>HeartBeat</a:t>
                      </a:r>
                      <a:r>
                        <a:rPr lang="en-US" sz="1400" dirty="0"/>
                        <a:t>/</a:t>
                      </a:r>
                      <a:r>
                        <a:rPr lang="en-US" sz="1400" dirty="0" err="1"/>
                        <a:t>Keepalived</a:t>
                      </a:r>
                      <a:r>
                        <a:rPr lang="en-US" sz="1400" dirty="0"/>
                        <a:t> + DRBD</a:t>
                      </a:r>
                    </a:p>
                  </a:txBody>
                  <a:tcPr/>
                </a:tc>
                <a:extLst>
                  <a:ext uri="{0D108BD9-81ED-4DB2-BD59-A6C34878D82A}">
                    <a16:rowId xmlns:a16="http://schemas.microsoft.com/office/drawing/2014/main" val="1643165108"/>
                  </a:ext>
                </a:extLst>
              </a:tr>
            </a:tbl>
          </a:graphicData>
        </a:graphic>
      </p:graphicFrame>
    </p:spTree>
    <p:extLst>
      <p:ext uri="{BB962C8B-B14F-4D97-AF65-F5344CB8AC3E}">
        <p14:creationId xmlns:p14="http://schemas.microsoft.com/office/powerpoint/2010/main" val="323243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BEA2-18B3-47F1-AF3F-5C314E867FB3}"/>
              </a:ext>
            </a:extLst>
          </p:cNvPr>
          <p:cNvSpPr>
            <a:spLocks noGrp="1"/>
          </p:cNvSpPr>
          <p:nvPr>
            <p:ph type="title"/>
          </p:nvPr>
        </p:nvSpPr>
        <p:spPr>
          <a:xfrm>
            <a:off x="571370" y="409450"/>
            <a:ext cx="11010816" cy="45719"/>
          </a:xfrm>
        </p:spPr>
        <p:txBody>
          <a:bodyPr/>
          <a:lstStyle/>
          <a:p>
            <a:r>
              <a:rPr lang="en-US" dirty="0"/>
              <a:t>Features of HDFS</a:t>
            </a:r>
          </a:p>
        </p:txBody>
      </p:sp>
      <p:sp>
        <p:nvSpPr>
          <p:cNvPr id="3" name="Content Placeholder 2">
            <a:extLst>
              <a:ext uri="{FF2B5EF4-FFF2-40B4-BE49-F238E27FC236}">
                <a16:creationId xmlns:a16="http://schemas.microsoft.com/office/drawing/2014/main" id="{1B1753EE-AD77-43E5-9DB7-02B351B3CC87}"/>
              </a:ext>
            </a:extLst>
          </p:cNvPr>
          <p:cNvSpPr>
            <a:spLocks noGrp="1"/>
          </p:cNvSpPr>
          <p:nvPr>
            <p:ph sz="quarter" idx="28"/>
          </p:nvPr>
        </p:nvSpPr>
        <p:spPr>
          <a:xfrm>
            <a:off x="571370" y="1053296"/>
            <a:ext cx="11010900" cy="5578998"/>
          </a:xfrm>
        </p:spPr>
        <p:txBody>
          <a:bodyPr>
            <a:normAutofit fontScale="85000" lnSpcReduction="20000"/>
          </a:bodyPr>
          <a:lstStyle/>
          <a:p>
            <a:r>
              <a:rPr lang="en-US" dirty="0"/>
              <a:t>Data Replication</a:t>
            </a:r>
          </a:p>
          <a:p>
            <a:pPr lvl="1"/>
            <a:r>
              <a:rPr lang="en-US" dirty="0"/>
              <a:t>HDFS is designed to reliably store very large files across machines in a large cluster.  The blocks of a file are replicated for fault tolerance.</a:t>
            </a:r>
          </a:p>
          <a:p>
            <a:r>
              <a:rPr lang="en-US" dirty="0"/>
              <a:t>File System Namespace</a:t>
            </a:r>
          </a:p>
          <a:p>
            <a:pPr lvl="1"/>
            <a:r>
              <a:rPr lang="en-US" dirty="0"/>
              <a:t>HDFS supports a traditional hierarchical file organization. A user or an application can create directories and store files inside these directories. </a:t>
            </a:r>
          </a:p>
          <a:p>
            <a:r>
              <a:rPr lang="en-US" dirty="0"/>
              <a:t>Robust</a:t>
            </a:r>
          </a:p>
          <a:p>
            <a:pPr lvl="1"/>
            <a:r>
              <a:rPr lang="en-US" dirty="0"/>
              <a:t>The primary objective of HDFS is to store data reliably even in the presence of failures. The three common types of failures are </a:t>
            </a:r>
            <a:r>
              <a:rPr lang="en-US" dirty="0" err="1"/>
              <a:t>NameNode</a:t>
            </a:r>
            <a:r>
              <a:rPr lang="en-US" dirty="0"/>
              <a:t> failures, </a:t>
            </a:r>
            <a:r>
              <a:rPr lang="en-US" dirty="0" err="1"/>
              <a:t>DataNode</a:t>
            </a:r>
            <a:r>
              <a:rPr lang="en-US" dirty="0"/>
              <a:t> failures and network partitions.</a:t>
            </a:r>
          </a:p>
          <a:p>
            <a:r>
              <a:rPr lang="en-US" dirty="0"/>
              <a:t>Accessibility</a:t>
            </a:r>
          </a:p>
          <a:p>
            <a:pPr lvl="1"/>
            <a:r>
              <a:rPr lang="en-US" dirty="0"/>
              <a:t>HDFS can be accessed from applications in many different ways such APIs, REST, and WebDAV.</a:t>
            </a:r>
          </a:p>
          <a:p>
            <a:r>
              <a:rPr lang="en-US" dirty="0"/>
              <a:t>Scalability</a:t>
            </a:r>
          </a:p>
          <a:p>
            <a:pPr lvl="1"/>
            <a:r>
              <a:rPr lang="en-US" dirty="0"/>
              <a:t>HDFS is designed to reliably store very large files across machines in a large cluster. The cluster can be increased or reduced depending on the desired needs at the time.</a:t>
            </a:r>
          </a:p>
          <a:p>
            <a:r>
              <a:rPr lang="en-US" dirty="0"/>
              <a:t>High Availability</a:t>
            </a:r>
          </a:p>
          <a:p>
            <a:pPr lvl="1"/>
            <a:r>
              <a:rPr lang="en-US" dirty="0"/>
              <a:t>Hadoop Distributed File System is designed to reliably store very large files across machines in a large cluster.  No single point failure.</a:t>
            </a:r>
          </a:p>
        </p:txBody>
      </p:sp>
    </p:spTree>
    <p:extLst>
      <p:ext uri="{BB962C8B-B14F-4D97-AF65-F5344CB8AC3E}">
        <p14:creationId xmlns:p14="http://schemas.microsoft.com/office/powerpoint/2010/main" val="407371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405E-69E7-4927-A8E3-FFE488FCEC51}"/>
              </a:ext>
            </a:extLst>
          </p:cNvPr>
          <p:cNvSpPr>
            <a:spLocks noGrp="1"/>
          </p:cNvSpPr>
          <p:nvPr>
            <p:ph type="title"/>
          </p:nvPr>
        </p:nvSpPr>
        <p:spPr>
          <a:xfrm>
            <a:off x="571370" y="282132"/>
            <a:ext cx="11010816" cy="215578"/>
          </a:xfrm>
        </p:spPr>
        <p:txBody>
          <a:bodyPr/>
          <a:lstStyle/>
          <a:p>
            <a:r>
              <a:rPr lang="en-US" dirty="0"/>
              <a:t>Features of </a:t>
            </a:r>
            <a:r>
              <a:rPr lang="en-US" dirty="0" err="1"/>
              <a:t>Gluster</a:t>
            </a:r>
            <a:endParaRPr lang="en-US" dirty="0"/>
          </a:p>
        </p:txBody>
      </p:sp>
      <p:sp>
        <p:nvSpPr>
          <p:cNvPr id="3" name="Content Placeholder 2">
            <a:extLst>
              <a:ext uri="{FF2B5EF4-FFF2-40B4-BE49-F238E27FC236}">
                <a16:creationId xmlns:a16="http://schemas.microsoft.com/office/drawing/2014/main" id="{F562E7C5-8B6F-4EAD-A0AA-A898F643DDC5}"/>
              </a:ext>
            </a:extLst>
          </p:cNvPr>
          <p:cNvSpPr>
            <a:spLocks noGrp="1"/>
          </p:cNvSpPr>
          <p:nvPr>
            <p:ph sz="quarter" idx="28"/>
          </p:nvPr>
        </p:nvSpPr>
        <p:spPr>
          <a:xfrm>
            <a:off x="571370" y="972274"/>
            <a:ext cx="11010900" cy="5603594"/>
          </a:xfrm>
        </p:spPr>
        <p:txBody>
          <a:bodyPr>
            <a:normAutofit fontScale="85000" lnSpcReduction="10000"/>
          </a:bodyPr>
          <a:lstStyle/>
          <a:p>
            <a:r>
              <a:rPr lang="en-US" dirty="0"/>
              <a:t>Scalability: scalable storage system that provides elasticity and quotas.</a:t>
            </a:r>
          </a:p>
          <a:p>
            <a:r>
              <a:rPr lang="en-US" dirty="0"/>
              <a:t>Snapshots: Volume and file-level snapshots are available, and those snapshots can be requested directly by users, which means users won’t have to bother administrators to create them.</a:t>
            </a:r>
          </a:p>
          <a:p>
            <a:r>
              <a:rPr lang="en-US" dirty="0"/>
              <a:t>Archiving: Archiving is supported with both read-only volumes and write once read many (WORM) volumes.</a:t>
            </a:r>
          </a:p>
          <a:p>
            <a:r>
              <a:rPr lang="en-US" dirty="0"/>
              <a:t>For better performance, </a:t>
            </a:r>
            <a:r>
              <a:rPr lang="en-US" dirty="0" err="1"/>
              <a:t>Gluster</a:t>
            </a:r>
            <a:r>
              <a:rPr lang="en-US" dirty="0"/>
              <a:t> does caching of data, metadata, and directory entries for </a:t>
            </a:r>
            <a:r>
              <a:rPr lang="en-US" dirty="0" err="1"/>
              <a:t>readdir</a:t>
            </a:r>
            <a:r>
              <a:rPr lang="en-US" dirty="0"/>
              <a:t>().</a:t>
            </a:r>
          </a:p>
          <a:p>
            <a:r>
              <a:rPr lang="en-US" dirty="0"/>
              <a:t>Integrations: </a:t>
            </a:r>
            <a:r>
              <a:rPr lang="en-US" dirty="0" err="1"/>
              <a:t>Gluster</a:t>
            </a:r>
            <a:r>
              <a:rPr lang="en-US" dirty="0"/>
              <a:t> is integrated with the </a:t>
            </a:r>
            <a:r>
              <a:rPr lang="en-US" dirty="0" err="1"/>
              <a:t>oVirt</a:t>
            </a:r>
            <a:r>
              <a:rPr lang="en-US" dirty="0"/>
              <a:t> virtualization manager as well as the Nagios monitor for servers among others.</a:t>
            </a:r>
          </a:p>
          <a:p>
            <a:r>
              <a:rPr lang="en-US" dirty="0"/>
              <a:t>Big Data: For those wanting to do data analysis using the data in a </a:t>
            </a:r>
            <a:r>
              <a:rPr lang="en-US" dirty="0" err="1"/>
              <a:t>Gluster</a:t>
            </a:r>
            <a:r>
              <a:rPr lang="en-US" dirty="0"/>
              <a:t> filesystem, there is a Hadoop Distributed File System (HDFS) support.</a:t>
            </a:r>
          </a:p>
          <a:p>
            <a:r>
              <a:rPr lang="en-US" dirty="0" err="1"/>
              <a:t>libgfapi</a:t>
            </a:r>
            <a:r>
              <a:rPr lang="en-US" dirty="0"/>
              <a:t>: Applications can use </a:t>
            </a:r>
            <a:r>
              <a:rPr lang="en-US" dirty="0" err="1"/>
              <a:t>libgfapi</a:t>
            </a:r>
            <a:r>
              <a:rPr lang="en-US" dirty="0"/>
              <a:t> to bypass the other access methods and talk to </a:t>
            </a:r>
            <a:r>
              <a:rPr lang="en-US" dirty="0" err="1"/>
              <a:t>Gluster</a:t>
            </a:r>
            <a:r>
              <a:rPr lang="en-US" dirty="0"/>
              <a:t> directly. This is good for workloads that are sensitive to context switches or copies from and to kernel space</a:t>
            </a:r>
          </a:p>
        </p:txBody>
      </p:sp>
    </p:spTree>
    <p:extLst>
      <p:ext uri="{BB962C8B-B14F-4D97-AF65-F5344CB8AC3E}">
        <p14:creationId xmlns:p14="http://schemas.microsoft.com/office/powerpoint/2010/main" val="186823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502CA-C733-4BC4-A5FE-EE584B5718BF}"/>
              </a:ext>
            </a:extLst>
          </p:cNvPr>
          <p:cNvSpPr>
            <a:spLocks noGrp="1"/>
          </p:cNvSpPr>
          <p:nvPr>
            <p:ph type="title"/>
          </p:nvPr>
        </p:nvSpPr>
        <p:spPr>
          <a:xfrm>
            <a:off x="571370" y="375550"/>
            <a:ext cx="11010816" cy="305578"/>
          </a:xfrm>
        </p:spPr>
        <p:txBody>
          <a:bodyPr/>
          <a:lstStyle/>
          <a:p>
            <a:r>
              <a:rPr lang="en-US" dirty="0"/>
              <a:t>DRBD</a:t>
            </a:r>
            <a:r>
              <a:rPr lang="zh-CN" altLang="en-US" dirty="0"/>
              <a:t> </a:t>
            </a:r>
            <a:r>
              <a:rPr lang="en-US" altLang="zh-CN" dirty="0"/>
              <a:t>(</a:t>
            </a:r>
            <a:r>
              <a:rPr lang="en-US" altLang="zh-CN" sz="3200" dirty="0"/>
              <a:t>Distributed Replicated Block Device</a:t>
            </a:r>
            <a:r>
              <a:rPr lang="en-US" altLang="zh-CN" dirty="0"/>
              <a:t>)</a:t>
            </a:r>
            <a:r>
              <a:rPr lang="zh-CN" altLang="en-US" dirty="0"/>
              <a:t> 架构</a:t>
            </a:r>
            <a:endParaRPr lang="en-US" dirty="0"/>
          </a:p>
        </p:txBody>
      </p:sp>
      <p:pic>
        <p:nvPicPr>
          <p:cNvPr id="2050" name="Picture 2">
            <a:extLst>
              <a:ext uri="{FF2B5EF4-FFF2-40B4-BE49-F238E27FC236}">
                <a16:creationId xmlns:a16="http://schemas.microsoft.com/office/drawing/2014/main" id="{5E4E1073-18A8-4056-9785-D4B69D932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27" y="1099595"/>
            <a:ext cx="5989851" cy="46014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018340-CA37-4FB3-B38D-94DB96685AD4}"/>
              </a:ext>
            </a:extLst>
          </p:cNvPr>
          <p:cNvSpPr txBox="1"/>
          <p:nvPr/>
        </p:nvSpPr>
        <p:spPr>
          <a:xfrm>
            <a:off x="6232850" y="1099595"/>
            <a:ext cx="5756988" cy="2308324"/>
          </a:xfrm>
          <a:prstGeom prst="rect">
            <a:avLst/>
          </a:prstGeom>
          <a:noFill/>
        </p:spPr>
        <p:txBody>
          <a:bodyPr wrap="square">
            <a:spAutoFit/>
          </a:bodyPr>
          <a:lstStyle/>
          <a:p>
            <a:r>
              <a:rPr lang="en-US" altLang="zh-CN" dirty="0"/>
              <a:t>Distributed Replicated Block Device(DRBD)</a:t>
            </a:r>
            <a:r>
              <a:rPr lang="zh-CN" altLang="en-US" dirty="0"/>
              <a:t>是一个用软件实现的、无共享的、服务器之间镜像块设备内容的存储复制解决方案。其核心功能通过</a:t>
            </a:r>
            <a:r>
              <a:rPr lang="en-US" altLang="zh-CN" dirty="0"/>
              <a:t>Linux</a:t>
            </a:r>
            <a:r>
              <a:rPr lang="zh-CN" altLang="en-US" dirty="0"/>
              <a:t>的内核实现，比文件系统更加靠近操作系统内核及</a:t>
            </a:r>
            <a:r>
              <a:rPr lang="en-US" altLang="zh-CN" dirty="0"/>
              <a:t>IO</a:t>
            </a:r>
            <a:r>
              <a:rPr lang="zh-CN" altLang="en-US" dirty="0"/>
              <a:t>栈。</a:t>
            </a:r>
            <a:r>
              <a:rPr lang="en-US" altLang="zh-CN" dirty="0"/>
              <a:t>DRBD</a:t>
            </a:r>
            <a:r>
              <a:rPr lang="zh-CN" altLang="en-US" dirty="0"/>
              <a:t>是由内核模块和相关脚本而构成，用以构建高可用性的集群。其实现方式是通过网络来镜像整个设备。你可以把它看作是一种网络</a:t>
            </a:r>
            <a:r>
              <a:rPr lang="en-US" altLang="zh-CN" dirty="0"/>
              <a:t>RAID</a:t>
            </a:r>
            <a:r>
              <a:rPr lang="zh-CN" altLang="en-US" dirty="0"/>
              <a:t>。它允许用户在远程机器上建立一个本地块设备的实时镜像。</a:t>
            </a:r>
            <a:endParaRPr lang="en-US" dirty="0"/>
          </a:p>
        </p:txBody>
      </p:sp>
    </p:spTree>
    <p:extLst>
      <p:ext uri="{BB962C8B-B14F-4D97-AF65-F5344CB8AC3E}">
        <p14:creationId xmlns:p14="http://schemas.microsoft.com/office/powerpoint/2010/main" val="183756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F7CC-7502-42AF-B4B0-1E33D2994DD3}"/>
              </a:ext>
            </a:extLst>
          </p:cNvPr>
          <p:cNvSpPr>
            <a:spLocks noGrp="1"/>
          </p:cNvSpPr>
          <p:nvPr>
            <p:ph type="title"/>
          </p:nvPr>
        </p:nvSpPr>
        <p:spPr>
          <a:xfrm>
            <a:off x="571370" y="266698"/>
            <a:ext cx="11010816" cy="248307"/>
          </a:xfrm>
        </p:spPr>
        <p:txBody>
          <a:bodyPr/>
          <a:lstStyle/>
          <a:p>
            <a:r>
              <a:rPr lang="en-US" sz="3600" dirty="0"/>
              <a:t>RAID vs LVM vs ZFS Comparison</a:t>
            </a:r>
          </a:p>
        </p:txBody>
      </p:sp>
      <p:sp>
        <p:nvSpPr>
          <p:cNvPr id="3" name="Content Placeholder 2">
            <a:extLst>
              <a:ext uri="{FF2B5EF4-FFF2-40B4-BE49-F238E27FC236}">
                <a16:creationId xmlns:a16="http://schemas.microsoft.com/office/drawing/2014/main" id="{F5C7345C-2E2F-4BA4-B2EC-3C14A19325DD}"/>
              </a:ext>
            </a:extLst>
          </p:cNvPr>
          <p:cNvSpPr>
            <a:spLocks noGrp="1"/>
          </p:cNvSpPr>
          <p:nvPr>
            <p:ph sz="quarter" idx="28"/>
          </p:nvPr>
        </p:nvSpPr>
        <p:spPr>
          <a:xfrm>
            <a:off x="571370" y="861848"/>
            <a:ext cx="11010900" cy="5386553"/>
          </a:xfrm>
        </p:spPr>
        <p:txBody>
          <a:bodyPr/>
          <a:lstStyle/>
          <a:p>
            <a:r>
              <a:rPr lang="en-US" dirty="0"/>
              <a:t>RAID</a:t>
            </a:r>
          </a:p>
          <a:p>
            <a:pPr lvl="1"/>
            <a:r>
              <a:rPr lang="en-US" dirty="0"/>
              <a:t>RAID stands for Redundant Array of Independent Disks.</a:t>
            </a:r>
          </a:p>
          <a:p>
            <a:pPr lvl="1"/>
            <a:r>
              <a:rPr lang="en-US" dirty="0"/>
              <a:t>This RAID technology comes in three flavors: Firmware RAID, Hardware RAID and Software RAID.</a:t>
            </a:r>
          </a:p>
          <a:p>
            <a:r>
              <a:rPr lang="en-US" dirty="0"/>
              <a:t>LVM</a:t>
            </a:r>
          </a:p>
          <a:p>
            <a:pPr lvl="1"/>
            <a:r>
              <a:rPr lang="en-US" dirty="0"/>
              <a:t>Allows you to plug as many physical drives onto your individual system and then flexibly increase and decrease your logical volumes on your live host.</a:t>
            </a:r>
          </a:p>
          <a:p>
            <a:r>
              <a:rPr lang="en-US" dirty="0"/>
              <a:t>ZFS</a:t>
            </a:r>
          </a:p>
          <a:p>
            <a:pPr lvl="1"/>
            <a:r>
              <a:rPr lang="en-US" dirty="0"/>
              <a:t>ZFS combines the roles of a file system and volume manager, enabling additional storage devices to be added to a live system and having the new space available on all of the existing file systems in that pool immediately.</a:t>
            </a:r>
          </a:p>
        </p:txBody>
      </p:sp>
    </p:spTree>
    <p:extLst>
      <p:ext uri="{BB962C8B-B14F-4D97-AF65-F5344CB8AC3E}">
        <p14:creationId xmlns:p14="http://schemas.microsoft.com/office/powerpoint/2010/main" val="71712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F1D3A5A-3AD5-4619-B951-917287C79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332220" cy="35204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AAFD4A6-276A-4B9E-8C71-DF2E9A7B2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221" y="1"/>
            <a:ext cx="5859778" cy="3520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AA0AD02-7CBB-4D94-9EB1-B33ADCD6D5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20439"/>
            <a:ext cx="6332221" cy="33375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1DE7F6B-78A8-4F46-920C-082036E16B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780" y="3428999"/>
            <a:ext cx="5951219"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91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50C9873-E675-4570-9CE6-BF002870A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CD501A9-B9B8-4BB9-9474-CA4F622F1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AID 6 diagram ">
            <a:extLst>
              <a:ext uri="{FF2B5EF4-FFF2-40B4-BE49-F238E27FC236}">
                <a16:creationId xmlns:a16="http://schemas.microsoft.com/office/drawing/2014/main" id="{27D3FDBB-1E37-4C47-9CEB-C421E7A6B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429000"/>
            <a:ext cx="609599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08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EB6C-AA91-4AC2-B045-CE37D0CF25FD}"/>
              </a:ext>
            </a:extLst>
          </p:cNvPr>
          <p:cNvSpPr>
            <a:spLocks noGrp="1"/>
          </p:cNvSpPr>
          <p:nvPr>
            <p:ph type="title"/>
          </p:nvPr>
        </p:nvSpPr>
        <p:spPr>
          <a:xfrm>
            <a:off x="571370" y="266705"/>
            <a:ext cx="11010816" cy="300859"/>
          </a:xfrm>
        </p:spPr>
        <p:txBody>
          <a:bodyPr/>
          <a:lstStyle/>
          <a:p>
            <a:r>
              <a:rPr lang="en-US" sz="3600" dirty="0"/>
              <a:t>Best Storage Solutions for Kubernetes &amp; Docker Containers</a:t>
            </a:r>
          </a:p>
        </p:txBody>
      </p:sp>
      <p:sp>
        <p:nvSpPr>
          <p:cNvPr id="3" name="Content Placeholder 2">
            <a:extLst>
              <a:ext uri="{FF2B5EF4-FFF2-40B4-BE49-F238E27FC236}">
                <a16:creationId xmlns:a16="http://schemas.microsoft.com/office/drawing/2014/main" id="{0C5AB2A2-E8AC-4C95-845D-5F84B5C5056D}"/>
              </a:ext>
            </a:extLst>
          </p:cNvPr>
          <p:cNvSpPr>
            <a:spLocks noGrp="1"/>
          </p:cNvSpPr>
          <p:nvPr>
            <p:ph sz="quarter" idx="28"/>
          </p:nvPr>
        </p:nvSpPr>
        <p:spPr>
          <a:xfrm>
            <a:off x="571370" y="1103586"/>
            <a:ext cx="11010900" cy="5144815"/>
          </a:xfrm>
        </p:spPr>
        <p:txBody>
          <a:bodyPr/>
          <a:lstStyle/>
          <a:p>
            <a:r>
              <a:rPr lang="en-US" dirty="0" err="1"/>
              <a:t>OpenEBS</a:t>
            </a:r>
            <a:endParaRPr lang="en-US" dirty="0"/>
          </a:p>
          <a:p>
            <a:r>
              <a:rPr lang="en-US" dirty="0" err="1"/>
              <a:t>Portworx</a:t>
            </a:r>
            <a:endParaRPr lang="en-US" dirty="0"/>
          </a:p>
          <a:p>
            <a:r>
              <a:rPr lang="en-US" dirty="0"/>
              <a:t>Rook</a:t>
            </a:r>
          </a:p>
          <a:p>
            <a:r>
              <a:rPr lang="en-US" dirty="0" err="1"/>
              <a:t>StorageOS</a:t>
            </a:r>
            <a:endParaRPr lang="en-US" dirty="0"/>
          </a:p>
          <a:p>
            <a:r>
              <a:rPr lang="en-US" dirty="0"/>
              <a:t>Rancher Longhorn</a:t>
            </a:r>
          </a:p>
          <a:p>
            <a:r>
              <a:rPr lang="en-US" dirty="0" err="1"/>
              <a:t>GlusterFS</a:t>
            </a:r>
            <a:r>
              <a:rPr lang="en-US" dirty="0"/>
              <a:t> </a:t>
            </a:r>
            <a:r>
              <a:rPr lang="en-US"/>
              <a:t>Heketi</a:t>
            </a:r>
            <a:endParaRPr lang="en-US" dirty="0"/>
          </a:p>
        </p:txBody>
      </p:sp>
    </p:spTree>
    <p:extLst>
      <p:ext uri="{BB962C8B-B14F-4D97-AF65-F5344CB8AC3E}">
        <p14:creationId xmlns:p14="http://schemas.microsoft.com/office/powerpoint/2010/main" val="141154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3763-D340-46F5-86AC-8D67D04CB24A}"/>
              </a:ext>
            </a:extLst>
          </p:cNvPr>
          <p:cNvSpPr>
            <a:spLocks noGrp="1"/>
          </p:cNvSpPr>
          <p:nvPr>
            <p:ph type="title"/>
          </p:nvPr>
        </p:nvSpPr>
        <p:spPr>
          <a:xfrm>
            <a:off x="838200" y="302066"/>
            <a:ext cx="10515600" cy="212944"/>
          </a:xfrm>
        </p:spPr>
        <p:txBody>
          <a:bodyPr>
            <a:normAutofit fontScale="90000"/>
          </a:bodyPr>
          <a:lstStyle/>
          <a:p>
            <a:r>
              <a:rPr lang="en-US" dirty="0" err="1"/>
              <a:t>C</a:t>
            </a:r>
            <a:r>
              <a:rPr lang="en-US" altLang="zh-CN" dirty="0" err="1"/>
              <a:t>eph</a:t>
            </a:r>
            <a:r>
              <a:rPr lang="zh-CN" altLang="en-US" dirty="0"/>
              <a:t>支持用例</a:t>
            </a:r>
            <a:endParaRPr lang="en-US" dirty="0"/>
          </a:p>
        </p:txBody>
      </p:sp>
      <p:sp>
        <p:nvSpPr>
          <p:cNvPr id="3" name="Content Placeholder 2">
            <a:extLst>
              <a:ext uri="{FF2B5EF4-FFF2-40B4-BE49-F238E27FC236}">
                <a16:creationId xmlns:a16="http://schemas.microsoft.com/office/drawing/2014/main" id="{50ABD77B-1001-48E7-8C20-1DC18B1E8EAA}"/>
              </a:ext>
            </a:extLst>
          </p:cNvPr>
          <p:cNvSpPr>
            <a:spLocks noGrp="1"/>
          </p:cNvSpPr>
          <p:nvPr>
            <p:ph idx="1"/>
          </p:nvPr>
        </p:nvSpPr>
        <p:spPr>
          <a:xfrm>
            <a:off x="838200" y="1182028"/>
            <a:ext cx="10515600" cy="5481531"/>
          </a:xfrm>
        </p:spPr>
        <p:txBody>
          <a:bodyPr>
            <a:normAutofit fontScale="92500" lnSpcReduction="20000"/>
          </a:bodyPr>
          <a:lstStyle/>
          <a:p>
            <a:pPr marL="0" indent="0">
              <a:buNone/>
            </a:pPr>
            <a:r>
              <a:rPr lang="en-US" altLang="zh-CN" dirty="0" err="1"/>
              <a:t>Ceph</a:t>
            </a:r>
            <a:r>
              <a:rPr lang="en-US" altLang="zh-CN" dirty="0"/>
              <a:t> RBD</a:t>
            </a:r>
            <a:r>
              <a:rPr lang="zh-CN" altLang="en-US" dirty="0"/>
              <a:t>接口的使用场景主要是</a:t>
            </a:r>
            <a:r>
              <a:rPr lang="en-US" altLang="zh-CN" dirty="0"/>
              <a:t>VM</a:t>
            </a:r>
            <a:r>
              <a:rPr lang="zh-CN" altLang="en-US" dirty="0"/>
              <a:t>和</a:t>
            </a:r>
            <a:r>
              <a:rPr lang="en-US" altLang="zh-CN" dirty="0"/>
              <a:t>DB</a:t>
            </a:r>
            <a:r>
              <a:rPr lang="zh-CN" altLang="en-US" dirty="0"/>
              <a:t>数据库</a:t>
            </a:r>
            <a:endParaRPr lang="en-US" altLang="zh-CN" dirty="0"/>
          </a:p>
          <a:p>
            <a:pPr>
              <a:buFont typeface="Wingdings" panose="05000000000000000000" pitchFamily="2" charset="2"/>
              <a:buChar char="Ø"/>
            </a:pPr>
            <a:r>
              <a:rPr lang="en-US" dirty="0"/>
              <a:t>Deploy elastic block storage with on-premise cloud</a:t>
            </a:r>
          </a:p>
          <a:p>
            <a:pPr>
              <a:buFont typeface="Wingdings" panose="05000000000000000000" pitchFamily="2" charset="2"/>
              <a:buChar char="Ø"/>
            </a:pPr>
            <a:r>
              <a:rPr lang="en-US" dirty="0"/>
              <a:t>Storage for smooth running VM disk volumes</a:t>
            </a:r>
          </a:p>
          <a:p>
            <a:pPr>
              <a:buFont typeface="Wingdings" panose="05000000000000000000" pitchFamily="2" charset="2"/>
              <a:buChar char="Ø"/>
            </a:pPr>
            <a:r>
              <a:rPr lang="en-US" dirty="0"/>
              <a:t>Primary storage for MY-SQL and other similar SQL database apps</a:t>
            </a:r>
          </a:p>
          <a:p>
            <a:endParaRPr lang="en-US" dirty="0"/>
          </a:p>
          <a:p>
            <a:pPr marL="0" indent="0">
              <a:buNone/>
            </a:pPr>
            <a:r>
              <a:rPr lang="en-US" dirty="0" err="1"/>
              <a:t>Ceph</a:t>
            </a:r>
            <a:r>
              <a:rPr lang="en-US" dirty="0"/>
              <a:t> Object</a:t>
            </a:r>
            <a:r>
              <a:rPr lang="zh-CN" altLang="en-US" dirty="0"/>
              <a:t>存储的使用场景</a:t>
            </a:r>
            <a:endParaRPr lang="en-US" dirty="0"/>
          </a:p>
          <a:p>
            <a:pPr>
              <a:buFont typeface="Wingdings" panose="05000000000000000000" pitchFamily="2" charset="2"/>
              <a:buChar char="Ø"/>
            </a:pPr>
            <a:r>
              <a:rPr lang="en-US" dirty="0"/>
              <a:t>VM disk volume snapshots</a:t>
            </a:r>
          </a:p>
          <a:p>
            <a:pPr>
              <a:buFont typeface="Wingdings" panose="05000000000000000000" pitchFamily="2" charset="2"/>
              <a:buChar char="Ø"/>
            </a:pPr>
            <a:r>
              <a:rPr lang="en-US" dirty="0"/>
              <a:t>Video/audio/image repository services</a:t>
            </a:r>
          </a:p>
          <a:p>
            <a:pPr>
              <a:buFont typeface="Wingdings" panose="05000000000000000000" pitchFamily="2" charset="2"/>
              <a:buChar char="Ø"/>
            </a:pPr>
            <a:r>
              <a:rPr lang="en-US" dirty="0"/>
              <a:t>ISO image store and repository service</a:t>
            </a:r>
          </a:p>
          <a:p>
            <a:pPr>
              <a:buFont typeface="Wingdings" panose="05000000000000000000" pitchFamily="2" charset="2"/>
              <a:buChar char="Ø"/>
            </a:pPr>
            <a:r>
              <a:rPr lang="en-US" dirty="0"/>
              <a:t>Backup and archive</a:t>
            </a:r>
          </a:p>
          <a:p>
            <a:pPr>
              <a:buFont typeface="Wingdings" panose="05000000000000000000" pitchFamily="2" charset="2"/>
              <a:buChar char="Ø"/>
            </a:pPr>
            <a:r>
              <a:rPr lang="en-US" dirty="0"/>
              <a:t>Deploy services similar to Dropbox within the enterprise</a:t>
            </a:r>
          </a:p>
          <a:p>
            <a:pPr>
              <a:buFont typeface="Wingdings" panose="05000000000000000000" pitchFamily="2" charset="2"/>
              <a:buChar char="Ø"/>
            </a:pPr>
            <a:r>
              <a:rPr lang="en-US" dirty="0"/>
              <a:t>Deploy Amazon s3 object store like services with on-premise cloud</a:t>
            </a:r>
          </a:p>
        </p:txBody>
      </p:sp>
    </p:spTree>
    <p:extLst>
      <p:ext uri="{BB962C8B-B14F-4D97-AF65-F5344CB8AC3E}">
        <p14:creationId xmlns:p14="http://schemas.microsoft.com/office/powerpoint/2010/main" val="27618483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7ED3-243F-45A2-A648-8F50ED590F0F}"/>
              </a:ext>
            </a:extLst>
          </p:cNvPr>
          <p:cNvSpPr>
            <a:spLocks noGrp="1"/>
          </p:cNvSpPr>
          <p:nvPr>
            <p:ph type="title"/>
          </p:nvPr>
        </p:nvSpPr>
        <p:spPr>
          <a:xfrm>
            <a:off x="571370" y="394521"/>
            <a:ext cx="11010816" cy="451055"/>
          </a:xfrm>
        </p:spPr>
        <p:txBody>
          <a:bodyPr/>
          <a:lstStyle/>
          <a:p>
            <a:r>
              <a:rPr lang="en-US" dirty="0" err="1"/>
              <a:t>MongoDB、ES、Redis、HBase</a:t>
            </a:r>
            <a:r>
              <a:rPr lang="zh-CN" altLang="en-US" dirty="0"/>
              <a:t>四种数据库</a:t>
            </a:r>
            <a:endParaRPr lang="en-US" dirty="0"/>
          </a:p>
        </p:txBody>
      </p:sp>
      <p:pic>
        <p:nvPicPr>
          <p:cNvPr id="3074" name="Picture 2">
            <a:extLst>
              <a:ext uri="{FF2B5EF4-FFF2-40B4-BE49-F238E27FC236}">
                <a16:creationId xmlns:a16="http://schemas.microsoft.com/office/drawing/2014/main" id="{A3A6079D-5C63-4DBD-A089-BE10ABB77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56" y="1120877"/>
            <a:ext cx="11287432" cy="516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34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1E91-2B1F-46C4-9359-87F2F1C7C305}"/>
              </a:ext>
            </a:extLst>
          </p:cNvPr>
          <p:cNvSpPr>
            <a:spLocks noGrp="1"/>
          </p:cNvSpPr>
          <p:nvPr>
            <p:ph type="title"/>
          </p:nvPr>
        </p:nvSpPr>
        <p:spPr>
          <a:xfrm>
            <a:off x="571370" y="298234"/>
            <a:ext cx="11010816" cy="143203"/>
          </a:xfrm>
        </p:spPr>
        <p:txBody>
          <a:bodyPr/>
          <a:lstStyle/>
          <a:p>
            <a:r>
              <a:rPr lang="en-US" dirty="0"/>
              <a:t>Useful Commands</a:t>
            </a:r>
          </a:p>
        </p:txBody>
      </p:sp>
      <p:sp>
        <p:nvSpPr>
          <p:cNvPr id="3" name="Content Placeholder 2">
            <a:extLst>
              <a:ext uri="{FF2B5EF4-FFF2-40B4-BE49-F238E27FC236}">
                <a16:creationId xmlns:a16="http://schemas.microsoft.com/office/drawing/2014/main" id="{66DB27FB-65FC-4B98-9A89-5B9A785A3491}"/>
              </a:ext>
            </a:extLst>
          </p:cNvPr>
          <p:cNvSpPr>
            <a:spLocks noGrp="1"/>
          </p:cNvSpPr>
          <p:nvPr>
            <p:ph sz="quarter" idx="28"/>
          </p:nvPr>
        </p:nvSpPr>
        <p:spPr>
          <a:xfrm>
            <a:off x="571370" y="956442"/>
            <a:ext cx="11010900" cy="5738648"/>
          </a:xfrm>
        </p:spPr>
        <p:txBody>
          <a:bodyPr>
            <a:normAutofit fontScale="92500" lnSpcReduction="20000"/>
          </a:bodyPr>
          <a:lstStyle/>
          <a:p>
            <a:r>
              <a:rPr lang="en-US" dirty="0"/>
              <a:t>To get the initial password of “admin” login </a:t>
            </a:r>
            <a:r>
              <a:rPr lang="en-US" dirty="0" err="1"/>
              <a:t>Ceph</a:t>
            </a:r>
            <a:r>
              <a:rPr lang="en-US" dirty="0"/>
              <a:t> Dashboard</a:t>
            </a:r>
          </a:p>
          <a:p>
            <a:pPr lvl="1"/>
            <a:r>
              <a:rPr lang="en-US" dirty="0" err="1"/>
              <a:t>kubectl</a:t>
            </a:r>
            <a:r>
              <a:rPr lang="en-US" dirty="0"/>
              <a:t> -n rook-</a:t>
            </a:r>
            <a:r>
              <a:rPr lang="en-US" dirty="0" err="1"/>
              <a:t>ceph</a:t>
            </a:r>
            <a:r>
              <a:rPr lang="en-US" dirty="0"/>
              <a:t> get secret rook-</a:t>
            </a:r>
            <a:r>
              <a:rPr lang="en-US" dirty="0" err="1"/>
              <a:t>ceph</a:t>
            </a:r>
            <a:r>
              <a:rPr lang="en-US" dirty="0"/>
              <a:t>-dashboard-password -o </a:t>
            </a:r>
            <a:r>
              <a:rPr lang="en-US" dirty="0" err="1"/>
              <a:t>jsonpath</a:t>
            </a:r>
            <a:r>
              <a:rPr lang="en-US" dirty="0"/>
              <a:t>="{['data']['password']}" | base64 --decode &amp;&amp; echo</a:t>
            </a:r>
          </a:p>
          <a:p>
            <a:r>
              <a:rPr lang="en-US" dirty="0"/>
              <a:t>For </a:t>
            </a:r>
            <a:r>
              <a:rPr lang="en-US" dirty="0" err="1"/>
              <a:t>toolbox.yaml</a:t>
            </a:r>
            <a:endParaRPr lang="en-US" dirty="0"/>
          </a:p>
          <a:p>
            <a:pPr lvl="1"/>
            <a:r>
              <a:rPr lang="en-US" dirty="0" err="1"/>
              <a:t>kubectl</a:t>
            </a:r>
            <a:r>
              <a:rPr lang="en-US" dirty="0"/>
              <a:t> create -f deploy/examples/</a:t>
            </a:r>
            <a:r>
              <a:rPr lang="en-US" dirty="0" err="1"/>
              <a:t>toolbox.yaml</a:t>
            </a:r>
            <a:endParaRPr lang="en-US" dirty="0"/>
          </a:p>
          <a:p>
            <a:pPr lvl="1"/>
            <a:r>
              <a:rPr lang="en-US" dirty="0" err="1"/>
              <a:t>kubectl</a:t>
            </a:r>
            <a:r>
              <a:rPr lang="en-US" dirty="0"/>
              <a:t> -n rook-</a:t>
            </a:r>
            <a:r>
              <a:rPr lang="en-US" dirty="0" err="1"/>
              <a:t>ceph</a:t>
            </a:r>
            <a:r>
              <a:rPr lang="en-US" dirty="0"/>
              <a:t> rollout status deploy/rook-</a:t>
            </a:r>
            <a:r>
              <a:rPr lang="en-US" dirty="0" err="1"/>
              <a:t>ceph</a:t>
            </a:r>
            <a:r>
              <a:rPr lang="en-US" dirty="0"/>
              <a:t>-tools</a:t>
            </a:r>
          </a:p>
          <a:p>
            <a:pPr lvl="1"/>
            <a:r>
              <a:rPr lang="en-US" dirty="0" err="1"/>
              <a:t>kubectl</a:t>
            </a:r>
            <a:r>
              <a:rPr lang="en-US" dirty="0"/>
              <a:t> -n rook-</a:t>
            </a:r>
            <a:r>
              <a:rPr lang="en-US" dirty="0" err="1"/>
              <a:t>ceph</a:t>
            </a:r>
            <a:r>
              <a:rPr lang="en-US" dirty="0"/>
              <a:t> exec -it deploy/rook-</a:t>
            </a:r>
            <a:r>
              <a:rPr lang="en-US" dirty="0" err="1"/>
              <a:t>ceph</a:t>
            </a:r>
            <a:r>
              <a:rPr lang="en-US" dirty="0"/>
              <a:t>-tools -- bash</a:t>
            </a:r>
          </a:p>
          <a:p>
            <a:r>
              <a:rPr lang="en-US" dirty="0"/>
              <a:t>For Prometheus Web Console</a:t>
            </a:r>
          </a:p>
          <a:p>
            <a:pPr lvl="1"/>
            <a:r>
              <a:rPr lang="en-US" dirty="0"/>
              <a:t>echo "http://$(</a:t>
            </a:r>
            <a:r>
              <a:rPr lang="en-US" dirty="0" err="1"/>
              <a:t>kubectl</a:t>
            </a:r>
            <a:r>
              <a:rPr lang="en-US" dirty="0"/>
              <a:t> -n rook-</a:t>
            </a:r>
            <a:r>
              <a:rPr lang="en-US" dirty="0" err="1"/>
              <a:t>ceph</a:t>
            </a:r>
            <a:r>
              <a:rPr lang="en-US" dirty="0"/>
              <a:t> -o </a:t>
            </a:r>
            <a:r>
              <a:rPr lang="en-US" dirty="0" err="1"/>
              <a:t>jsonpath</a:t>
            </a:r>
            <a:r>
              <a:rPr lang="en-US" dirty="0"/>
              <a:t>={.</a:t>
            </a:r>
            <a:r>
              <a:rPr lang="en-US" dirty="0" err="1"/>
              <a:t>status.hostIP</a:t>
            </a:r>
            <a:r>
              <a:rPr lang="en-US" dirty="0"/>
              <a:t>} get pod prometheus-rook-prometheus-0):30900“</a:t>
            </a:r>
          </a:p>
          <a:p>
            <a:r>
              <a:rPr lang="en-US" dirty="0"/>
              <a:t>Encounter “0 </a:t>
            </a:r>
            <a:r>
              <a:rPr lang="en-US" dirty="0" err="1"/>
              <a:t>monclient</a:t>
            </a:r>
            <a:r>
              <a:rPr lang="en-US" dirty="0"/>
              <a:t>(hunting): authenticate timed out after” issue means that you should login </a:t>
            </a:r>
            <a:r>
              <a:rPr lang="en-US" dirty="0" err="1"/>
              <a:t>ceph-mgr</a:t>
            </a:r>
            <a:r>
              <a:rPr lang="en-US" dirty="0"/>
              <a:t> node to execute “</a:t>
            </a:r>
            <a:r>
              <a:rPr lang="en-US" dirty="0" err="1"/>
              <a:t>kubectl</a:t>
            </a:r>
            <a:r>
              <a:rPr lang="en-US" dirty="0"/>
              <a:t> -n rook-</a:t>
            </a:r>
            <a:r>
              <a:rPr lang="en-US" dirty="0" err="1"/>
              <a:t>ceph</a:t>
            </a:r>
            <a:r>
              <a:rPr lang="en-US" dirty="0"/>
              <a:t> exec -it deploy/rook-</a:t>
            </a:r>
            <a:r>
              <a:rPr lang="en-US" dirty="0" err="1"/>
              <a:t>ceph</a:t>
            </a:r>
            <a:r>
              <a:rPr lang="en-US" dirty="0"/>
              <a:t>-tools -- bash”</a:t>
            </a:r>
          </a:p>
          <a:p>
            <a:r>
              <a:rPr lang="en-US" dirty="0"/>
              <a:t>Debug </a:t>
            </a:r>
            <a:r>
              <a:rPr lang="en-US" dirty="0" err="1"/>
              <a:t>coredns</a:t>
            </a:r>
            <a:r>
              <a:rPr lang="en-US" dirty="0"/>
              <a:t>: Reference Kubernetes.io debug </a:t>
            </a:r>
            <a:r>
              <a:rPr lang="en-US" dirty="0" err="1"/>
              <a:t>dns</a:t>
            </a:r>
            <a:endParaRPr lang="en-US" dirty="0"/>
          </a:p>
          <a:p>
            <a:r>
              <a:rPr lang="en-US" dirty="0"/>
              <a:t>For </a:t>
            </a:r>
            <a:r>
              <a:rPr lang="en-US" dirty="0" err="1"/>
              <a:t>premetheus</a:t>
            </a:r>
            <a:r>
              <a:rPr lang="en-US" dirty="0"/>
              <a:t> enabling / teardown process: https://github.com/rook/rook/blob/master/Documentation/ceph-monitoring.md</a:t>
            </a:r>
          </a:p>
        </p:txBody>
      </p:sp>
    </p:spTree>
    <p:extLst>
      <p:ext uri="{BB962C8B-B14F-4D97-AF65-F5344CB8AC3E}">
        <p14:creationId xmlns:p14="http://schemas.microsoft.com/office/powerpoint/2010/main" val="70587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11D1B-5B75-4D79-8B3B-49444873E2A0}"/>
              </a:ext>
            </a:extLst>
          </p:cNvPr>
          <p:cNvSpPr>
            <a:spLocks noGrp="1"/>
          </p:cNvSpPr>
          <p:nvPr>
            <p:ph type="title"/>
          </p:nvPr>
        </p:nvSpPr>
        <p:spPr>
          <a:xfrm>
            <a:off x="571370" y="403336"/>
            <a:ext cx="11010816" cy="353410"/>
          </a:xfrm>
        </p:spPr>
        <p:txBody>
          <a:bodyPr/>
          <a:lstStyle/>
          <a:p>
            <a:r>
              <a:rPr lang="en-US" altLang="zh-CN" dirty="0"/>
              <a:t>Rook</a:t>
            </a:r>
            <a:r>
              <a:rPr lang="zh-CN" altLang="en-US" dirty="0"/>
              <a:t>是什么，要解决什么问题</a:t>
            </a:r>
            <a:endParaRPr lang="en-US" dirty="0"/>
          </a:p>
        </p:txBody>
      </p:sp>
      <p:sp>
        <p:nvSpPr>
          <p:cNvPr id="3" name="Content Placeholder 2">
            <a:extLst>
              <a:ext uri="{FF2B5EF4-FFF2-40B4-BE49-F238E27FC236}">
                <a16:creationId xmlns:a16="http://schemas.microsoft.com/office/drawing/2014/main" id="{24C3A045-C9B0-4D4F-9A32-EADE9B44AD40}"/>
              </a:ext>
            </a:extLst>
          </p:cNvPr>
          <p:cNvSpPr>
            <a:spLocks noGrp="1"/>
          </p:cNvSpPr>
          <p:nvPr>
            <p:ph sz="quarter" idx="28"/>
          </p:nvPr>
        </p:nvSpPr>
        <p:spPr>
          <a:xfrm>
            <a:off x="571370" y="1240222"/>
            <a:ext cx="11010900" cy="5423338"/>
          </a:xfrm>
        </p:spPr>
        <p:txBody>
          <a:bodyPr>
            <a:normAutofit/>
          </a:bodyPr>
          <a:lstStyle/>
          <a:p>
            <a:r>
              <a:rPr lang="en-US" altLang="zh-CN" dirty="0"/>
              <a:t>Rook</a:t>
            </a:r>
            <a:r>
              <a:rPr lang="zh-CN" altLang="en-US" dirty="0"/>
              <a:t>是一个开源的云原生存储编排系统，提供平台、框架和支持，提供了一套多样化的存储解决方案，可以与云原生环境进行天然集成。</a:t>
            </a:r>
            <a:r>
              <a:rPr lang="en-US" altLang="zh-CN" dirty="0"/>
              <a:t>Rook</a:t>
            </a:r>
            <a:r>
              <a:rPr lang="zh-CN" altLang="en-US" dirty="0"/>
              <a:t>利用云原生容器管理、调度和调度平台提供的设施，将存储软件转化为自我管理、自我扩展和自我修复的存储服务，实现自动化部署、启动、配置、扩容、升级、迁移、灾难恢复、监控和资源管理。</a:t>
            </a:r>
            <a:r>
              <a:rPr lang="en-US" altLang="zh-CN" dirty="0"/>
              <a:t>Rook</a:t>
            </a:r>
            <a:r>
              <a:rPr lang="zh-CN" altLang="en-US" dirty="0"/>
              <a:t>的快速扩展的特点，深度集成到云原生环境中，并在调度、生命周期管理、资源管理、安全、监控等方面提供优异的用户体验。</a:t>
            </a:r>
            <a:endParaRPr lang="en-US" altLang="zh-CN" dirty="0"/>
          </a:p>
          <a:p>
            <a:r>
              <a:rPr lang="en-US" altLang="zh-CN" dirty="0"/>
              <a:t>Rook</a:t>
            </a:r>
            <a:r>
              <a:rPr lang="zh-CN" altLang="en-US" dirty="0"/>
              <a:t>解决的问题是：</a:t>
            </a:r>
          </a:p>
          <a:p>
            <a:pPr lvl="1"/>
            <a:r>
              <a:rPr lang="zh-CN" altLang="en-US" dirty="0"/>
              <a:t>快速部署一套云原生存储集群；</a:t>
            </a:r>
          </a:p>
          <a:p>
            <a:pPr lvl="1"/>
            <a:r>
              <a:rPr lang="zh-CN" altLang="en-US" dirty="0"/>
              <a:t>平台化管理云原生存储集群，包括存储的扩容、升级、监控、灾难恢复等全生命周期管理；</a:t>
            </a:r>
          </a:p>
          <a:p>
            <a:pPr lvl="1"/>
            <a:r>
              <a:rPr lang="zh-CN" altLang="en-US" dirty="0"/>
              <a:t>本身基于云原生容器管理（如</a:t>
            </a:r>
            <a:r>
              <a:rPr lang="en-US" altLang="zh-CN" dirty="0"/>
              <a:t>Kubernetes</a:t>
            </a:r>
            <a:r>
              <a:rPr lang="zh-CN" altLang="en-US" dirty="0"/>
              <a:t>），管理方便。</a:t>
            </a:r>
            <a:endParaRPr lang="en-US" dirty="0"/>
          </a:p>
        </p:txBody>
      </p:sp>
    </p:spTree>
    <p:extLst>
      <p:ext uri="{BB962C8B-B14F-4D97-AF65-F5344CB8AC3E}">
        <p14:creationId xmlns:p14="http://schemas.microsoft.com/office/powerpoint/2010/main" val="57633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0C8C-0103-4D36-A5BA-92675C924375}"/>
              </a:ext>
            </a:extLst>
          </p:cNvPr>
          <p:cNvSpPr>
            <a:spLocks noGrp="1"/>
          </p:cNvSpPr>
          <p:nvPr>
            <p:ph type="title"/>
          </p:nvPr>
        </p:nvSpPr>
        <p:spPr>
          <a:xfrm>
            <a:off x="571370" y="371805"/>
            <a:ext cx="11010816" cy="332390"/>
          </a:xfrm>
        </p:spPr>
        <p:txBody>
          <a:bodyPr/>
          <a:lstStyle/>
          <a:p>
            <a:r>
              <a:rPr lang="en-US" dirty="0"/>
              <a:t>Rook</a:t>
            </a:r>
            <a:r>
              <a:rPr lang="zh-CN" altLang="en-US" dirty="0"/>
              <a:t>部署分布式集群</a:t>
            </a:r>
            <a:endParaRPr lang="en-US" dirty="0"/>
          </a:p>
        </p:txBody>
      </p:sp>
      <p:sp>
        <p:nvSpPr>
          <p:cNvPr id="3" name="Content Placeholder 2">
            <a:extLst>
              <a:ext uri="{FF2B5EF4-FFF2-40B4-BE49-F238E27FC236}">
                <a16:creationId xmlns:a16="http://schemas.microsoft.com/office/drawing/2014/main" id="{74BF6E86-B435-4F32-B8E8-C104B2542ABE}"/>
              </a:ext>
            </a:extLst>
          </p:cNvPr>
          <p:cNvSpPr>
            <a:spLocks noGrp="1"/>
          </p:cNvSpPr>
          <p:nvPr>
            <p:ph sz="quarter" idx="28"/>
          </p:nvPr>
        </p:nvSpPr>
        <p:spPr>
          <a:xfrm>
            <a:off x="571370" y="1145628"/>
            <a:ext cx="11010900" cy="5465379"/>
          </a:xfrm>
        </p:spPr>
        <p:txBody>
          <a:bodyPr>
            <a:normAutofit fontScale="62500" lnSpcReduction="20000"/>
          </a:bodyPr>
          <a:lstStyle/>
          <a:p>
            <a:pPr>
              <a:lnSpc>
                <a:spcPct val="120000"/>
              </a:lnSpc>
            </a:pPr>
            <a:r>
              <a:rPr lang="en-US" altLang="zh-CN" dirty="0"/>
              <a:t>Rook</a:t>
            </a:r>
            <a:r>
              <a:rPr lang="zh-CN" altLang="en-US" dirty="0"/>
              <a:t>支持多种存储集群的部署，包括：</a:t>
            </a:r>
          </a:p>
          <a:p>
            <a:pPr>
              <a:lnSpc>
                <a:spcPct val="120000"/>
              </a:lnSpc>
            </a:pPr>
            <a:endParaRPr lang="zh-CN" altLang="en-US" dirty="0"/>
          </a:p>
          <a:p>
            <a:pPr>
              <a:lnSpc>
                <a:spcPct val="120000"/>
              </a:lnSpc>
            </a:pPr>
            <a:r>
              <a:rPr lang="en-US" altLang="zh-CN" dirty="0" err="1"/>
              <a:t>Ceph</a:t>
            </a:r>
            <a:r>
              <a:rPr lang="zh-CN" altLang="en-US" dirty="0"/>
              <a:t>，它是一个高度可扩展的分布式存储解决方案，适用于块存储、对象存储和共享文件系统，具有多年的生产部署经验。</a:t>
            </a:r>
          </a:p>
          <a:p>
            <a:pPr>
              <a:lnSpc>
                <a:spcPct val="120000"/>
              </a:lnSpc>
            </a:pPr>
            <a:r>
              <a:rPr lang="en-US" altLang="zh-CN" dirty="0" err="1"/>
              <a:t>EdgeFS</a:t>
            </a:r>
            <a:r>
              <a:rPr lang="zh-CN" altLang="en-US" dirty="0"/>
              <a:t>，它是高性能和容错的分散式数据结构，可以通过对象、文件、</a:t>
            </a:r>
            <a:r>
              <a:rPr lang="en-US" altLang="zh-CN" dirty="0"/>
              <a:t>NoSQL</a:t>
            </a:r>
            <a:r>
              <a:rPr lang="zh-CN" altLang="en-US" dirty="0"/>
              <a:t>和块存储形式进行访问。</a:t>
            </a:r>
          </a:p>
          <a:p>
            <a:pPr>
              <a:lnSpc>
                <a:spcPct val="120000"/>
              </a:lnSpc>
            </a:pPr>
            <a:r>
              <a:rPr lang="en-US" altLang="zh-CN" dirty="0"/>
              <a:t>Cassandra</a:t>
            </a:r>
            <a:r>
              <a:rPr lang="zh-CN" altLang="en-US" dirty="0"/>
              <a:t>，它是一个高度可用的</a:t>
            </a:r>
            <a:r>
              <a:rPr lang="en-US" altLang="zh-CN" dirty="0"/>
              <a:t>NoSQL</a:t>
            </a:r>
            <a:r>
              <a:rPr lang="zh-CN" altLang="en-US" dirty="0"/>
              <a:t>数据库，具有闪电般快速的性能、灵活可控的数据一致性和大规模的可扩展性。</a:t>
            </a:r>
          </a:p>
          <a:p>
            <a:pPr>
              <a:lnSpc>
                <a:spcPct val="120000"/>
              </a:lnSpc>
            </a:pPr>
            <a:r>
              <a:rPr lang="en-US" altLang="zh-CN" dirty="0" err="1"/>
              <a:t>CockroachDB</a:t>
            </a:r>
            <a:r>
              <a:rPr lang="zh-CN" altLang="en-US" dirty="0"/>
              <a:t>，它是一个云原生的</a:t>
            </a:r>
            <a:r>
              <a:rPr lang="en-US" altLang="zh-CN" dirty="0"/>
              <a:t>SQL</a:t>
            </a:r>
            <a:r>
              <a:rPr lang="zh-CN" altLang="en-US" dirty="0"/>
              <a:t>数据库，用于构建全局性的、可扩展的云服务，可在灾难中生存。</a:t>
            </a:r>
          </a:p>
          <a:p>
            <a:pPr>
              <a:lnSpc>
                <a:spcPct val="120000"/>
              </a:lnSpc>
            </a:pPr>
            <a:r>
              <a:rPr lang="en-US" altLang="zh-CN" dirty="0"/>
              <a:t>NFS</a:t>
            </a:r>
            <a:r>
              <a:rPr lang="zh-CN" altLang="en-US" dirty="0"/>
              <a:t>，它允许远程主机通过网络挂载文件系统，并与这些文件系统进行交互，就像在本地挂载一样。</a:t>
            </a:r>
          </a:p>
          <a:p>
            <a:pPr>
              <a:lnSpc>
                <a:spcPct val="120000"/>
              </a:lnSpc>
            </a:pPr>
            <a:r>
              <a:rPr lang="en-US" altLang="zh-CN" dirty="0" err="1"/>
              <a:t>YugabyteDB</a:t>
            </a:r>
            <a:r>
              <a:rPr lang="zh-CN" altLang="en-US" dirty="0"/>
              <a:t>，是一个高性能的云端分布式</a:t>
            </a:r>
            <a:r>
              <a:rPr lang="en-US" altLang="zh-CN" dirty="0"/>
              <a:t>SQL</a:t>
            </a:r>
            <a:r>
              <a:rPr lang="zh-CN" altLang="en-US" dirty="0"/>
              <a:t>数据库，可以自动容忍磁盘、节点、区域和区域故障。</a:t>
            </a:r>
          </a:p>
          <a:p>
            <a:pPr>
              <a:lnSpc>
                <a:spcPct val="120000"/>
              </a:lnSpc>
            </a:pPr>
            <a:r>
              <a:rPr lang="zh-CN" altLang="en-US" dirty="0"/>
              <a:t>其中对于</a:t>
            </a:r>
            <a:r>
              <a:rPr lang="en-US" altLang="zh-CN" dirty="0" err="1"/>
              <a:t>Ceph</a:t>
            </a:r>
            <a:r>
              <a:rPr lang="zh-CN" altLang="en-US" dirty="0"/>
              <a:t>和</a:t>
            </a:r>
            <a:r>
              <a:rPr lang="en-US" altLang="zh-CN" dirty="0" err="1"/>
              <a:t>EdgeFS</a:t>
            </a:r>
            <a:r>
              <a:rPr lang="zh-CN" altLang="en-US" dirty="0"/>
              <a:t>已经是</a:t>
            </a:r>
            <a:r>
              <a:rPr lang="en-US" altLang="zh-CN" dirty="0"/>
              <a:t>stable</a:t>
            </a:r>
            <a:r>
              <a:rPr lang="zh-CN" altLang="en-US" dirty="0"/>
              <a:t>了，可以逐步生产使用。今天就来部署一把存储界的</a:t>
            </a:r>
            <a:r>
              <a:rPr lang="en-US" altLang="zh-CN" dirty="0"/>
              <a:t>Super Star——</a:t>
            </a:r>
            <a:r>
              <a:rPr lang="en-US" altLang="zh-CN" dirty="0" err="1"/>
              <a:t>Ceph</a:t>
            </a:r>
            <a:r>
              <a:rPr lang="zh-CN" altLang="en-US" dirty="0"/>
              <a:t>。</a:t>
            </a:r>
            <a:endParaRPr lang="en-US" dirty="0"/>
          </a:p>
        </p:txBody>
      </p:sp>
    </p:spTree>
    <p:extLst>
      <p:ext uri="{BB962C8B-B14F-4D97-AF65-F5344CB8AC3E}">
        <p14:creationId xmlns:p14="http://schemas.microsoft.com/office/powerpoint/2010/main" val="226328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1AF64F-F7BB-4D9D-859C-BB3847F98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798"/>
            <a:ext cx="12192000" cy="669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15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1B37F5D-156A-4EDA-A438-C2CFD7E889D8}"/>
              </a:ext>
            </a:extLst>
          </p:cNvPr>
          <p:cNvGraphicFramePr>
            <a:graphicFrameLocks noGrp="1"/>
          </p:cNvGraphicFramePr>
          <p:nvPr>
            <p:extLst>
              <p:ext uri="{D42A27DB-BD31-4B8C-83A1-F6EECF244321}">
                <p14:modId xmlns:p14="http://schemas.microsoft.com/office/powerpoint/2010/main" val="3726172449"/>
              </p:ext>
            </p:extLst>
          </p:nvPr>
        </p:nvGraphicFramePr>
        <p:xfrm>
          <a:off x="283779" y="441434"/>
          <a:ext cx="11571889" cy="6308095"/>
        </p:xfrm>
        <a:graphic>
          <a:graphicData uri="http://schemas.openxmlformats.org/drawingml/2006/table">
            <a:tbl>
              <a:tblPr/>
              <a:tblGrid>
                <a:gridCol w="3850879">
                  <a:extLst>
                    <a:ext uri="{9D8B030D-6E8A-4147-A177-3AD203B41FA5}">
                      <a16:colId xmlns:a16="http://schemas.microsoft.com/office/drawing/2014/main" val="4187004449"/>
                    </a:ext>
                  </a:extLst>
                </a:gridCol>
                <a:gridCol w="3850879">
                  <a:extLst>
                    <a:ext uri="{9D8B030D-6E8A-4147-A177-3AD203B41FA5}">
                      <a16:colId xmlns:a16="http://schemas.microsoft.com/office/drawing/2014/main" val="2041849417"/>
                    </a:ext>
                  </a:extLst>
                </a:gridCol>
                <a:gridCol w="3870131">
                  <a:extLst>
                    <a:ext uri="{9D8B030D-6E8A-4147-A177-3AD203B41FA5}">
                      <a16:colId xmlns:a16="http://schemas.microsoft.com/office/drawing/2014/main" val="3967876788"/>
                    </a:ext>
                  </a:extLst>
                </a:gridCol>
              </a:tblGrid>
              <a:tr h="768569">
                <a:tc>
                  <a:txBody>
                    <a:bodyPr/>
                    <a:lstStyle/>
                    <a:p>
                      <a:pPr algn="l" fontAlgn="t"/>
                      <a:r>
                        <a:rPr lang="en-US" sz="2000" b="1">
                          <a:effectLst/>
                          <a:latin typeface="Nunito Sans" pitchFamily="2" charset="0"/>
                        </a:rPr>
                        <a:t> Comparison Points</a:t>
                      </a:r>
                      <a:endParaRPr lang="en-US" sz="2000">
                        <a:effectLst/>
                      </a:endParaRP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ctr" fontAlgn="t"/>
                      <a:r>
                        <a:rPr lang="en-US" sz="2000" b="1">
                          <a:effectLst/>
                          <a:latin typeface="Nunito Sans" pitchFamily="2" charset="0"/>
                        </a:rPr>
                        <a:t>Redis</a:t>
                      </a:r>
                      <a:endParaRPr lang="en-US" sz="2000">
                        <a:effectLst/>
                      </a:endParaRP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ctr" fontAlgn="t"/>
                      <a:r>
                        <a:rPr lang="en-US" sz="2000" b="1">
                          <a:solidFill>
                            <a:srgbClr val="4D5968"/>
                          </a:solidFill>
                          <a:effectLst/>
                          <a:latin typeface="Nunito Sans" pitchFamily="2" charset="0"/>
                        </a:rPr>
                        <a:t>Kafka</a:t>
                      </a:r>
                      <a:endParaRPr lang="en-US" sz="2000">
                        <a:solidFill>
                          <a:srgbClr val="4D5968"/>
                        </a:solidFill>
                        <a:effectLst/>
                        <a:latin typeface="Nunito Sans" pitchFamily="2" charset="0"/>
                      </a:endParaRP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601879206"/>
                  </a:ext>
                </a:extLst>
              </a:tr>
              <a:tr h="768569">
                <a:tc>
                  <a:txBody>
                    <a:bodyPr/>
                    <a:lstStyle/>
                    <a:p>
                      <a:pPr algn="l" fontAlgn="t"/>
                      <a:r>
                        <a:rPr lang="en-US" sz="2000" b="1" dirty="0">
                          <a:effectLst/>
                          <a:latin typeface="Nunito Sans" pitchFamily="2" charset="0"/>
                        </a:rPr>
                        <a:t> </a:t>
                      </a:r>
                      <a:r>
                        <a:rPr lang="en-US" sz="2000" dirty="0">
                          <a:effectLst/>
                        </a:rPr>
                        <a:t>Origin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To develop real-time weblog analyzer by Salvatore Sanfilippo</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Started at LinkedIn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463337143"/>
                  </a:ext>
                </a:extLst>
              </a:tr>
              <a:tr h="768569">
                <a:tc>
                  <a:txBody>
                    <a:bodyPr/>
                    <a:lstStyle/>
                    <a:p>
                      <a:pPr algn="l" fontAlgn="t"/>
                      <a:r>
                        <a:rPr lang="en-US" sz="2000" b="1" dirty="0">
                          <a:effectLst/>
                          <a:latin typeface="Nunito Sans" pitchFamily="2" charset="0"/>
                        </a:rPr>
                        <a:t> </a:t>
                      </a:r>
                      <a:r>
                        <a:rPr lang="en-US" sz="2000" dirty="0">
                          <a:effectLst/>
                        </a:rPr>
                        <a:t>Parallelism</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Doesn’t support parallelism</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Supports parallelism due to log partitioning of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53573201"/>
                  </a:ext>
                </a:extLst>
              </a:tr>
              <a:tr h="768569">
                <a:tc>
                  <a:txBody>
                    <a:bodyPr/>
                    <a:lstStyle/>
                    <a:p>
                      <a:pPr algn="l" fontAlgn="t"/>
                      <a:r>
                        <a:rPr lang="en-US" sz="2000" b="1" dirty="0">
                          <a:effectLst/>
                          <a:latin typeface="Nunito Sans" pitchFamily="2" charset="0"/>
                        </a:rPr>
                        <a:t> </a:t>
                      </a:r>
                      <a:r>
                        <a:rPr lang="en-US" sz="2000" dirty="0">
                          <a:effectLst/>
                        </a:rPr>
                        <a:t>Message Retention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It does not retain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Can retain data for a longer period of time</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3697107625"/>
                  </a:ext>
                </a:extLst>
              </a:tr>
              <a:tr h="768569">
                <a:tc>
                  <a:txBody>
                    <a:bodyPr/>
                    <a:lstStyle/>
                    <a:p>
                      <a:pPr algn="l" fontAlgn="t"/>
                      <a:r>
                        <a:rPr lang="en-US" sz="2000" b="1" dirty="0">
                          <a:effectLst/>
                          <a:latin typeface="Nunito Sans" pitchFamily="2" charset="0"/>
                        </a:rPr>
                        <a:t> </a:t>
                      </a:r>
                      <a:r>
                        <a:rPr lang="en-US" sz="2000" dirty="0">
                          <a:effectLst/>
                        </a:rPr>
                        <a:t>Subscription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Push Based Subscription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Pull Based Subscription</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271980330"/>
                  </a:ext>
                </a:extLst>
              </a:tr>
              <a:tr h="768569">
                <a:tc>
                  <a:txBody>
                    <a:bodyPr/>
                    <a:lstStyle/>
                    <a:p>
                      <a:pPr algn="l" fontAlgn="t"/>
                      <a:r>
                        <a:rPr lang="en-US" sz="2000" b="1" dirty="0">
                          <a:effectLst/>
                          <a:latin typeface="Nunito Sans" pitchFamily="2" charset="0"/>
                        </a:rPr>
                        <a:t> </a:t>
                      </a:r>
                      <a:r>
                        <a:rPr lang="en-US" sz="2000" dirty="0">
                          <a:effectLst/>
                        </a:rPr>
                        <a:t>Category</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a:effectLst/>
                        </a:rPr>
                        <a:t>In-Memory Database</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Message Queue</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923377115"/>
                  </a:ext>
                </a:extLst>
              </a:tr>
              <a:tr h="768569">
                <a:tc>
                  <a:txBody>
                    <a:bodyPr/>
                    <a:lstStyle/>
                    <a:p>
                      <a:pPr algn="l" fontAlgn="t"/>
                      <a:r>
                        <a:rPr lang="en-US" sz="2000" b="1">
                          <a:effectLst/>
                          <a:latin typeface="Nunito Sans" pitchFamily="2" charset="0"/>
                        </a:rPr>
                        <a:t> </a:t>
                      </a:r>
                      <a:r>
                        <a:rPr lang="en-US" sz="2000">
                          <a:effectLst/>
                        </a:rPr>
                        <a:t>Speed</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Faster</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Not as fast as Redis</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591391451"/>
                  </a:ext>
                </a:extLst>
              </a:tr>
              <a:tr h="768569">
                <a:tc>
                  <a:txBody>
                    <a:bodyPr/>
                    <a:lstStyle/>
                    <a:p>
                      <a:pPr algn="l" fontAlgn="t"/>
                      <a:r>
                        <a:rPr lang="en-US" sz="2000" b="1">
                          <a:effectLst/>
                          <a:latin typeface="Nunito Sans" pitchFamily="2" charset="0"/>
                        </a:rPr>
                        <a:t> </a:t>
                      </a:r>
                      <a:r>
                        <a:rPr lang="en-US" sz="2000">
                          <a:effectLst/>
                        </a:rPr>
                        <a:t>Amount of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Amount of data is less as compared with Kafka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tc>
                  <a:txBody>
                    <a:bodyPr/>
                    <a:lstStyle/>
                    <a:p>
                      <a:pPr algn="l" fontAlgn="t"/>
                      <a:r>
                        <a:rPr lang="en-US" sz="2000" dirty="0">
                          <a:effectLst/>
                        </a:rPr>
                        <a:t>It is meant to deal with a huge amount of data</a:t>
                      </a:r>
                    </a:p>
                  </a:txBody>
                  <a:tcPr marL="13712" marR="13712" marT="6856" marB="6856" anchor="ctr">
                    <a:lnL w="15240" cap="flat" cmpd="sng" algn="ctr">
                      <a:solidFill>
                        <a:srgbClr val="D2D2D2"/>
                      </a:solidFill>
                      <a:prstDash val="solid"/>
                      <a:round/>
                      <a:headEnd type="none" w="med" len="med"/>
                      <a:tailEnd type="none" w="med" len="med"/>
                    </a:lnL>
                    <a:lnR w="15240" cap="flat" cmpd="sng" algn="ctr">
                      <a:solidFill>
                        <a:srgbClr val="D2D2D2"/>
                      </a:solidFill>
                      <a:prstDash val="solid"/>
                      <a:round/>
                      <a:headEnd type="none" w="med" len="med"/>
                      <a:tailEnd type="none" w="med" len="med"/>
                    </a:lnR>
                    <a:lnT w="15240" cap="flat" cmpd="sng" algn="ctr">
                      <a:solidFill>
                        <a:srgbClr val="D2D2D2"/>
                      </a:solidFill>
                      <a:prstDash val="solid"/>
                      <a:round/>
                      <a:headEnd type="none" w="med" len="med"/>
                      <a:tailEnd type="none" w="med" len="med"/>
                    </a:lnT>
                    <a:lnB w="15240"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755416576"/>
                  </a:ext>
                </a:extLst>
              </a:tr>
            </a:tbl>
          </a:graphicData>
        </a:graphic>
      </p:graphicFrame>
    </p:spTree>
    <p:extLst>
      <p:ext uri="{BB962C8B-B14F-4D97-AF65-F5344CB8AC3E}">
        <p14:creationId xmlns:p14="http://schemas.microsoft.com/office/powerpoint/2010/main" val="24802959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C0118-FA81-44E2-A214-6EA1E68064D7}"/>
              </a:ext>
            </a:extLst>
          </p:cNvPr>
          <p:cNvPicPr>
            <a:picLocks noChangeAspect="1"/>
          </p:cNvPicPr>
          <p:nvPr/>
        </p:nvPicPr>
        <p:blipFill>
          <a:blip r:embed="rId2"/>
          <a:stretch>
            <a:fillRect/>
          </a:stretch>
        </p:blipFill>
        <p:spPr>
          <a:xfrm>
            <a:off x="199697" y="704194"/>
            <a:ext cx="5696606" cy="5472112"/>
          </a:xfrm>
          <a:prstGeom prst="rect">
            <a:avLst/>
          </a:prstGeom>
        </p:spPr>
      </p:pic>
      <p:pic>
        <p:nvPicPr>
          <p:cNvPr id="7" name="Picture 6">
            <a:extLst>
              <a:ext uri="{FF2B5EF4-FFF2-40B4-BE49-F238E27FC236}">
                <a16:creationId xmlns:a16="http://schemas.microsoft.com/office/drawing/2014/main" id="{0E7E6E0F-692A-4F6A-9E8E-2FF6C4864346}"/>
              </a:ext>
            </a:extLst>
          </p:cNvPr>
          <p:cNvPicPr>
            <a:picLocks noChangeAspect="1"/>
          </p:cNvPicPr>
          <p:nvPr/>
        </p:nvPicPr>
        <p:blipFill>
          <a:blip r:embed="rId3"/>
          <a:stretch>
            <a:fillRect/>
          </a:stretch>
        </p:blipFill>
        <p:spPr>
          <a:xfrm>
            <a:off x="6095999" y="704194"/>
            <a:ext cx="5896304" cy="5472112"/>
          </a:xfrm>
          <a:prstGeom prst="rect">
            <a:avLst/>
          </a:prstGeom>
        </p:spPr>
      </p:pic>
    </p:spTree>
    <p:extLst>
      <p:ext uri="{BB962C8B-B14F-4D97-AF65-F5344CB8AC3E}">
        <p14:creationId xmlns:p14="http://schemas.microsoft.com/office/powerpoint/2010/main" val="32511183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483"/>
            <a:ext cx="10515600" cy="411623"/>
          </a:xfrm>
        </p:spPr>
        <p:txBody>
          <a:bodyPr>
            <a:noAutofit/>
          </a:bodyPr>
          <a:lstStyle/>
          <a:p>
            <a:r>
              <a:rPr lang="en-US" sz="2800" dirty="0" err="1"/>
              <a:t>Redhat</a:t>
            </a:r>
            <a:r>
              <a:rPr lang="en-US" sz="2800" dirty="0"/>
              <a:t> </a:t>
            </a:r>
            <a:r>
              <a:rPr lang="en-US" sz="2800" dirty="0" err="1"/>
              <a:t>Ceph</a:t>
            </a:r>
            <a:r>
              <a:rPr lang="en-US" sz="2800" dirty="0"/>
              <a:t> C</a:t>
            </a:r>
            <a:r>
              <a:rPr lang="en-US" altLang="zh-CN" sz="2800" dirty="0"/>
              <a:t>luster</a:t>
            </a:r>
            <a:r>
              <a:rPr lang="zh-CN" altLang="en-US" sz="2800" dirty="0"/>
              <a:t>网络配置样本</a:t>
            </a:r>
            <a:endParaRPr lang="en-US" sz="2800" dirty="0"/>
          </a:p>
        </p:txBody>
      </p:sp>
      <p:pic>
        <p:nvPicPr>
          <p:cNvPr id="5" name="Picture 4"/>
          <p:cNvPicPr>
            <a:picLocks noChangeAspect="1"/>
          </p:cNvPicPr>
          <p:nvPr/>
        </p:nvPicPr>
        <p:blipFill>
          <a:blip r:embed="rId3"/>
          <a:stretch>
            <a:fillRect/>
          </a:stretch>
        </p:blipFill>
        <p:spPr>
          <a:xfrm>
            <a:off x="870640" y="796413"/>
            <a:ext cx="10450719" cy="5968182"/>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8DAB-4764-44E2-B6FE-63675F57E035}"/>
              </a:ext>
            </a:extLst>
          </p:cNvPr>
          <p:cNvSpPr>
            <a:spLocks noGrp="1"/>
          </p:cNvSpPr>
          <p:nvPr>
            <p:ph type="title"/>
          </p:nvPr>
        </p:nvSpPr>
        <p:spPr>
          <a:xfrm>
            <a:off x="838200" y="236033"/>
            <a:ext cx="10515600" cy="315912"/>
          </a:xfrm>
        </p:spPr>
        <p:txBody>
          <a:bodyPr>
            <a:noAutofit/>
          </a:bodyPr>
          <a:lstStyle/>
          <a:p>
            <a:r>
              <a:rPr lang="en-US" sz="3600" dirty="0"/>
              <a:t>Kubernetes Operator</a:t>
            </a:r>
          </a:p>
        </p:txBody>
      </p:sp>
      <p:sp>
        <p:nvSpPr>
          <p:cNvPr id="3" name="Content Placeholder 2">
            <a:extLst>
              <a:ext uri="{FF2B5EF4-FFF2-40B4-BE49-F238E27FC236}">
                <a16:creationId xmlns:a16="http://schemas.microsoft.com/office/drawing/2014/main" id="{1933AA6C-1AFF-42F2-BA77-22C5343791B2}"/>
              </a:ext>
            </a:extLst>
          </p:cNvPr>
          <p:cNvSpPr>
            <a:spLocks noGrp="1"/>
          </p:cNvSpPr>
          <p:nvPr>
            <p:ph idx="1"/>
          </p:nvPr>
        </p:nvSpPr>
        <p:spPr>
          <a:xfrm>
            <a:off x="838200" y="914400"/>
            <a:ext cx="6724426" cy="5707567"/>
          </a:xfrm>
        </p:spPr>
        <p:txBody>
          <a:bodyPr>
            <a:normAutofit lnSpcReduction="10000"/>
          </a:bodyPr>
          <a:lstStyle/>
          <a:p>
            <a:pPr>
              <a:lnSpc>
                <a:spcPct val="100000"/>
              </a:lnSpc>
            </a:pPr>
            <a:r>
              <a:rPr lang="en-US" dirty="0"/>
              <a:t>Operator </a:t>
            </a:r>
            <a:r>
              <a:rPr lang="zh-CN" altLang="en-US" dirty="0"/>
              <a:t>是一种思想，它结合了特定领域知识并通过 </a:t>
            </a:r>
            <a:r>
              <a:rPr lang="en-US" dirty="0"/>
              <a:t>CRD </a:t>
            </a:r>
            <a:r>
              <a:rPr lang="zh-CN" altLang="en-US" dirty="0"/>
              <a:t>机制扩展了 </a:t>
            </a:r>
            <a:r>
              <a:rPr lang="en-US" dirty="0"/>
              <a:t>Kubernetes API </a:t>
            </a:r>
            <a:r>
              <a:rPr lang="zh-CN" altLang="en-US" dirty="0"/>
              <a:t>资源，使用户管理 </a:t>
            </a:r>
            <a:r>
              <a:rPr lang="en-US" dirty="0"/>
              <a:t>Kubernetes </a:t>
            </a:r>
            <a:r>
              <a:rPr lang="zh-CN" altLang="en-US" dirty="0"/>
              <a:t>的内置资源（</a:t>
            </a:r>
            <a:r>
              <a:rPr lang="en-US" dirty="0" err="1"/>
              <a:t>Pod、Deployment</a:t>
            </a:r>
            <a:r>
              <a:rPr lang="zh-CN" altLang="en-US" dirty="0"/>
              <a:t>等）一样创建、配置和管理应用程序，通过 </a:t>
            </a:r>
            <a:r>
              <a:rPr lang="en-US" altLang="zh-CN" dirty="0"/>
              <a:t>Operator </a:t>
            </a:r>
            <a:r>
              <a:rPr lang="zh-CN" altLang="en-US" dirty="0"/>
              <a:t>通常是为了实现某种特定软件（通常是有状态服务）的自动化运维。</a:t>
            </a:r>
            <a:endParaRPr lang="en-US" altLang="zh-CN" dirty="0"/>
          </a:p>
          <a:p>
            <a:pPr>
              <a:lnSpc>
                <a:spcPct val="100000"/>
              </a:lnSpc>
            </a:pPr>
            <a:r>
              <a:rPr lang="zh-CN" altLang="en-US" dirty="0"/>
              <a:t>构建一个 </a:t>
            </a:r>
            <a:r>
              <a:rPr lang="en-US" altLang="zh-CN" dirty="0"/>
              <a:t>CRD </a:t>
            </a:r>
            <a:r>
              <a:rPr lang="zh-CN" altLang="en-US" dirty="0"/>
              <a:t>控制器并不容易，需要对 </a:t>
            </a:r>
            <a:r>
              <a:rPr lang="en-US" altLang="zh-CN" dirty="0"/>
              <a:t>Kubernetes </a:t>
            </a:r>
            <a:r>
              <a:rPr lang="zh-CN" altLang="en-US" dirty="0"/>
              <a:t>的 </a:t>
            </a:r>
            <a:r>
              <a:rPr lang="en-US" altLang="zh-CN" dirty="0"/>
              <a:t>API </a:t>
            </a:r>
            <a:r>
              <a:rPr lang="zh-CN" altLang="en-US" dirty="0"/>
              <a:t>有深入了解，并且 </a:t>
            </a:r>
            <a:r>
              <a:rPr lang="en-US" altLang="zh-CN" dirty="0"/>
              <a:t>RBAC </a:t>
            </a:r>
            <a:r>
              <a:rPr lang="zh-CN" altLang="en-US" dirty="0"/>
              <a:t>集成、镜像构建、持续集成和部署等都需要很大工作量。简单易用的 </a:t>
            </a:r>
            <a:r>
              <a:rPr lang="en-US" altLang="zh-CN" dirty="0"/>
              <a:t>Operator </a:t>
            </a:r>
            <a:r>
              <a:rPr lang="zh-CN" altLang="en-US" dirty="0"/>
              <a:t>框架，比较主流的是 </a:t>
            </a:r>
            <a:r>
              <a:rPr lang="en-US" altLang="zh-CN" dirty="0" err="1"/>
              <a:t>kubebuilder</a:t>
            </a:r>
            <a:r>
              <a:rPr lang="en-US" altLang="zh-CN" dirty="0"/>
              <a:t> </a:t>
            </a:r>
            <a:r>
              <a:rPr lang="zh-CN" altLang="en-US" dirty="0"/>
              <a:t>和 </a:t>
            </a:r>
            <a:r>
              <a:rPr lang="en-US" altLang="zh-CN" dirty="0"/>
              <a:t>Operator Framework</a:t>
            </a:r>
            <a:r>
              <a:rPr lang="zh-CN" altLang="en-US" dirty="0"/>
              <a:t>。</a:t>
            </a:r>
            <a:endParaRPr lang="en-US" dirty="0"/>
          </a:p>
        </p:txBody>
      </p:sp>
      <p:sp>
        <p:nvSpPr>
          <p:cNvPr id="4" name="Slide Number Placeholder 3">
            <a:extLst>
              <a:ext uri="{FF2B5EF4-FFF2-40B4-BE49-F238E27FC236}">
                <a16:creationId xmlns:a16="http://schemas.microsoft.com/office/drawing/2014/main" id="{307B6D3B-CA22-454A-932E-134D3FB48461}"/>
              </a:ext>
            </a:extLst>
          </p:cNvPr>
          <p:cNvSpPr>
            <a:spLocks noGrp="1"/>
          </p:cNvSpPr>
          <p:nvPr>
            <p:ph type="sldNum" sz="quarter" idx="12"/>
          </p:nvPr>
        </p:nvSpPr>
        <p:spPr/>
        <p:txBody>
          <a:bodyPr/>
          <a:lstStyle/>
          <a:p>
            <a:fld id="{D8DA9DAA-006C-4F4B-980E-E3DF019B24E2}" type="slidenum">
              <a:rPr lang="en-US" smtClean="0"/>
              <a:t>88</a:t>
            </a:fld>
            <a:endParaRPr lang="en-US" dirty="0"/>
          </a:p>
        </p:txBody>
      </p:sp>
      <p:pic>
        <p:nvPicPr>
          <p:cNvPr id="1026" name="Picture 2">
            <a:extLst>
              <a:ext uri="{FF2B5EF4-FFF2-40B4-BE49-F238E27FC236}">
                <a16:creationId xmlns:a16="http://schemas.microsoft.com/office/drawing/2014/main" id="{61C60CF8-8357-4662-B125-0517FB1BB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626" y="914400"/>
            <a:ext cx="4442908" cy="3388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6623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3C3-0564-45BF-BBA2-5811BF22391C}"/>
              </a:ext>
            </a:extLst>
          </p:cNvPr>
          <p:cNvSpPr>
            <a:spLocks noGrp="1"/>
          </p:cNvSpPr>
          <p:nvPr>
            <p:ph type="title"/>
          </p:nvPr>
        </p:nvSpPr>
        <p:spPr>
          <a:xfrm>
            <a:off x="838200" y="311335"/>
            <a:ext cx="10515600" cy="172757"/>
          </a:xfrm>
        </p:spPr>
        <p:txBody>
          <a:bodyPr>
            <a:normAutofit fontScale="90000"/>
          </a:bodyPr>
          <a:lstStyle/>
          <a:p>
            <a:r>
              <a:rPr lang="zh-CN" altLang="en-US" sz="4000" dirty="0"/>
              <a:t>混沌方程与分形</a:t>
            </a:r>
            <a:endParaRPr lang="en-US" sz="4000" dirty="0"/>
          </a:p>
        </p:txBody>
      </p:sp>
      <p:sp>
        <p:nvSpPr>
          <p:cNvPr id="3" name="Content Placeholder 2">
            <a:extLst>
              <a:ext uri="{FF2B5EF4-FFF2-40B4-BE49-F238E27FC236}">
                <a16:creationId xmlns:a16="http://schemas.microsoft.com/office/drawing/2014/main" id="{947266CF-8B5F-44D4-A678-8FDB136AB65E}"/>
              </a:ext>
            </a:extLst>
          </p:cNvPr>
          <p:cNvSpPr>
            <a:spLocks noGrp="1"/>
          </p:cNvSpPr>
          <p:nvPr>
            <p:ph idx="1"/>
          </p:nvPr>
        </p:nvSpPr>
        <p:spPr>
          <a:xfrm>
            <a:off x="838200" y="796066"/>
            <a:ext cx="10515600" cy="5925409"/>
          </a:xfrm>
        </p:spPr>
        <p:txBody>
          <a:bodyPr>
            <a:normAutofit/>
          </a:bodyPr>
          <a:lstStyle/>
          <a:p>
            <a:r>
              <a:rPr lang="zh-CN" altLang="en-US" dirty="0"/>
              <a:t>混沌理论是微分方程所支配的所有运动的基础，而微分方程是物理定律的基本内容。</a:t>
            </a:r>
            <a:endParaRPr lang="en-US" altLang="zh-CN" dirty="0"/>
          </a:p>
          <a:p>
            <a:r>
              <a:rPr lang="zh-CN" altLang="en-US" dirty="0"/>
              <a:t>分形更注重形态或几何特性，图形的描述。混沌偏重于数理的动力学及动力学与图形结合的多方位的描述和研究。分形则更看中有自相似性的系统。混沌涉及面似乎比分形更广，对所有的有序与无序，有序与有序现象都感兴趣。特别是混沌中的分叉，分支现象与分形关系最密切。分形可以是混沌研究中一种手段或方法。一般认为非线性，随机性，以及耗散性是出现分形结构的必要物理条件。 非线性是指运动方程中含有非线性项</a:t>
            </a:r>
            <a:r>
              <a:rPr lang="en-US" altLang="zh-CN" dirty="0"/>
              <a:t>(</a:t>
            </a:r>
            <a:r>
              <a:rPr lang="zh-CN" altLang="en-US" dirty="0"/>
              <a:t>迭代</a:t>
            </a:r>
            <a:r>
              <a:rPr lang="en-US" altLang="zh-CN" dirty="0"/>
              <a:t>)</a:t>
            </a:r>
            <a:r>
              <a:rPr lang="zh-CN" altLang="en-US" dirty="0"/>
              <a:t>，状态演化</a:t>
            </a:r>
            <a:r>
              <a:rPr lang="en-US" altLang="zh-CN" dirty="0"/>
              <a:t>(</a:t>
            </a:r>
            <a:r>
              <a:rPr lang="zh-CN" altLang="en-US" dirty="0"/>
              <a:t>相空间轨迹</a:t>
            </a:r>
            <a:r>
              <a:rPr lang="en-US" altLang="zh-CN" dirty="0"/>
              <a:t>)</a:t>
            </a:r>
            <a:r>
              <a:rPr lang="zh-CN" altLang="en-US" dirty="0"/>
              <a:t>发生分支</a:t>
            </a:r>
            <a:r>
              <a:rPr lang="en-US" altLang="zh-CN" dirty="0"/>
              <a:t>,</a:t>
            </a:r>
            <a:r>
              <a:rPr lang="zh-CN" altLang="en-US" dirty="0"/>
              <a:t>是混沌的根本原因。</a:t>
            </a:r>
            <a:endParaRPr lang="en-US" altLang="zh-CN" dirty="0"/>
          </a:p>
          <a:p>
            <a:r>
              <a:rPr lang="zh-CN" altLang="en-US" dirty="0"/>
              <a:t>无论是洛伦兹气象模型还是三体问题，都是一个确定性的微分方程，最终却产生了混沌的现象。混沌是系统长期演化的结果。因此，研究一个动力学系统的长期行为才有可能揭示混沌的本质。</a:t>
            </a:r>
            <a:endParaRPr lang="en-US" dirty="0"/>
          </a:p>
        </p:txBody>
      </p:sp>
      <p:sp>
        <p:nvSpPr>
          <p:cNvPr id="4" name="Slide Number Placeholder 3">
            <a:extLst>
              <a:ext uri="{FF2B5EF4-FFF2-40B4-BE49-F238E27FC236}">
                <a16:creationId xmlns:a16="http://schemas.microsoft.com/office/drawing/2014/main" id="{45E8C96D-1A27-421E-8546-5422E61B28B4}"/>
              </a:ext>
            </a:extLst>
          </p:cNvPr>
          <p:cNvSpPr>
            <a:spLocks noGrp="1"/>
          </p:cNvSpPr>
          <p:nvPr>
            <p:ph type="sldNum" sz="quarter" idx="12"/>
          </p:nvPr>
        </p:nvSpPr>
        <p:spPr/>
        <p:txBody>
          <a:bodyPr/>
          <a:lstStyle/>
          <a:p>
            <a:fld id="{D8DA9DAA-006C-4F4B-980E-E3DF019B24E2}" type="slidenum">
              <a:rPr lang="en-US" smtClean="0"/>
              <a:t>89</a:t>
            </a:fld>
            <a:endParaRPr lang="en-US" dirty="0"/>
          </a:p>
        </p:txBody>
      </p:sp>
    </p:spTree>
    <p:extLst>
      <p:ext uri="{BB962C8B-B14F-4D97-AF65-F5344CB8AC3E}">
        <p14:creationId xmlns:p14="http://schemas.microsoft.com/office/powerpoint/2010/main" val="3980528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73C0-1673-4CAD-B836-3850EFD6EBA6}"/>
              </a:ext>
            </a:extLst>
          </p:cNvPr>
          <p:cNvSpPr>
            <a:spLocks noGrp="1"/>
          </p:cNvSpPr>
          <p:nvPr>
            <p:ph type="title"/>
          </p:nvPr>
        </p:nvSpPr>
        <p:spPr>
          <a:xfrm>
            <a:off x="838200" y="365125"/>
            <a:ext cx="10515600" cy="861509"/>
          </a:xfrm>
        </p:spPr>
        <p:txBody>
          <a:bodyPr/>
          <a:lstStyle/>
          <a:p>
            <a:r>
              <a:rPr lang="en-US" dirty="0" err="1"/>
              <a:t>Ceph</a:t>
            </a:r>
            <a:r>
              <a:rPr lang="zh-CN" altLang="en-US" dirty="0"/>
              <a:t>是如何组织存储的</a:t>
            </a:r>
            <a:endParaRPr lang="en-US" dirty="0"/>
          </a:p>
        </p:txBody>
      </p:sp>
      <p:pic>
        <p:nvPicPr>
          <p:cNvPr id="2050" name="Picture 2">
            <a:extLst>
              <a:ext uri="{FF2B5EF4-FFF2-40B4-BE49-F238E27FC236}">
                <a16:creationId xmlns:a16="http://schemas.microsoft.com/office/drawing/2014/main" id="{9AE6CE5B-4AFB-4724-B34B-C470A61D7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95336"/>
            <a:ext cx="5092850" cy="47748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01BDFE8-7675-4C14-9DDA-42D7358DDD88}"/>
              </a:ext>
            </a:extLst>
          </p:cNvPr>
          <p:cNvPicPr>
            <a:picLocks noChangeAspect="1"/>
          </p:cNvPicPr>
          <p:nvPr/>
        </p:nvPicPr>
        <p:blipFill>
          <a:blip r:embed="rId4"/>
          <a:stretch>
            <a:fillRect/>
          </a:stretch>
        </p:blipFill>
        <p:spPr>
          <a:xfrm>
            <a:off x="6260951" y="1595335"/>
            <a:ext cx="5682004" cy="4774876"/>
          </a:xfrm>
          <a:prstGeom prst="rect">
            <a:avLst/>
          </a:prstGeom>
        </p:spPr>
      </p:pic>
    </p:spTree>
    <p:extLst>
      <p:ext uri="{BB962C8B-B14F-4D97-AF65-F5344CB8AC3E}">
        <p14:creationId xmlns:p14="http://schemas.microsoft.com/office/powerpoint/2010/main" val="790713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2666-A72F-4FC8-9383-5077AD226895}"/>
              </a:ext>
            </a:extLst>
          </p:cNvPr>
          <p:cNvSpPr>
            <a:spLocks noGrp="1"/>
          </p:cNvSpPr>
          <p:nvPr>
            <p:ph type="title"/>
          </p:nvPr>
        </p:nvSpPr>
        <p:spPr>
          <a:xfrm>
            <a:off x="838200" y="365125"/>
            <a:ext cx="10515600" cy="495487"/>
          </a:xfrm>
        </p:spPr>
        <p:txBody>
          <a:bodyPr>
            <a:normAutofit fontScale="90000"/>
          </a:bodyPr>
          <a:lstStyle/>
          <a:p>
            <a:r>
              <a:rPr lang="en-US" dirty="0" err="1"/>
              <a:t>dbus</a:t>
            </a:r>
            <a:r>
              <a:rPr lang="zh-CN" altLang="en-US" dirty="0"/>
              <a:t>的解释</a:t>
            </a:r>
            <a:br>
              <a:rPr lang="en-US" altLang="zh-CN" dirty="0"/>
            </a:br>
            <a:r>
              <a:rPr lang="en-US" altLang="zh-CN" sz="2000" dirty="0"/>
              <a:t>https://www.cnblogs.com/klb561/p/9058282.html</a:t>
            </a:r>
            <a:endParaRPr lang="en-US" sz="2000" dirty="0"/>
          </a:p>
        </p:txBody>
      </p:sp>
      <p:sp>
        <p:nvSpPr>
          <p:cNvPr id="3" name="Content Placeholder 2">
            <a:extLst>
              <a:ext uri="{FF2B5EF4-FFF2-40B4-BE49-F238E27FC236}">
                <a16:creationId xmlns:a16="http://schemas.microsoft.com/office/drawing/2014/main" id="{466652DA-F5AA-4472-87DD-D293A5A39F8A}"/>
              </a:ext>
            </a:extLst>
          </p:cNvPr>
          <p:cNvSpPr>
            <a:spLocks noGrp="1"/>
          </p:cNvSpPr>
          <p:nvPr>
            <p:ph idx="1"/>
          </p:nvPr>
        </p:nvSpPr>
        <p:spPr>
          <a:xfrm>
            <a:off x="838200" y="1355464"/>
            <a:ext cx="10515600" cy="4821499"/>
          </a:xfrm>
        </p:spPr>
        <p:txBody>
          <a:bodyPr/>
          <a:lstStyle/>
          <a:p>
            <a:r>
              <a:rPr lang="zh-CN" altLang="en-US" dirty="0"/>
              <a:t>每个对象都有一个或者多个接口，一个接口就是多个方法和信号的集合。</a:t>
            </a:r>
            <a:r>
              <a:rPr lang="en-US" altLang="zh-CN" dirty="0" err="1"/>
              <a:t>dbus</a:t>
            </a:r>
            <a:r>
              <a:rPr lang="zh-CN" altLang="en-US" dirty="0"/>
              <a:t>使用简单的命名空间字符串来表示接口，如</a:t>
            </a:r>
            <a:r>
              <a:rPr lang="en-US" altLang="zh-CN" dirty="0" err="1"/>
              <a:t>org.freedesktop.Introspectable</a:t>
            </a:r>
            <a:r>
              <a:rPr lang="zh-CN" altLang="en-US" dirty="0"/>
              <a:t>。可以说</a:t>
            </a:r>
            <a:r>
              <a:rPr lang="en-US" altLang="zh-CN" dirty="0" err="1"/>
              <a:t>dbus</a:t>
            </a:r>
            <a:r>
              <a:rPr lang="zh-CN" altLang="en-US" dirty="0"/>
              <a:t>接口相当于</a:t>
            </a:r>
            <a:r>
              <a:rPr lang="en-US" altLang="zh-CN" dirty="0"/>
              <a:t>C++</a:t>
            </a:r>
            <a:r>
              <a:rPr lang="zh-CN" altLang="en-US" dirty="0"/>
              <a:t>中的纯虚类。</a:t>
            </a:r>
            <a:endParaRPr lang="en-US" dirty="0"/>
          </a:p>
        </p:txBody>
      </p:sp>
      <p:sp>
        <p:nvSpPr>
          <p:cNvPr id="4" name="Slide Number Placeholder 3">
            <a:extLst>
              <a:ext uri="{FF2B5EF4-FFF2-40B4-BE49-F238E27FC236}">
                <a16:creationId xmlns:a16="http://schemas.microsoft.com/office/drawing/2014/main" id="{22E3DF17-7D38-488C-8BA1-EA94551DBB02}"/>
              </a:ext>
            </a:extLst>
          </p:cNvPr>
          <p:cNvSpPr>
            <a:spLocks noGrp="1"/>
          </p:cNvSpPr>
          <p:nvPr>
            <p:ph type="sldNum" sz="quarter" idx="12"/>
          </p:nvPr>
        </p:nvSpPr>
        <p:spPr/>
        <p:txBody>
          <a:bodyPr/>
          <a:lstStyle/>
          <a:p>
            <a:fld id="{D8DA9DAA-006C-4F4B-980E-E3DF019B24E2}" type="slidenum">
              <a:rPr lang="en-US" smtClean="0"/>
              <a:t>90</a:t>
            </a:fld>
            <a:endParaRPr lang="en-US" dirty="0"/>
          </a:p>
        </p:txBody>
      </p:sp>
    </p:spTree>
    <p:extLst>
      <p:ext uri="{BB962C8B-B14F-4D97-AF65-F5344CB8AC3E}">
        <p14:creationId xmlns:p14="http://schemas.microsoft.com/office/powerpoint/2010/main" val="856904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12F2-97B4-4517-8D5A-036505E8C2B6}"/>
              </a:ext>
            </a:extLst>
          </p:cNvPr>
          <p:cNvSpPr>
            <a:spLocks noGrp="1"/>
          </p:cNvSpPr>
          <p:nvPr>
            <p:ph type="title"/>
          </p:nvPr>
        </p:nvSpPr>
        <p:spPr>
          <a:xfrm>
            <a:off x="838200" y="279062"/>
            <a:ext cx="10515600" cy="315912"/>
          </a:xfrm>
        </p:spPr>
        <p:txBody>
          <a:bodyPr>
            <a:noAutofit/>
          </a:bodyPr>
          <a:lstStyle/>
          <a:p>
            <a:r>
              <a:rPr lang="en-US" sz="4000" dirty="0"/>
              <a:t>Deep Inside</a:t>
            </a:r>
          </a:p>
        </p:txBody>
      </p:sp>
      <p:sp>
        <p:nvSpPr>
          <p:cNvPr id="3" name="Content Placeholder 2">
            <a:extLst>
              <a:ext uri="{FF2B5EF4-FFF2-40B4-BE49-F238E27FC236}">
                <a16:creationId xmlns:a16="http://schemas.microsoft.com/office/drawing/2014/main" id="{15C61BBF-BA81-43EE-A8DD-05F2F43F4043}"/>
              </a:ext>
            </a:extLst>
          </p:cNvPr>
          <p:cNvSpPr>
            <a:spLocks noGrp="1"/>
          </p:cNvSpPr>
          <p:nvPr>
            <p:ph idx="1"/>
          </p:nvPr>
        </p:nvSpPr>
        <p:spPr>
          <a:xfrm>
            <a:off x="838200" y="925158"/>
            <a:ext cx="10515600" cy="5251805"/>
          </a:xfrm>
        </p:spPr>
        <p:txBody>
          <a:bodyPr>
            <a:normAutofit fontScale="92500" lnSpcReduction="10000"/>
          </a:bodyPr>
          <a:lstStyle/>
          <a:p>
            <a:pPr>
              <a:lnSpc>
                <a:spcPct val="100000"/>
              </a:lnSpc>
            </a:pPr>
            <a:r>
              <a:rPr lang="en-US" dirty="0"/>
              <a:t>CPU key components: ALU, Regs, </a:t>
            </a:r>
            <a:r>
              <a:rPr lang="en-US" dirty="0" err="1"/>
              <a:t>InstDec</a:t>
            </a:r>
            <a:r>
              <a:rPr lang="en-US" dirty="0"/>
              <a:t>, </a:t>
            </a:r>
            <a:r>
              <a:rPr lang="en-US" dirty="0" err="1"/>
              <a:t>AccessLogic</a:t>
            </a:r>
            <a:r>
              <a:rPr lang="en-US" dirty="0"/>
              <a:t>, Cache</a:t>
            </a:r>
          </a:p>
          <a:p>
            <a:pPr>
              <a:lnSpc>
                <a:spcPct val="100000"/>
              </a:lnSpc>
            </a:pPr>
            <a:r>
              <a:rPr lang="en-US" dirty="0"/>
              <a:t>Inside python, all are objects, ex. string, Boolean, digital, even function are all objects; Use </a:t>
            </a:r>
            <a:r>
              <a:rPr lang="en-US" dirty="0" err="1"/>
              <a:t>dir</a:t>
            </a:r>
            <a:r>
              <a:rPr lang="en-US" dirty="0"/>
              <a:t>() </a:t>
            </a:r>
            <a:r>
              <a:rPr lang="en-US" dirty="0" err="1"/>
              <a:t>builtin</a:t>
            </a:r>
            <a:r>
              <a:rPr lang="en-US" dirty="0"/>
              <a:t> function to retrieve all the specific object’s inner functions, ex. </a:t>
            </a:r>
            <a:r>
              <a:rPr lang="en-US" dirty="0" err="1"/>
              <a:t>dir</a:t>
            </a:r>
            <a:r>
              <a:rPr lang="en-US" dirty="0"/>
              <a:t>(10);</a:t>
            </a:r>
          </a:p>
          <a:p>
            <a:pPr>
              <a:lnSpc>
                <a:spcPct val="100000"/>
              </a:lnSpc>
            </a:pPr>
            <a:r>
              <a:rPr lang="zh-CN" altLang="en-US" dirty="0"/>
              <a:t>在所有支持对象编程的计算机语言中，如果要创建自己的对象类型，则首先需要定义它具有的方法和可以容纳的数据，这样的蓝图称为类；</a:t>
            </a:r>
            <a:r>
              <a:rPr lang="en-US" altLang="zh-CN" dirty="0"/>
              <a:t>type(1) returns &lt;class ‘int’&gt;, type(‘a’) returns &lt;class ‘str’&gt;;</a:t>
            </a:r>
          </a:p>
          <a:p>
            <a:pPr>
              <a:lnSpc>
                <a:spcPct val="100000"/>
              </a:lnSpc>
            </a:pPr>
            <a:r>
              <a:rPr lang="en-US" dirty="0"/>
              <a:t>Bus Controller (or what other name) is the key component in CPU design which partition the address range accessed by CPU core;</a:t>
            </a:r>
          </a:p>
          <a:p>
            <a:pPr>
              <a:lnSpc>
                <a:spcPct val="100000"/>
              </a:lnSpc>
            </a:pPr>
            <a:r>
              <a:rPr lang="en-US" dirty="0"/>
              <a:t>Clock phase is the default language to communicate between hardware logic block, </a:t>
            </a:r>
            <a:r>
              <a:rPr lang="zh-CN" altLang="en-US" dirty="0"/>
              <a:t>有限的、变长指令周期。</a:t>
            </a:r>
            <a:endParaRPr lang="en-US" dirty="0"/>
          </a:p>
          <a:p>
            <a:pPr>
              <a:lnSpc>
                <a:spcPct val="100000"/>
              </a:lnSpc>
            </a:pPr>
            <a:endParaRPr lang="en-US" dirty="0"/>
          </a:p>
        </p:txBody>
      </p:sp>
      <p:sp>
        <p:nvSpPr>
          <p:cNvPr id="4" name="Slide Number Placeholder 3">
            <a:extLst>
              <a:ext uri="{FF2B5EF4-FFF2-40B4-BE49-F238E27FC236}">
                <a16:creationId xmlns:a16="http://schemas.microsoft.com/office/drawing/2014/main" id="{864D89E6-1FB4-4500-8858-CF827FC97AD1}"/>
              </a:ext>
            </a:extLst>
          </p:cNvPr>
          <p:cNvSpPr>
            <a:spLocks noGrp="1"/>
          </p:cNvSpPr>
          <p:nvPr>
            <p:ph type="sldNum" sz="quarter" idx="12"/>
          </p:nvPr>
        </p:nvSpPr>
        <p:spPr/>
        <p:txBody>
          <a:bodyPr/>
          <a:lstStyle/>
          <a:p>
            <a:fld id="{D8DA9DAA-006C-4F4B-980E-E3DF019B24E2}" type="slidenum">
              <a:rPr lang="en-US" smtClean="0"/>
              <a:t>91</a:t>
            </a:fld>
            <a:endParaRPr lang="en-US" dirty="0"/>
          </a:p>
        </p:txBody>
      </p:sp>
    </p:spTree>
    <p:extLst>
      <p:ext uri="{BB962C8B-B14F-4D97-AF65-F5344CB8AC3E}">
        <p14:creationId xmlns:p14="http://schemas.microsoft.com/office/powerpoint/2010/main" val="818016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263C90-B315-4010-BB60-E74A017AF3E7}"/>
              </a:ext>
            </a:extLst>
          </p:cNvPr>
          <p:cNvSpPr>
            <a:spLocks noGrp="1"/>
          </p:cNvSpPr>
          <p:nvPr>
            <p:ph type="sldNum" sz="quarter" idx="12"/>
          </p:nvPr>
        </p:nvSpPr>
        <p:spPr/>
        <p:txBody>
          <a:bodyPr/>
          <a:lstStyle/>
          <a:p>
            <a:fld id="{D8DA9DAA-006C-4F4B-980E-E3DF019B24E2}" type="slidenum">
              <a:rPr lang="en-US" smtClean="0"/>
              <a:t>92</a:t>
            </a:fld>
            <a:endParaRPr lang="en-US" dirty="0"/>
          </a:p>
        </p:txBody>
      </p:sp>
      <p:pic>
        <p:nvPicPr>
          <p:cNvPr id="1026" name="Picture 2">
            <a:extLst>
              <a:ext uri="{FF2B5EF4-FFF2-40B4-BE49-F238E27FC236}">
                <a16:creationId xmlns:a16="http://schemas.microsoft.com/office/drawing/2014/main" id="{2B51B8A6-D53F-4411-84E2-6C5A89F02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339" y="136524"/>
            <a:ext cx="9763461" cy="621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5013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F8ED-EBFD-4CB8-915F-CBAA595F8079}"/>
              </a:ext>
            </a:extLst>
          </p:cNvPr>
          <p:cNvSpPr>
            <a:spLocks noGrp="1"/>
          </p:cNvSpPr>
          <p:nvPr>
            <p:ph type="title"/>
          </p:nvPr>
        </p:nvSpPr>
        <p:spPr>
          <a:xfrm>
            <a:off x="838200" y="160728"/>
            <a:ext cx="10515600" cy="560033"/>
          </a:xfrm>
        </p:spPr>
        <p:txBody>
          <a:bodyPr>
            <a:normAutofit/>
          </a:bodyPr>
          <a:lstStyle/>
          <a:p>
            <a:r>
              <a:rPr lang="en-US" sz="2800" dirty="0"/>
              <a:t>Introduction to Linux interfaces for virtual networking - 1</a:t>
            </a:r>
          </a:p>
        </p:txBody>
      </p:sp>
      <p:sp>
        <p:nvSpPr>
          <p:cNvPr id="3" name="Content Placeholder 2">
            <a:extLst>
              <a:ext uri="{FF2B5EF4-FFF2-40B4-BE49-F238E27FC236}">
                <a16:creationId xmlns:a16="http://schemas.microsoft.com/office/drawing/2014/main" id="{22633B9D-356F-441A-9455-7EB84BA50541}"/>
              </a:ext>
            </a:extLst>
          </p:cNvPr>
          <p:cNvSpPr>
            <a:spLocks noGrp="1"/>
          </p:cNvSpPr>
          <p:nvPr>
            <p:ph idx="1"/>
          </p:nvPr>
        </p:nvSpPr>
        <p:spPr>
          <a:xfrm>
            <a:off x="838200" y="946674"/>
            <a:ext cx="10515600" cy="5911326"/>
          </a:xfrm>
        </p:spPr>
        <p:txBody>
          <a:bodyPr>
            <a:normAutofit fontScale="62500" lnSpcReduction="20000"/>
          </a:bodyPr>
          <a:lstStyle/>
          <a:p>
            <a:r>
              <a:rPr lang="en-US" dirty="0"/>
              <a:t>Linux virtual networking capabilities are the basis for hosting VMs and Containers.</a:t>
            </a:r>
          </a:p>
          <a:p>
            <a:r>
              <a:rPr lang="en-US" dirty="0"/>
              <a:t>This capabilities are implemented as “virtual network interface types”. Using “</a:t>
            </a:r>
            <a:r>
              <a:rPr lang="en-US" dirty="0" err="1"/>
              <a:t>ip</a:t>
            </a:r>
            <a:r>
              <a:rPr lang="en-US" dirty="0"/>
              <a:t> link help” can list all these virtual network interfaces.</a:t>
            </a:r>
          </a:p>
          <a:p>
            <a:r>
              <a:rPr lang="en-US" dirty="0"/>
              <a:t>These virtual interfaces are:</a:t>
            </a:r>
          </a:p>
          <a:p>
            <a:pPr lvl="1"/>
            <a:r>
              <a:rPr lang="en-US" dirty="0"/>
              <a:t>Bridge</a:t>
            </a:r>
          </a:p>
          <a:p>
            <a:pPr lvl="1"/>
            <a:r>
              <a:rPr lang="en-US" dirty="0"/>
              <a:t>Bonded interface</a:t>
            </a:r>
          </a:p>
          <a:p>
            <a:pPr lvl="1"/>
            <a:r>
              <a:rPr lang="en-US" dirty="0"/>
              <a:t>Team device</a:t>
            </a:r>
          </a:p>
          <a:p>
            <a:pPr lvl="1"/>
            <a:r>
              <a:rPr lang="en-US" dirty="0"/>
              <a:t>VLAN (Virtual LAN) : Create multiple interfaces on top of a single one and filter packets based on VLAN tag. Suitable for directly allocate for NS or VM to connect physical interface directly w/o bridge.</a:t>
            </a:r>
          </a:p>
          <a:p>
            <a:pPr lvl="1"/>
            <a:r>
              <a:rPr lang="en-US" dirty="0"/>
              <a:t>VXLAN (Virtual </a:t>
            </a:r>
            <a:r>
              <a:rPr lang="en-US" dirty="0" err="1"/>
              <a:t>eXtensible</a:t>
            </a:r>
            <a:r>
              <a:rPr lang="en-US" dirty="0"/>
              <a:t> Local Area Network)</a:t>
            </a:r>
          </a:p>
          <a:p>
            <a:pPr lvl="1"/>
            <a:r>
              <a:rPr lang="en-US" dirty="0"/>
              <a:t>MACVLAN: Create multiple interfaces w/ different MAC </a:t>
            </a:r>
            <a:r>
              <a:rPr lang="en-US" dirty="0" err="1"/>
              <a:t>addr</a:t>
            </a:r>
            <a:r>
              <a:rPr lang="en-US" dirty="0"/>
              <a:t> on top of a single one. W/ MACVLAN, you can bind a physical interface w/ MACVLAN directly to NS w/o bridge.</a:t>
            </a:r>
          </a:p>
          <a:p>
            <a:pPr lvl="1"/>
            <a:r>
              <a:rPr lang="en-US" dirty="0"/>
              <a:t>IPVLAN</a:t>
            </a:r>
          </a:p>
          <a:p>
            <a:pPr lvl="1"/>
            <a:r>
              <a:rPr lang="en-US" dirty="0"/>
              <a:t>MACVTAP/IPVTAP</a:t>
            </a:r>
          </a:p>
          <a:p>
            <a:pPr lvl="1"/>
            <a:r>
              <a:rPr lang="en-US" dirty="0"/>
              <a:t>MACsec (Media Access Control Security)</a:t>
            </a:r>
          </a:p>
          <a:p>
            <a:pPr lvl="1"/>
            <a:r>
              <a:rPr lang="en-US" dirty="0"/>
              <a:t>VETH (Virtual Ethernet)</a:t>
            </a:r>
          </a:p>
          <a:p>
            <a:pPr lvl="1"/>
            <a:r>
              <a:rPr lang="en-US" dirty="0"/>
              <a:t>VCAN (Virtual CAN)</a:t>
            </a:r>
          </a:p>
          <a:p>
            <a:pPr lvl="1"/>
            <a:r>
              <a:rPr lang="en-US" dirty="0"/>
              <a:t>VXCAN (Virtual CAN tunnel)</a:t>
            </a:r>
          </a:p>
          <a:p>
            <a:pPr lvl="1"/>
            <a:r>
              <a:rPr lang="en-US" dirty="0"/>
              <a:t>IPOIB (IP-over-InfiniBand)</a:t>
            </a:r>
          </a:p>
          <a:p>
            <a:pPr lvl="1"/>
            <a:r>
              <a:rPr lang="en-US" dirty="0"/>
              <a:t>NLMON (</a:t>
            </a:r>
            <a:r>
              <a:rPr lang="en-US" dirty="0" err="1"/>
              <a:t>NetLink</a:t>
            </a:r>
            <a:r>
              <a:rPr lang="en-US" dirty="0"/>
              <a:t> </a:t>
            </a:r>
            <a:r>
              <a:rPr lang="en-US" dirty="0" err="1"/>
              <a:t>MONitor</a:t>
            </a:r>
            <a:r>
              <a:rPr lang="en-US" dirty="0"/>
              <a:t>)</a:t>
            </a:r>
          </a:p>
          <a:p>
            <a:pPr lvl="1"/>
            <a:r>
              <a:rPr lang="en-US" dirty="0"/>
              <a:t>Dummy interface</a:t>
            </a:r>
          </a:p>
          <a:p>
            <a:pPr lvl="1"/>
            <a:r>
              <a:rPr lang="en-US" dirty="0"/>
              <a:t>IFB (Intermediate Functional Block)</a:t>
            </a:r>
          </a:p>
          <a:p>
            <a:pPr lvl="1"/>
            <a:r>
              <a:rPr lang="en-US" dirty="0" err="1"/>
              <a:t>netdevsim</a:t>
            </a:r>
            <a:endParaRPr lang="en-US" dirty="0"/>
          </a:p>
        </p:txBody>
      </p:sp>
      <p:sp>
        <p:nvSpPr>
          <p:cNvPr id="4" name="Slide Number Placeholder 3">
            <a:extLst>
              <a:ext uri="{FF2B5EF4-FFF2-40B4-BE49-F238E27FC236}">
                <a16:creationId xmlns:a16="http://schemas.microsoft.com/office/drawing/2014/main" id="{FC8E99C6-961A-4DD4-BED5-158557BF9019}"/>
              </a:ext>
            </a:extLst>
          </p:cNvPr>
          <p:cNvSpPr>
            <a:spLocks noGrp="1"/>
          </p:cNvSpPr>
          <p:nvPr>
            <p:ph type="sldNum" sz="quarter" idx="12"/>
          </p:nvPr>
        </p:nvSpPr>
        <p:spPr/>
        <p:txBody>
          <a:bodyPr/>
          <a:lstStyle/>
          <a:p>
            <a:fld id="{D8DA9DAA-006C-4F4B-980E-E3DF019B24E2}" type="slidenum">
              <a:rPr lang="en-US" smtClean="0"/>
              <a:t>93</a:t>
            </a:fld>
            <a:endParaRPr lang="en-US" dirty="0"/>
          </a:p>
        </p:txBody>
      </p:sp>
    </p:spTree>
    <p:extLst>
      <p:ext uri="{BB962C8B-B14F-4D97-AF65-F5344CB8AC3E}">
        <p14:creationId xmlns:p14="http://schemas.microsoft.com/office/powerpoint/2010/main" val="18794799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426E-4781-4832-B881-5A46DF94A5A8}"/>
              </a:ext>
            </a:extLst>
          </p:cNvPr>
          <p:cNvSpPr>
            <a:spLocks noGrp="1"/>
          </p:cNvSpPr>
          <p:nvPr>
            <p:ph type="title"/>
          </p:nvPr>
        </p:nvSpPr>
        <p:spPr>
          <a:xfrm>
            <a:off x="838200" y="175519"/>
            <a:ext cx="10515600" cy="315912"/>
          </a:xfrm>
        </p:spPr>
        <p:txBody>
          <a:bodyPr>
            <a:noAutofit/>
          </a:bodyPr>
          <a:lstStyle/>
          <a:p>
            <a:r>
              <a:rPr lang="en-US" sz="3600" dirty="0"/>
              <a:t>Virtual Network Interface Types - 2</a:t>
            </a:r>
          </a:p>
        </p:txBody>
      </p:sp>
      <p:sp>
        <p:nvSpPr>
          <p:cNvPr id="3" name="Content Placeholder 2">
            <a:extLst>
              <a:ext uri="{FF2B5EF4-FFF2-40B4-BE49-F238E27FC236}">
                <a16:creationId xmlns:a16="http://schemas.microsoft.com/office/drawing/2014/main" id="{33A14951-1D7F-43D2-BAA2-D445E5DC5EE5}"/>
              </a:ext>
            </a:extLst>
          </p:cNvPr>
          <p:cNvSpPr>
            <a:spLocks noGrp="1"/>
          </p:cNvSpPr>
          <p:nvPr>
            <p:ph idx="1"/>
          </p:nvPr>
        </p:nvSpPr>
        <p:spPr>
          <a:xfrm>
            <a:off x="838200" y="800100"/>
            <a:ext cx="10515600" cy="6057899"/>
          </a:xfrm>
        </p:spPr>
        <p:txBody>
          <a:bodyPr/>
          <a:lstStyle/>
          <a:p>
            <a:r>
              <a:rPr lang="en-US" dirty="0"/>
              <a:t>Bridge: Usually used for forwarding packets on routers, on gateways, or between VMs and network namespaces on a host. It also supports STP, VLAN filter, and multicast snooping.</a:t>
            </a:r>
          </a:p>
          <a:p>
            <a:r>
              <a:rPr lang="en-US" dirty="0"/>
              <a:t>Bonded Interface: Aggregating multiple physical network interfaces into a single logical "bonded" interface. The behavior of the bonded interface depends on the modes providing either hot standby or load balancing services.</a:t>
            </a:r>
          </a:p>
          <a:p>
            <a:r>
              <a:rPr lang="en-US" dirty="0"/>
              <a:t>Team Device: Similar a bonded interface, the purpose of a team device is to provide a mechanism to group multiple NICs (ports) into one logical one (</a:t>
            </a:r>
            <a:r>
              <a:rPr lang="en-US" dirty="0" err="1"/>
              <a:t>teamdev</a:t>
            </a:r>
            <a:r>
              <a:rPr lang="en-US" dirty="0"/>
              <a:t>) at the L2 layer. Team Device supports LACP load-balancing, NS/NA (IPV6) link monitoring, D-Bus interface, etc., which are absent in bonding.</a:t>
            </a:r>
          </a:p>
          <a:p>
            <a:endParaRPr lang="en-US" dirty="0"/>
          </a:p>
        </p:txBody>
      </p:sp>
      <p:sp>
        <p:nvSpPr>
          <p:cNvPr id="4" name="Slide Number Placeholder 3">
            <a:extLst>
              <a:ext uri="{FF2B5EF4-FFF2-40B4-BE49-F238E27FC236}">
                <a16:creationId xmlns:a16="http://schemas.microsoft.com/office/drawing/2014/main" id="{8D3C4F5B-6809-447B-816E-E9FB9A961627}"/>
              </a:ext>
            </a:extLst>
          </p:cNvPr>
          <p:cNvSpPr>
            <a:spLocks noGrp="1"/>
          </p:cNvSpPr>
          <p:nvPr>
            <p:ph type="sldNum" sz="quarter" idx="12"/>
          </p:nvPr>
        </p:nvSpPr>
        <p:spPr/>
        <p:txBody>
          <a:bodyPr/>
          <a:lstStyle/>
          <a:p>
            <a:fld id="{D8DA9DAA-006C-4F4B-980E-E3DF019B24E2}" type="slidenum">
              <a:rPr lang="en-US" smtClean="0"/>
              <a:t>94</a:t>
            </a:fld>
            <a:endParaRPr lang="en-US" dirty="0"/>
          </a:p>
        </p:txBody>
      </p:sp>
    </p:spTree>
    <p:extLst>
      <p:ext uri="{BB962C8B-B14F-4D97-AF65-F5344CB8AC3E}">
        <p14:creationId xmlns:p14="http://schemas.microsoft.com/office/powerpoint/2010/main" val="68790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426E-4781-4832-B881-5A46DF94A5A8}"/>
              </a:ext>
            </a:extLst>
          </p:cNvPr>
          <p:cNvSpPr>
            <a:spLocks noGrp="1"/>
          </p:cNvSpPr>
          <p:nvPr>
            <p:ph type="title"/>
          </p:nvPr>
        </p:nvSpPr>
        <p:spPr>
          <a:xfrm>
            <a:off x="838200" y="175519"/>
            <a:ext cx="10515600" cy="315912"/>
          </a:xfrm>
        </p:spPr>
        <p:txBody>
          <a:bodyPr>
            <a:noAutofit/>
          </a:bodyPr>
          <a:lstStyle/>
          <a:p>
            <a:r>
              <a:rPr lang="en-US" sz="3600" dirty="0"/>
              <a:t>Virtual Network Interface Types - 3</a:t>
            </a:r>
          </a:p>
        </p:txBody>
      </p:sp>
      <p:sp>
        <p:nvSpPr>
          <p:cNvPr id="3" name="Content Placeholder 2">
            <a:extLst>
              <a:ext uri="{FF2B5EF4-FFF2-40B4-BE49-F238E27FC236}">
                <a16:creationId xmlns:a16="http://schemas.microsoft.com/office/drawing/2014/main" id="{33A14951-1D7F-43D2-BAA2-D445E5DC5EE5}"/>
              </a:ext>
            </a:extLst>
          </p:cNvPr>
          <p:cNvSpPr>
            <a:spLocks noGrp="1"/>
          </p:cNvSpPr>
          <p:nvPr>
            <p:ph idx="1"/>
          </p:nvPr>
        </p:nvSpPr>
        <p:spPr>
          <a:xfrm>
            <a:off x="838200" y="800100"/>
            <a:ext cx="10515600" cy="6057899"/>
          </a:xfrm>
        </p:spPr>
        <p:txBody>
          <a:bodyPr>
            <a:normAutofit fontScale="70000" lnSpcReduction="20000"/>
          </a:bodyPr>
          <a:lstStyle/>
          <a:p>
            <a:pPr>
              <a:lnSpc>
                <a:spcPct val="120000"/>
              </a:lnSpc>
            </a:pPr>
            <a:r>
              <a:rPr lang="en-US" dirty="0"/>
              <a:t>IPVLAN</a:t>
            </a:r>
          </a:p>
          <a:p>
            <a:pPr lvl="1">
              <a:lnSpc>
                <a:spcPct val="120000"/>
              </a:lnSpc>
            </a:pPr>
            <a:r>
              <a:rPr lang="zh-CN" altLang="en-US" dirty="0"/>
              <a:t>在主机的物理网路接口</a:t>
            </a:r>
            <a:r>
              <a:rPr lang="en-US" altLang="zh-CN" dirty="0"/>
              <a:t>(</a:t>
            </a:r>
            <a:r>
              <a:rPr lang="zh-CN" altLang="en-US" dirty="0"/>
              <a:t>对应的一个</a:t>
            </a:r>
            <a:r>
              <a:rPr lang="en-US" altLang="zh-CN" dirty="0"/>
              <a:t>MAC</a:t>
            </a:r>
            <a:r>
              <a:rPr lang="zh-CN" altLang="en-US" dirty="0"/>
              <a:t>地址</a:t>
            </a:r>
            <a:r>
              <a:rPr lang="en-US" altLang="zh-CN" dirty="0"/>
              <a:t>)</a:t>
            </a:r>
            <a:r>
              <a:rPr lang="zh-CN" altLang="en-US" dirty="0"/>
              <a:t>分配多个</a:t>
            </a:r>
            <a:r>
              <a:rPr lang="en-US" altLang="zh-CN" dirty="0"/>
              <a:t>IP</a:t>
            </a:r>
            <a:r>
              <a:rPr lang="zh-CN" altLang="en-US" dirty="0"/>
              <a:t>地址</a:t>
            </a:r>
            <a:r>
              <a:rPr lang="en-US" altLang="zh-CN" dirty="0"/>
              <a:t>(IPVLAN is similar to MACVLAN with the difference being that the endpoints have the same MAC address.)</a:t>
            </a:r>
            <a:endParaRPr lang="en-US" dirty="0"/>
          </a:p>
          <a:p>
            <a:pPr lvl="1">
              <a:lnSpc>
                <a:spcPct val="120000"/>
              </a:lnSpc>
            </a:pPr>
            <a:r>
              <a:rPr lang="en-US" dirty="0"/>
              <a:t>If one of the following situations defines your use case then you can choose to use </a:t>
            </a:r>
            <a:r>
              <a:rPr lang="en-US" dirty="0" err="1"/>
              <a:t>ipvlan</a:t>
            </a:r>
            <a:r>
              <a:rPr lang="en-US" dirty="0"/>
              <a:t> -</a:t>
            </a:r>
          </a:p>
          <a:p>
            <a:pPr lvl="2">
              <a:lnSpc>
                <a:spcPct val="120000"/>
              </a:lnSpc>
            </a:pPr>
            <a:r>
              <a:rPr lang="en-US" dirty="0"/>
              <a:t>(a) The Linux host that is connected to the external switch / router has policy configured that allows only one mac per port.</a:t>
            </a:r>
          </a:p>
          <a:p>
            <a:pPr lvl="2">
              <a:lnSpc>
                <a:spcPct val="120000"/>
              </a:lnSpc>
            </a:pPr>
            <a:r>
              <a:rPr lang="en-US" dirty="0"/>
              <a:t>(b) No of virtual devices created on a master exceed the mac capacity and puts the NIC in promiscuous mode and degraded performance is a concern.</a:t>
            </a:r>
          </a:p>
          <a:p>
            <a:pPr lvl="2">
              <a:lnSpc>
                <a:spcPct val="120000"/>
              </a:lnSpc>
            </a:pPr>
            <a:r>
              <a:rPr lang="en-US" dirty="0"/>
              <a:t>(c) If the slave device is to be put into the hostile / untrusted network namespace where L2 on the slave could be changed / misused."</a:t>
            </a:r>
          </a:p>
          <a:p>
            <a:pPr>
              <a:lnSpc>
                <a:spcPct val="120000"/>
              </a:lnSpc>
            </a:pPr>
            <a:r>
              <a:rPr lang="en-US" dirty="0"/>
              <a:t>MACVTAP/IPVTAP: </a:t>
            </a:r>
            <a:r>
              <a:rPr lang="zh-CN" altLang="en-US" dirty="0"/>
              <a:t>通过使用</a:t>
            </a:r>
            <a:r>
              <a:rPr lang="en-US" altLang="zh-CN" dirty="0"/>
              <a:t>MACVTAP/IPVTAP</a:t>
            </a:r>
            <a:r>
              <a:rPr lang="zh-CN" altLang="en-US" dirty="0"/>
              <a:t>可以简化原来有</a:t>
            </a:r>
            <a:r>
              <a:rPr lang="en-US" altLang="zh-CN" dirty="0"/>
              <a:t>TUN/TAP + BRIDGE</a:t>
            </a:r>
            <a:r>
              <a:rPr lang="zh-CN" altLang="en-US" dirty="0"/>
              <a:t>驱动来实现的效果。</a:t>
            </a:r>
            <a:endParaRPr lang="en-US" altLang="zh-CN" dirty="0"/>
          </a:p>
          <a:p>
            <a:pPr>
              <a:lnSpc>
                <a:spcPct val="120000"/>
              </a:lnSpc>
            </a:pPr>
            <a:r>
              <a:rPr lang="en-US" dirty="0"/>
              <a:t>MACsec (Media Access Control Security) is an IEEE standard for security in wired Ethernet LANs. Similar to IPsec, as a layer 2 specification, MACsec can protect not only IP traffic but also ARP, neighbor discovery, and DHCP.</a:t>
            </a:r>
          </a:p>
          <a:p>
            <a:pPr>
              <a:lnSpc>
                <a:spcPct val="120000"/>
              </a:lnSpc>
            </a:pPr>
            <a:r>
              <a:rPr lang="en-US" dirty="0"/>
              <a:t>VCAN: Use a VCAN when you want to test a CAN protocol implementation on the local host that can simulate CAN messages via the virtual CAN interface.</a:t>
            </a:r>
          </a:p>
        </p:txBody>
      </p:sp>
      <p:sp>
        <p:nvSpPr>
          <p:cNvPr id="4" name="Slide Number Placeholder 3">
            <a:extLst>
              <a:ext uri="{FF2B5EF4-FFF2-40B4-BE49-F238E27FC236}">
                <a16:creationId xmlns:a16="http://schemas.microsoft.com/office/drawing/2014/main" id="{8D3C4F5B-6809-447B-816E-E9FB9A961627}"/>
              </a:ext>
            </a:extLst>
          </p:cNvPr>
          <p:cNvSpPr>
            <a:spLocks noGrp="1"/>
          </p:cNvSpPr>
          <p:nvPr>
            <p:ph type="sldNum" sz="quarter" idx="12"/>
          </p:nvPr>
        </p:nvSpPr>
        <p:spPr/>
        <p:txBody>
          <a:bodyPr/>
          <a:lstStyle/>
          <a:p>
            <a:fld id="{D8DA9DAA-006C-4F4B-980E-E3DF019B24E2}" type="slidenum">
              <a:rPr lang="en-US" smtClean="0"/>
              <a:t>95</a:t>
            </a:fld>
            <a:endParaRPr lang="en-US" dirty="0"/>
          </a:p>
        </p:txBody>
      </p:sp>
    </p:spTree>
    <p:extLst>
      <p:ext uri="{BB962C8B-B14F-4D97-AF65-F5344CB8AC3E}">
        <p14:creationId xmlns:p14="http://schemas.microsoft.com/office/powerpoint/2010/main" val="17523886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22BDD4-EFB1-4803-A036-D7BEBF3C6CFA}"/>
              </a:ext>
            </a:extLst>
          </p:cNvPr>
          <p:cNvSpPr>
            <a:spLocks noGrp="1"/>
          </p:cNvSpPr>
          <p:nvPr>
            <p:ph type="sldNum" sz="quarter" idx="12"/>
          </p:nvPr>
        </p:nvSpPr>
        <p:spPr/>
        <p:txBody>
          <a:bodyPr/>
          <a:lstStyle/>
          <a:p>
            <a:fld id="{D8DA9DAA-006C-4F4B-980E-E3DF019B24E2}" type="slidenum">
              <a:rPr lang="en-US" smtClean="0"/>
              <a:t>96</a:t>
            </a:fld>
            <a:endParaRPr lang="en-US" dirty="0"/>
          </a:p>
        </p:txBody>
      </p:sp>
      <p:pic>
        <p:nvPicPr>
          <p:cNvPr id="5" name="Picture 2" descr="enter image description here">
            <a:extLst>
              <a:ext uri="{FF2B5EF4-FFF2-40B4-BE49-F238E27FC236}">
                <a16:creationId xmlns:a16="http://schemas.microsoft.com/office/drawing/2014/main" id="{B9D3DC98-FAF5-4FD6-9F6C-F7116EF14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525"/>
            <a:ext cx="8104909" cy="6721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ridge diagram">
            <a:extLst>
              <a:ext uri="{FF2B5EF4-FFF2-40B4-BE49-F238E27FC236}">
                <a16:creationId xmlns:a16="http://schemas.microsoft.com/office/drawing/2014/main" id="{E864F056-3916-4948-A818-9C2813A72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782" y="136525"/>
            <a:ext cx="4170218"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4086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1028-8BEE-46A1-9FCC-5CC9965D4893}"/>
              </a:ext>
            </a:extLst>
          </p:cNvPr>
          <p:cNvSpPr>
            <a:spLocks noGrp="1"/>
          </p:cNvSpPr>
          <p:nvPr>
            <p:ph type="title"/>
          </p:nvPr>
        </p:nvSpPr>
        <p:spPr>
          <a:xfrm>
            <a:off x="838200" y="279062"/>
            <a:ext cx="10515600" cy="315912"/>
          </a:xfrm>
        </p:spPr>
        <p:txBody>
          <a:bodyPr>
            <a:noAutofit/>
          </a:bodyPr>
          <a:lstStyle/>
          <a:p>
            <a:r>
              <a:rPr lang="zh-CN" altLang="en-US" sz="3600" dirty="0"/>
              <a:t>详解容器网络的发展 </a:t>
            </a:r>
            <a:r>
              <a:rPr lang="en-US" altLang="zh-CN" sz="3600" dirty="0"/>
              <a:t>- 1</a:t>
            </a:r>
            <a:endParaRPr lang="en-US" sz="3600" dirty="0"/>
          </a:p>
        </p:txBody>
      </p:sp>
      <p:sp>
        <p:nvSpPr>
          <p:cNvPr id="3" name="Content Placeholder 2">
            <a:extLst>
              <a:ext uri="{FF2B5EF4-FFF2-40B4-BE49-F238E27FC236}">
                <a16:creationId xmlns:a16="http://schemas.microsoft.com/office/drawing/2014/main" id="{29F15552-4067-4A85-ADC5-4736C327AB30}"/>
              </a:ext>
            </a:extLst>
          </p:cNvPr>
          <p:cNvSpPr>
            <a:spLocks noGrp="1"/>
          </p:cNvSpPr>
          <p:nvPr>
            <p:ph idx="1"/>
          </p:nvPr>
        </p:nvSpPr>
        <p:spPr>
          <a:xfrm>
            <a:off x="838200" y="903642"/>
            <a:ext cx="10515600" cy="5817833"/>
          </a:xfrm>
        </p:spPr>
        <p:txBody>
          <a:bodyPr>
            <a:normAutofit lnSpcReduction="10000"/>
          </a:bodyPr>
          <a:lstStyle/>
          <a:p>
            <a:r>
              <a:rPr lang="en-US" dirty="0"/>
              <a:t>Basic commands</a:t>
            </a:r>
          </a:p>
          <a:p>
            <a:pPr lvl="1"/>
            <a:r>
              <a:rPr lang="en-US" dirty="0" err="1"/>
              <a:t>ip</a:t>
            </a:r>
            <a:r>
              <a:rPr lang="en-US" dirty="0"/>
              <a:t> link	# List available network devices registered in system</a:t>
            </a:r>
          </a:p>
          <a:p>
            <a:pPr lvl="1"/>
            <a:r>
              <a:rPr lang="en-US" dirty="0" err="1"/>
              <a:t>ip</a:t>
            </a:r>
            <a:r>
              <a:rPr lang="en-US" dirty="0"/>
              <a:t> route	# List all route</a:t>
            </a:r>
          </a:p>
          <a:p>
            <a:pPr lvl="1"/>
            <a:r>
              <a:rPr lang="en-US" dirty="0"/>
              <a:t>iptables --list-rules	# List route rule table</a:t>
            </a:r>
          </a:p>
          <a:p>
            <a:pPr lvl="1"/>
            <a:r>
              <a:rPr lang="en-US" dirty="0" err="1"/>
              <a:t>ip</a:t>
            </a:r>
            <a:r>
              <a:rPr lang="en-US" dirty="0"/>
              <a:t> </a:t>
            </a:r>
            <a:r>
              <a:rPr lang="en-US" dirty="0" err="1"/>
              <a:t>netns</a:t>
            </a:r>
            <a:r>
              <a:rPr lang="en-US" dirty="0"/>
              <a:t> add netns0	# Create a network namespace</a:t>
            </a:r>
          </a:p>
          <a:p>
            <a:pPr lvl="1"/>
            <a:r>
              <a:rPr lang="en-US" dirty="0" err="1"/>
              <a:t>nsenter</a:t>
            </a:r>
            <a:r>
              <a:rPr lang="en-US" dirty="0"/>
              <a:t> --net=/var/run/</a:t>
            </a:r>
            <a:r>
              <a:rPr lang="en-US" dirty="0" err="1"/>
              <a:t>netns</a:t>
            </a:r>
            <a:r>
              <a:rPr lang="en-US" dirty="0"/>
              <a:t>/netns0 bash # </a:t>
            </a:r>
            <a:r>
              <a:rPr lang="en-US" dirty="0" err="1"/>
              <a:t>ip</a:t>
            </a:r>
            <a:r>
              <a:rPr lang="en-US" dirty="0"/>
              <a:t> </a:t>
            </a:r>
            <a:r>
              <a:rPr lang="en-US" dirty="0" err="1"/>
              <a:t>netns</a:t>
            </a:r>
            <a:r>
              <a:rPr lang="en-US" dirty="0"/>
              <a:t> exec netns0 bash</a:t>
            </a:r>
          </a:p>
          <a:p>
            <a:pPr lvl="1"/>
            <a:r>
              <a:rPr lang="en-US" dirty="0" err="1"/>
              <a:t>ip</a:t>
            </a:r>
            <a:r>
              <a:rPr lang="en-US" dirty="0"/>
              <a:t> link add veth0 type </a:t>
            </a:r>
            <a:r>
              <a:rPr lang="en-US" dirty="0" err="1"/>
              <a:t>veth</a:t>
            </a:r>
            <a:r>
              <a:rPr lang="en-US" dirty="0"/>
              <a:t> peer name ceth0	# Create </a:t>
            </a:r>
            <a:r>
              <a:rPr lang="en-US" dirty="0" err="1"/>
              <a:t>veth</a:t>
            </a:r>
            <a:r>
              <a:rPr lang="en-US" dirty="0"/>
              <a:t> pair</a:t>
            </a:r>
          </a:p>
          <a:p>
            <a:pPr lvl="1"/>
            <a:r>
              <a:rPr lang="en-US" dirty="0" err="1"/>
              <a:t>ip</a:t>
            </a:r>
            <a:r>
              <a:rPr lang="en-US" dirty="0"/>
              <a:t> link set ceth0 </a:t>
            </a:r>
            <a:r>
              <a:rPr lang="en-US" dirty="0" err="1"/>
              <a:t>netns</a:t>
            </a:r>
            <a:r>
              <a:rPr lang="en-US" dirty="0"/>
              <a:t> netns0	# Bundle ceth0 with netns0</a:t>
            </a:r>
          </a:p>
          <a:p>
            <a:pPr lvl="1"/>
            <a:r>
              <a:rPr lang="en-US" dirty="0" err="1"/>
              <a:t>ip</a:t>
            </a:r>
            <a:r>
              <a:rPr lang="en-US" dirty="0"/>
              <a:t> link set veth0 up</a:t>
            </a:r>
          </a:p>
          <a:p>
            <a:pPr lvl="1"/>
            <a:r>
              <a:rPr lang="en-US" dirty="0" err="1"/>
              <a:t>ip</a:t>
            </a:r>
            <a:r>
              <a:rPr lang="en-US" dirty="0"/>
              <a:t> </a:t>
            </a:r>
            <a:r>
              <a:rPr lang="en-US" dirty="0" err="1"/>
              <a:t>addr</a:t>
            </a:r>
            <a:r>
              <a:rPr lang="en-US" dirty="0"/>
              <a:t> add 172.18.0.11/16 dev veth0	# Turn on host veth0 </a:t>
            </a:r>
            <a:r>
              <a:rPr lang="en-US" dirty="0" err="1"/>
              <a:t>intf</a:t>
            </a:r>
            <a:endParaRPr lang="en-US" dirty="0"/>
          </a:p>
          <a:p>
            <a:pPr lvl="1"/>
            <a:r>
              <a:rPr lang="en-US" dirty="0" err="1"/>
              <a:t>nsenter</a:t>
            </a:r>
            <a:r>
              <a:rPr lang="en-US" dirty="0"/>
              <a:t> --net=/var/run/</a:t>
            </a:r>
            <a:r>
              <a:rPr lang="en-US" dirty="0" err="1"/>
              <a:t>netns</a:t>
            </a:r>
            <a:r>
              <a:rPr lang="en-US" dirty="0"/>
              <a:t>/netns0 bash</a:t>
            </a:r>
          </a:p>
          <a:p>
            <a:pPr lvl="1"/>
            <a:r>
              <a:rPr lang="en-US" dirty="0" err="1"/>
              <a:t>ip</a:t>
            </a:r>
            <a:r>
              <a:rPr lang="en-US" dirty="0"/>
              <a:t> link set lo up</a:t>
            </a:r>
          </a:p>
          <a:p>
            <a:pPr lvl="1"/>
            <a:r>
              <a:rPr lang="en-US" dirty="0" err="1"/>
              <a:t>ip</a:t>
            </a:r>
            <a:r>
              <a:rPr lang="en-US" dirty="0"/>
              <a:t> link set ceth0 up</a:t>
            </a:r>
          </a:p>
          <a:p>
            <a:pPr lvl="1"/>
            <a:r>
              <a:rPr lang="en-US" dirty="0" err="1"/>
              <a:t>ip</a:t>
            </a:r>
            <a:r>
              <a:rPr lang="en-US" dirty="0"/>
              <a:t> </a:t>
            </a:r>
            <a:r>
              <a:rPr lang="en-US" dirty="0" err="1"/>
              <a:t>addr</a:t>
            </a:r>
            <a:r>
              <a:rPr lang="en-US" dirty="0"/>
              <a:t> add 172.18.0.10/16 dev ceth0	# Turn on netns0 ceth0 </a:t>
            </a:r>
            <a:r>
              <a:rPr lang="en-US" dirty="0" err="1"/>
              <a:t>intf</a:t>
            </a:r>
            <a:endParaRPr lang="en-US" dirty="0"/>
          </a:p>
        </p:txBody>
      </p:sp>
      <p:sp>
        <p:nvSpPr>
          <p:cNvPr id="4" name="Slide Number Placeholder 3">
            <a:extLst>
              <a:ext uri="{FF2B5EF4-FFF2-40B4-BE49-F238E27FC236}">
                <a16:creationId xmlns:a16="http://schemas.microsoft.com/office/drawing/2014/main" id="{ED1AA04B-E823-4F46-9940-6B51F05CB92B}"/>
              </a:ext>
            </a:extLst>
          </p:cNvPr>
          <p:cNvSpPr>
            <a:spLocks noGrp="1"/>
          </p:cNvSpPr>
          <p:nvPr>
            <p:ph type="sldNum" sz="quarter" idx="12"/>
          </p:nvPr>
        </p:nvSpPr>
        <p:spPr/>
        <p:txBody>
          <a:bodyPr/>
          <a:lstStyle/>
          <a:p>
            <a:fld id="{D8DA9DAA-006C-4F4B-980E-E3DF019B24E2}" type="slidenum">
              <a:rPr lang="en-US" smtClean="0"/>
              <a:t>97</a:t>
            </a:fld>
            <a:endParaRPr lang="en-US" dirty="0"/>
          </a:p>
        </p:txBody>
      </p:sp>
    </p:spTree>
    <p:extLst>
      <p:ext uri="{BB962C8B-B14F-4D97-AF65-F5344CB8AC3E}">
        <p14:creationId xmlns:p14="http://schemas.microsoft.com/office/powerpoint/2010/main" val="2337552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1028-8BEE-46A1-9FCC-5CC9965D4893}"/>
              </a:ext>
            </a:extLst>
          </p:cNvPr>
          <p:cNvSpPr>
            <a:spLocks noGrp="1"/>
          </p:cNvSpPr>
          <p:nvPr>
            <p:ph type="title"/>
          </p:nvPr>
        </p:nvSpPr>
        <p:spPr>
          <a:xfrm>
            <a:off x="838200" y="279062"/>
            <a:ext cx="10515600" cy="315912"/>
          </a:xfrm>
        </p:spPr>
        <p:txBody>
          <a:bodyPr>
            <a:noAutofit/>
          </a:bodyPr>
          <a:lstStyle/>
          <a:p>
            <a:r>
              <a:rPr lang="zh-CN" altLang="en-US" sz="3600" dirty="0"/>
              <a:t>详解容器网络的发展 </a:t>
            </a:r>
            <a:r>
              <a:rPr lang="en-US" altLang="zh-CN" sz="3600" dirty="0"/>
              <a:t>- 2</a:t>
            </a:r>
            <a:endParaRPr lang="en-US" sz="3600" dirty="0"/>
          </a:p>
        </p:txBody>
      </p:sp>
      <p:sp>
        <p:nvSpPr>
          <p:cNvPr id="3" name="Content Placeholder 2">
            <a:extLst>
              <a:ext uri="{FF2B5EF4-FFF2-40B4-BE49-F238E27FC236}">
                <a16:creationId xmlns:a16="http://schemas.microsoft.com/office/drawing/2014/main" id="{29F15552-4067-4A85-ADC5-4736C327AB30}"/>
              </a:ext>
            </a:extLst>
          </p:cNvPr>
          <p:cNvSpPr>
            <a:spLocks noGrp="1"/>
          </p:cNvSpPr>
          <p:nvPr>
            <p:ph idx="1"/>
          </p:nvPr>
        </p:nvSpPr>
        <p:spPr>
          <a:xfrm>
            <a:off x="838200" y="903642"/>
            <a:ext cx="10515600" cy="5273321"/>
          </a:xfrm>
        </p:spPr>
        <p:txBody>
          <a:bodyPr>
            <a:normAutofit/>
          </a:bodyPr>
          <a:lstStyle/>
          <a:p>
            <a:r>
              <a:rPr lang="zh-CN" altLang="en-US" dirty="0"/>
              <a:t>使用虚拟网络</a:t>
            </a:r>
            <a:r>
              <a:rPr lang="en-US" altLang="zh-CN" dirty="0"/>
              <a:t>switch</a:t>
            </a:r>
            <a:r>
              <a:rPr lang="zh-CN" altLang="en-US" dirty="0"/>
              <a:t>（</a:t>
            </a:r>
            <a:r>
              <a:rPr lang="en-US" altLang="zh-CN" dirty="0"/>
              <a:t>Bridge</a:t>
            </a:r>
            <a:r>
              <a:rPr lang="zh-CN" altLang="en-US" dirty="0"/>
              <a:t>网桥）连接一个</a:t>
            </a:r>
            <a:r>
              <a:rPr lang="en-US" altLang="zh-CN" dirty="0"/>
              <a:t>node</a:t>
            </a:r>
            <a:r>
              <a:rPr lang="zh-CN" altLang="en-US" dirty="0"/>
              <a:t>内的多容器实例</a:t>
            </a:r>
            <a:endParaRPr lang="en-US" altLang="zh-CN" dirty="0"/>
          </a:p>
          <a:p>
            <a:pPr lvl="1"/>
            <a:r>
              <a:rPr lang="zh-CN" altLang="en-US" dirty="0"/>
              <a:t>创建网桥接口：</a:t>
            </a:r>
          </a:p>
          <a:p>
            <a:pPr lvl="2"/>
            <a:r>
              <a:rPr lang="en-US" altLang="zh-CN" dirty="0"/>
              <a:t>$ </a:t>
            </a:r>
            <a:r>
              <a:rPr lang="en-US" dirty="0" err="1"/>
              <a:t>sudo</a:t>
            </a:r>
            <a:r>
              <a:rPr lang="en-US" dirty="0"/>
              <a:t> </a:t>
            </a:r>
            <a:r>
              <a:rPr lang="en-US" dirty="0" err="1"/>
              <a:t>ip</a:t>
            </a:r>
            <a:r>
              <a:rPr lang="en-US" dirty="0"/>
              <a:t> link add br0 type bridge</a:t>
            </a:r>
          </a:p>
          <a:p>
            <a:pPr lvl="2"/>
            <a:r>
              <a:rPr lang="en-US" dirty="0"/>
              <a:t>$ </a:t>
            </a:r>
            <a:r>
              <a:rPr lang="en-US" dirty="0" err="1"/>
              <a:t>sudo</a:t>
            </a:r>
            <a:r>
              <a:rPr lang="en-US" dirty="0"/>
              <a:t> </a:t>
            </a:r>
            <a:r>
              <a:rPr lang="en-US" dirty="0" err="1"/>
              <a:t>ip</a:t>
            </a:r>
            <a:r>
              <a:rPr lang="en-US" dirty="0"/>
              <a:t> link set br0 up</a:t>
            </a:r>
          </a:p>
          <a:p>
            <a:pPr lvl="1"/>
            <a:r>
              <a:rPr lang="zh-CN" altLang="en-US" dirty="0"/>
              <a:t>将</a:t>
            </a:r>
            <a:r>
              <a:rPr lang="en-US" dirty="0"/>
              <a:t>veth0</a:t>
            </a:r>
            <a:r>
              <a:rPr lang="zh-CN" altLang="en-US" dirty="0"/>
              <a:t>和</a:t>
            </a:r>
            <a:r>
              <a:rPr lang="en-US" dirty="0"/>
              <a:t>veth1</a:t>
            </a:r>
            <a:r>
              <a:rPr lang="zh-CN" altLang="en-US" dirty="0"/>
              <a:t>接到网桥上：</a:t>
            </a:r>
          </a:p>
          <a:p>
            <a:pPr lvl="2"/>
            <a:r>
              <a:rPr lang="en-US" altLang="zh-CN" dirty="0"/>
              <a:t>$ </a:t>
            </a:r>
            <a:r>
              <a:rPr lang="en-US" dirty="0" err="1"/>
              <a:t>sudo</a:t>
            </a:r>
            <a:r>
              <a:rPr lang="en-US" dirty="0"/>
              <a:t> </a:t>
            </a:r>
            <a:r>
              <a:rPr lang="en-US" dirty="0" err="1"/>
              <a:t>ip</a:t>
            </a:r>
            <a:r>
              <a:rPr lang="en-US" dirty="0"/>
              <a:t> link set veth0 master br0</a:t>
            </a:r>
          </a:p>
          <a:p>
            <a:pPr lvl="2"/>
            <a:r>
              <a:rPr lang="en-US" dirty="0"/>
              <a:t>$ </a:t>
            </a:r>
            <a:r>
              <a:rPr lang="en-US" dirty="0" err="1"/>
              <a:t>sudo</a:t>
            </a:r>
            <a:r>
              <a:rPr lang="en-US" dirty="0"/>
              <a:t> </a:t>
            </a:r>
            <a:r>
              <a:rPr lang="en-US" dirty="0" err="1"/>
              <a:t>ip</a:t>
            </a:r>
            <a:r>
              <a:rPr lang="en-US" dirty="0"/>
              <a:t> link set veth1 master br0</a:t>
            </a:r>
          </a:p>
          <a:p>
            <a:pPr lvl="1"/>
            <a:r>
              <a:rPr lang="zh-CN" altLang="en-US" dirty="0"/>
              <a:t>用</a:t>
            </a:r>
            <a:r>
              <a:rPr lang="en-US" altLang="zh-CN" dirty="0"/>
              <a:t>Bridge</a:t>
            </a:r>
            <a:r>
              <a:rPr lang="zh-CN" altLang="en-US" dirty="0"/>
              <a:t>方案，不需要配置</a:t>
            </a:r>
            <a:r>
              <a:rPr lang="en-US" altLang="zh-CN" dirty="0"/>
              <a:t>veth0</a:t>
            </a:r>
            <a:r>
              <a:rPr lang="zh-CN" altLang="en-US" dirty="0"/>
              <a:t>和</a:t>
            </a:r>
            <a:r>
              <a:rPr lang="en-US" altLang="zh-CN" dirty="0"/>
              <a:t>veth1</a:t>
            </a:r>
            <a:r>
              <a:rPr lang="zh-CN" altLang="en-US" dirty="0"/>
              <a:t>的</a:t>
            </a:r>
            <a:r>
              <a:rPr lang="en-US" altLang="zh-CN" dirty="0" err="1"/>
              <a:t>ip</a:t>
            </a:r>
            <a:r>
              <a:rPr lang="zh-CN" altLang="en-US" dirty="0"/>
              <a:t>。只需要在</a:t>
            </a:r>
            <a:r>
              <a:rPr lang="en-US" altLang="zh-CN" dirty="0"/>
              <a:t>ceth0</a:t>
            </a:r>
            <a:r>
              <a:rPr lang="zh-CN" altLang="en-US" dirty="0"/>
              <a:t>和</a:t>
            </a:r>
            <a:r>
              <a:rPr lang="en-US" altLang="zh-CN" dirty="0"/>
              <a:t>ceth1</a:t>
            </a:r>
            <a:r>
              <a:rPr lang="zh-CN" altLang="en-US" dirty="0"/>
              <a:t>端点分配两个</a:t>
            </a:r>
            <a:r>
              <a:rPr lang="en-US" altLang="zh-CN" dirty="0"/>
              <a:t>IP</a:t>
            </a:r>
            <a:r>
              <a:rPr lang="zh-CN" altLang="en-US" dirty="0"/>
              <a:t>地址。</a:t>
            </a:r>
            <a:endParaRPr lang="en-US" dirty="0"/>
          </a:p>
        </p:txBody>
      </p:sp>
      <p:sp>
        <p:nvSpPr>
          <p:cNvPr id="4" name="Slide Number Placeholder 3">
            <a:extLst>
              <a:ext uri="{FF2B5EF4-FFF2-40B4-BE49-F238E27FC236}">
                <a16:creationId xmlns:a16="http://schemas.microsoft.com/office/drawing/2014/main" id="{ED1AA04B-E823-4F46-9940-6B51F05CB92B}"/>
              </a:ext>
            </a:extLst>
          </p:cNvPr>
          <p:cNvSpPr>
            <a:spLocks noGrp="1"/>
          </p:cNvSpPr>
          <p:nvPr>
            <p:ph type="sldNum" sz="quarter" idx="12"/>
          </p:nvPr>
        </p:nvSpPr>
        <p:spPr/>
        <p:txBody>
          <a:bodyPr/>
          <a:lstStyle/>
          <a:p>
            <a:fld id="{D8DA9DAA-006C-4F4B-980E-E3DF019B24E2}" type="slidenum">
              <a:rPr lang="en-US" smtClean="0"/>
              <a:t>98</a:t>
            </a:fld>
            <a:endParaRPr lang="en-US" dirty="0"/>
          </a:p>
        </p:txBody>
      </p:sp>
    </p:spTree>
    <p:extLst>
      <p:ext uri="{BB962C8B-B14F-4D97-AF65-F5344CB8AC3E}">
        <p14:creationId xmlns:p14="http://schemas.microsoft.com/office/powerpoint/2010/main" val="705428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1028-8BEE-46A1-9FCC-5CC9965D4893}"/>
              </a:ext>
            </a:extLst>
          </p:cNvPr>
          <p:cNvSpPr>
            <a:spLocks noGrp="1"/>
          </p:cNvSpPr>
          <p:nvPr>
            <p:ph type="title"/>
          </p:nvPr>
        </p:nvSpPr>
        <p:spPr>
          <a:xfrm>
            <a:off x="838200" y="279062"/>
            <a:ext cx="10515600" cy="315912"/>
          </a:xfrm>
        </p:spPr>
        <p:txBody>
          <a:bodyPr>
            <a:noAutofit/>
          </a:bodyPr>
          <a:lstStyle/>
          <a:p>
            <a:r>
              <a:rPr lang="zh-CN" altLang="en-US" sz="3600" dirty="0"/>
              <a:t>详解容器网络的发展 </a:t>
            </a:r>
            <a:r>
              <a:rPr lang="en-US" altLang="zh-CN" sz="3600" dirty="0"/>
              <a:t>- 3</a:t>
            </a:r>
            <a:endParaRPr lang="en-US" sz="3600" dirty="0"/>
          </a:p>
        </p:txBody>
      </p:sp>
      <p:sp>
        <p:nvSpPr>
          <p:cNvPr id="3" name="Content Placeholder 2">
            <a:extLst>
              <a:ext uri="{FF2B5EF4-FFF2-40B4-BE49-F238E27FC236}">
                <a16:creationId xmlns:a16="http://schemas.microsoft.com/office/drawing/2014/main" id="{29F15552-4067-4A85-ADC5-4736C327AB30}"/>
              </a:ext>
            </a:extLst>
          </p:cNvPr>
          <p:cNvSpPr>
            <a:spLocks noGrp="1"/>
          </p:cNvSpPr>
          <p:nvPr>
            <p:ph idx="1"/>
          </p:nvPr>
        </p:nvSpPr>
        <p:spPr>
          <a:xfrm>
            <a:off x="838200" y="903642"/>
            <a:ext cx="10515600" cy="5954358"/>
          </a:xfrm>
        </p:spPr>
        <p:txBody>
          <a:bodyPr>
            <a:normAutofit fontScale="85000" lnSpcReduction="20000"/>
          </a:bodyPr>
          <a:lstStyle/>
          <a:p>
            <a:r>
              <a:rPr lang="zh-CN" altLang="en-US" dirty="0"/>
              <a:t>跨</a:t>
            </a:r>
            <a:r>
              <a:rPr lang="en-US" altLang="zh-CN" dirty="0"/>
              <a:t>node</a:t>
            </a:r>
            <a:r>
              <a:rPr lang="zh-CN" altLang="en-US" dirty="0"/>
              <a:t>连接</a:t>
            </a:r>
            <a:r>
              <a:rPr lang="en-US" altLang="zh-CN" dirty="0"/>
              <a:t>(</a:t>
            </a:r>
            <a:r>
              <a:rPr lang="en-US" dirty="0"/>
              <a:t>IP</a:t>
            </a:r>
            <a:r>
              <a:rPr lang="zh-CN" altLang="en-US" dirty="0"/>
              <a:t>路由和地址伪装</a:t>
            </a:r>
            <a:r>
              <a:rPr lang="en-US" altLang="zh-CN" dirty="0"/>
              <a:t>(</a:t>
            </a:r>
            <a:r>
              <a:rPr lang="en-US" dirty="0"/>
              <a:t>masquerading))</a:t>
            </a:r>
          </a:p>
          <a:p>
            <a:pPr lvl="1"/>
            <a:r>
              <a:rPr lang="zh-CN" altLang="en-US" dirty="0"/>
              <a:t>要建立宿主</a:t>
            </a:r>
            <a:r>
              <a:rPr lang="en-US" altLang="zh-CN" dirty="0"/>
              <a:t>host</a:t>
            </a:r>
            <a:r>
              <a:rPr lang="zh-CN" altLang="en-US" dirty="0"/>
              <a:t>和容器命名空间的连通性，我们需要给网桥网络接口分配</a:t>
            </a:r>
            <a:r>
              <a:rPr lang="en-US" altLang="zh-CN" dirty="0"/>
              <a:t>IP</a:t>
            </a:r>
            <a:r>
              <a:rPr lang="zh-CN" altLang="en-US" dirty="0"/>
              <a:t>地址：</a:t>
            </a:r>
          </a:p>
          <a:p>
            <a:pPr lvl="1"/>
            <a:r>
              <a:rPr lang="en-US" altLang="zh-CN" dirty="0"/>
              <a:t>$ </a:t>
            </a:r>
            <a:r>
              <a:rPr lang="en-US" altLang="zh-CN" dirty="0" err="1"/>
              <a:t>sudo</a:t>
            </a:r>
            <a:r>
              <a:rPr lang="en-US" altLang="zh-CN" dirty="0"/>
              <a:t> </a:t>
            </a:r>
            <a:r>
              <a:rPr lang="en-US" altLang="zh-CN" dirty="0" err="1"/>
              <a:t>ip</a:t>
            </a:r>
            <a:r>
              <a:rPr lang="en-US" altLang="zh-CN" dirty="0"/>
              <a:t> </a:t>
            </a:r>
            <a:r>
              <a:rPr lang="en-US" altLang="zh-CN" dirty="0" err="1"/>
              <a:t>addr</a:t>
            </a:r>
            <a:r>
              <a:rPr lang="en-US" altLang="zh-CN" dirty="0"/>
              <a:t> add 172.18.0.1/16 dev br0</a:t>
            </a:r>
          </a:p>
          <a:p>
            <a:pPr lvl="1"/>
            <a:r>
              <a:rPr lang="zh-CN" altLang="en-US" dirty="0"/>
              <a:t>一旦给网桥网络接口分配了</a:t>
            </a:r>
            <a:r>
              <a:rPr lang="en-US" altLang="zh-CN" dirty="0"/>
              <a:t>IP</a:t>
            </a:r>
            <a:r>
              <a:rPr lang="zh-CN" altLang="en-US" dirty="0"/>
              <a:t>地址，在主机的路由表里就会多一条路由。</a:t>
            </a:r>
            <a:endParaRPr lang="en-US" altLang="zh-CN" dirty="0"/>
          </a:p>
          <a:p>
            <a:pPr lvl="2"/>
            <a:r>
              <a:rPr lang="en-US" dirty="0"/>
              <a:t>$ </a:t>
            </a:r>
            <a:r>
              <a:rPr lang="en-US" dirty="0" err="1"/>
              <a:t>ip</a:t>
            </a:r>
            <a:r>
              <a:rPr lang="en-US" dirty="0"/>
              <a:t> route</a:t>
            </a:r>
          </a:p>
          <a:p>
            <a:pPr lvl="2"/>
            <a:r>
              <a:rPr lang="en-US" dirty="0"/>
              <a:t># ...</a:t>
            </a:r>
            <a:r>
              <a:rPr lang="zh-CN" altLang="en-US" dirty="0"/>
              <a:t>忽略无关行 </a:t>
            </a:r>
            <a:r>
              <a:rPr lang="en-US" altLang="zh-CN" dirty="0"/>
              <a:t>...</a:t>
            </a:r>
          </a:p>
          <a:p>
            <a:pPr lvl="2"/>
            <a:r>
              <a:rPr lang="en-US" altLang="zh-CN" dirty="0"/>
              <a:t>172.18.0.0/16 </a:t>
            </a:r>
            <a:r>
              <a:rPr lang="en-US" dirty="0"/>
              <a:t>dev br0 proto kernel scope link </a:t>
            </a:r>
            <a:r>
              <a:rPr lang="en-US" dirty="0" err="1"/>
              <a:t>src</a:t>
            </a:r>
            <a:r>
              <a:rPr lang="en-US" dirty="0"/>
              <a:t> 172.18.0.1</a:t>
            </a:r>
          </a:p>
          <a:p>
            <a:pPr lvl="1"/>
            <a:r>
              <a:rPr lang="zh-CN" altLang="en-US" dirty="0"/>
              <a:t>进入容器实例后，需要为该实例添加默认的路由：</a:t>
            </a:r>
          </a:p>
          <a:p>
            <a:pPr lvl="2"/>
            <a:r>
              <a:rPr lang="en-US" altLang="zh-CN" dirty="0"/>
              <a:t>$ </a:t>
            </a:r>
            <a:r>
              <a:rPr lang="en-US" dirty="0" err="1"/>
              <a:t>sudo</a:t>
            </a:r>
            <a:r>
              <a:rPr lang="en-US" dirty="0"/>
              <a:t> </a:t>
            </a:r>
            <a:r>
              <a:rPr lang="en-US" dirty="0" err="1"/>
              <a:t>nsenter</a:t>
            </a:r>
            <a:r>
              <a:rPr lang="en-US" dirty="0"/>
              <a:t> --net=/var/run/</a:t>
            </a:r>
            <a:r>
              <a:rPr lang="en-US" dirty="0" err="1"/>
              <a:t>netns</a:t>
            </a:r>
            <a:r>
              <a:rPr lang="en-US" dirty="0"/>
              <a:t>/netns0</a:t>
            </a:r>
          </a:p>
          <a:p>
            <a:pPr lvl="2"/>
            <a:r>
              <a:rPr lang="en-US" dirty="0"/>
              <a:t>$ </a:t>
            </a:r>
            <a:r>
              <a:rPr lang="en-US" dirty="0" err="1"/>
              <a:t>ip</a:t>
            </a:r>
            <a:r>
              <a:rPr lang="en-US" dirty="0"/>
              <a:t> route add default via 172.18.0.1</a:t>
            </a:r>
          </a:p>
          <a:p>
            <a:pPr lvl="2"/>
            <a:r>
              <a:rPr lang="en-US" dirty="0"/>
              <a:t>$ ping -c 2 10.0.2.15 PING 10.0.2.15 (10.0.2.15) 56(84) bytes of data.	# 10.0.2.15</a:t>
            </a:r>
            <a:r>
              <a:rPr lang="zh-CN" altLang="en-US" dirty="0"/>
              <a:t>是</a:t>
            </a:r>
            <a:r>
              <a:rPr lang="en-US" altLang="zh-CN" dirty="0"/>
              <a:t>host</a:t>
            </a:r>
            <a:r>
              <a:rPr lang="zh-CN" altLang="en-US" dirty="0"/>
              <a:t>的物理网口</a:t>
            </a:r>
            <a:r>
              <a:rPr lang="en-US" altLang="zh-CN" dirty="0" err="1"/>
              <a:t>ip</a:t>
            </a:r>
            <a:r>
              <a:rPr lang="en-US" altLang="zh-CN" dirty="0"/>
              <a:t> address.</a:t>
            </a:r>
          </a:p>
          <a:p>
            <a:pPr lvl="1"/>
            <a:r>
              <a:rPr lang="zh-CN" altLang="en-US" dirty="0"/>
              <a:t>网桥接口</a:t>
            </a:r>
            <a:r>
              <a:rPr lang="en-US" altLang="zh-CN" dirty="0"/>
              <a:t>br0</a:t>
            </a:r>
            <a:r>
              <a:rPr lang="zh-CN" altLang="en-US" dirty="0"/>
              <a:t>变成了容器间的默认网关。</a:t>
            </a:r>
            <a:endParaRPr lang="en-US" altLang="zh-CN" dirty="0"/>
          </a:p>
          <a:p>
            <a:pPr lvl="1"/>
            <a:r>
              <a:rPr lang="en-US" dirty="0"/>
              <a:t>Linux</a:t>
            </a:r>
            <a:r>
              <a:rPr lang="zh-CN" altLang="en-US" dirty="0"/>
              <a:t>上默认</a:t>
            </a:r>
            <a:r>
              <a:rPr lang="en-US" dirty="0"/>
              <a:t>disable</a:t>
            </a:r>
            <a:r>
              <a:rPr lang="zh-CN" altLang="en-US" dirty="0"/>
              <a:t>了网络包转发（比如，路由功能）。我们需要先启用这个功能：</a:t>
            </a:r>
          </a:p>
          <a:p>
            <a:pPr lvl="2"/>
            <a:r>
              <a:rPr lang="en-US" altLang="zh-CN" dirty="0"/>
              <a:t># </a:t>
            </a:r>
            <a:r>
              <a:rPr lang="zh-CN" altLang="en-US" dirty="0"/>
              <a:t>在 </a:t>
            </a:r>
            <a:r>
              <a:rPr lang="en-US" dirty="0"/>
              <a:t>root </a:t>
            </a:r>
            <a:r>
              <a:rPr lang="zh-CN" altLang="en-US" dirty="0"/>
              <a:t>命名空间</a:t>
            </a:r>
          </a:p>
          <a:p>
            <a:pPr lvl="2"/>
            <a:r>
              <a:rPr lang="en-US" dirty="0" err="1"/>
              <a:t>sudo</a:t>
            </a:r>
            <a:r>
              <a:rPr lang="en-US" dirty="0"/>
              <a:t> bash -c 'echo 1 &gt; /proc/sys/net/ipv4/</a:t>
            </a:r>
            <a:r>
              <a:rPr lang="en-US" dirty="0" err="1"/>
              <a:t>ip_forward</a:t>
            </a:r>
            <a:r>
              <a:rPr lang="en-US" dirty="0"/>
              <a:t>’</a:t>
            </a:r>
          </a:p>
          <a:p>
            <a:pPr lvl="1"/>
            <a:r>
              <a:rPr lang="zh-CN" altLang="en-US" dirty="0"/>
              <a:t>为了支持双向的外网</a:t>
            </a:r>
            <a:r>
              <a:rPr lang="en-US" altLang="zh-CN" dirty="0"/>
              <a:t>node</a:t>
            </a:r>
            <a:r>
              <a:rPr lang="zh-CN" altLang="en-US" dirty="0"/>
              <a:t>与本</a:t>
            </a:r>
            <a:r>
              <a:rPr lang="en-US" altLang="zh-CN" dirty="0"/>
              <a:t>node</a:t>
            </a:r>
            <a:r>
              <a:rPr lang="zh-CN" altLang="en-US" dirty="0"/>
              <a:t>中某个容器实例通讯，</a:t>
            </a:r>
            <a:r>
              <a:rPr lang="en-US" altLang="zh-CN" dirty="0"/>
              <a:t>iptables</a:t>
            </a:r>
            <a:r>
              <a:rPr lang="zh-CN" altLang="en-US" dirty="0"/>
              <a:t>模块完成网络地址翻译（</a:t>
            </a:r>
            <a:r>
              <a:rPr lang="en-US" altLang="zh-CN" dirty="0"/>
              <a:t>NAT</a:t>
            </a:r>
            <a:r>
              <a:rPr lang="zh-CN" altLang="en-US" dirty="0"/>
              <a:t>）</a:t>
            </a:r>
            <a:endParaRPr lang="en-US" altLang="zh-CN" dirty="0"/>
          </a:p>
          <a:p>
            <a:pPr lvl="2"/>
            <a:r>
              <a:rPr lang="fr-FR" dirty="0"/>
              <a:t>$ </a:t>
            </a:r>
            <a:r>
              <a:rPr lang="fr-FR" dirty="0" err="1"/>
              <a:t>sudo</a:t>
            </a:r>
            <a:r>
              <a:rPr lang="fr-FR" dirty="0"/>
              <a:t> </a:t>
            </a:r>
            <a:r>
              <a:rPr lang="fr-FR" dirty="0" err="1"/>
              <a:t>iptables</a:t>
            </a:r>
            <a:r>
              <a:rPr lang="fr-FR" dirty="0"/>
              <a:t> -t </a:t>
            </a:r>
            <a:r>
              <a:rPr lang="fr-FR" dirty="0" err="1"/>
              <a:t>nat</a:t>
            </a:r>
            <a:r>
              <a:rPr lang="fr-FR" dirty="0"/>
              <a:t> -A POSTROUTING -s 172.18.0.0/16 ! -o br0 -j MASQUERADE</a:t>
            </a:r>
          </a:p>
          <a:p>
            <a:pPr lvl="1"/>
            <a:r>
              <a:rPr lang="zh-CN" altLang="en-US" dirty="0"/>
              <a:t>主机的默认</a:t>
            </a:r>
            <a:r>
              <a:rPr lang="en-US" dirty="0"/>
              <a:t>iptables</a:t>
            </a:r>
            <a:r>
              <a:rPr lang="zh-CN" altLang="en-US" dirty="0"/>
              <a:t>策略是</a:t>
            </a:r>
            <a:r>
              <a:rPr lang="en-US" dirty="0"/>
              <a:t>ACCEPT：</a:t>
            </a:r>
          </a:p>
          <a:p>
            <a:pPr lvl="2"/>
            <a:r>
              <a:rPr lang="en-US" dirty="0" err="1"/>
              <a:t>sudo</a:t>
            </a:r>
            <a:r>
              <a:rPr lang="en-US" dirty="0"/>
              <a:t> iptables -S -P INPUT ACCEPT -P FORWARD ACCEPT -P OUTPUT ACCEPT</a:t>
            </a:r>
          </a:p>
        </p:txBody>
      </p:sp>
      <p:sp>
        <p:nvSpPr>
          <p:cNvPr id="4" name="Slide Number Placeholder 3">
            <a:extLst>
              <a:ext uri="{FF2B5EF4-FFF2-40B4-BE49-F238E27FC236}">
                <a16:creationId xmlns:a16="http://schemas.microsoft.com/office/drawing/2014/main" id="{ED1AA04B-E823-4F46-9940-6B51F05CB92B}"/>
              </a:ext>
            </a:extLst>
          </p:cNvPr>
          <p:cNvSpPr>
            <a:spLocks noGrp="1"/>
          </p:cNvSpPr>
          <p:nvPr>
            <p:ph type="sldNum" sz="quarter" idx="12"/>
          </p:nvPr>
        </p:nvSpPr>
        <p:spPr/>
        <p:txBody>
          <a:bodyPr/>
          <a:lstStyle/>
          <a:p>
            <a:fld id="{D8DA9DAA-006C-4F4B-980E-E3DF019B24E2}" type="slidenum">
              <a:rPr lang="en-US" smtClean="0"/>
              <a:t>99</a:t>
            </a:fld>
            <a:endParaRPr lang="en-US" dirty="0"/>
          </a:p>
        </p:txBody>
      </p:sp>
    </p:spTree>
    <p:extLst>
      <p:ext uri="{BB962C8B-B14F-4D97-AF65-F5344CB8AC3E}">
        <p14:creationId xmlns:p14="http://schemas.microsoft.com/office/powerpoint/2010/main" val="4043498807"/>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{90A7A576-2008-4749-813F-9F3189718B6A}tf89338750_win32</Template>
  <TotalTime>83000</TotalTime>
  <Words>29173</Words>
  <Application>Microsoft Office PowerPoint</Application>
  <PresentationFormat>Widescreen</PresentationFormat>
  <Paragraphs>1798</Paragraphs>
  <Slides>125</Slides>
  <Notes>82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125</vt:i4>
      </vt:variant>
    </vt:vector>
  </HeadingPairs>
  <TitlesOfParts>
    <vt:vector size="142" baseType="lpstr">
      <vt:lpstr>-apple-system</vt:lpstr>
      <vt:lpstr>Helvetica Neue</vt:lpstr>
      <vt:lpstr>inherit</vt:lpstr>
      <vt:lpstr>Inter</vt:lpstr>
      <vt:lpstr>PingFang SC</vt:lpstr>
      <vt:lpstr>sohne</vt:lpstr>
      <vt:lpstr>Arial</vt:lpstr>
      <vt:lpstr>Bell MT</vt:lpstr>
      <vt:lpstr>Calibri</vt:lpstr>
      <vt:lpstr>Consolas</vt:lpstr>
      <vt:lpstr>Courier New</vt:lpstr>
      <vt:lpstr>Nunito Sans</vt:lpstr>
      <vt:lpstr>Roboto</vt:lpstr>
      <vt:lpstr>Univers</vt:lpstr>
      <vt:lpstr>Verdana</vt:lpstr>
      <vt:lpstr>Wingdings</vt:lpstr>
      <vt:lpstr>GradientUnivers</vt:lpstr>
      <vt:lpstr>Ceph + SDS Introduction</vt:lpstr>
      <vt:lpstr>要点总结</vt:lpstr>
      <vt:lpstr>Agenda</vt:lpstr>
      <vt:lpstr>Ceph介绍</vt:lpstr>
      <vt:lpstr>Ceph Cluster 逻辑视图</vt:lpstr>
      <vt:lpstr>Ceph应用接口视图</vt:lpstr>
      <vt:lpstr>Ceph Cluster核心组件和概念</vt:lpstr>
      <vt:lpstr>Ceph支持用例</vt:lpstr>
      <vt:lpstr>Ceph是如何组织存储的</vt:lpstr>
      <vt:lpstr>配置Ceph集群基本原则</vt:lpstr>
      <vt:lpstr>Ceph Performance Tuning Checklist</vt:lpstr>
      <vt:lpstr>Ceph Cluster组网配置</vt:lpstr>
      <vt:lpstr>Intel对Ceph生态存储部分的贡献</vt:lpstr>
      <vt:lpstr>Intel对Ceph生态网络部分的贡献</vt:lpstr>
      <vt:lpstr>Profiling w/ LTTng</vt:lpstr>
      <vt:lpstr>Intel优化在Ceph模块应用</vt:lpstr>
      <vt:lpstr>Kubernetes（k8s）持久化</vt:lpstr>
      <vt:lpstr>Ceph Cluster与Kubernetes持久层互动过程</vt:lpstr>
      <vt:lpstr>PV、PVC和StorageClass</vt:lpstr>
      <vt:lpstr>Ceph安全体系概览</vt:lpstr>
      <vt:lpstr>Kubernetes 需要 PKI 才能执行以下操作</vt:lpstr>
      <vt:lpstr>K8S Security</vt:lpstr>
      <vt:lpstr>Prometheus Web Console</vt:lpstr>
      <vt:lpstr>PowerPoint Presentation</vt:lpstr>
      <vt:lpstr>Common Ceph Commands</vt:lpstr>
      <vt:lpstr>SDS是什么、为何需要</vt:lpstr>
      <vt:lpstr>SDS发展简史</vt:lpstr>
      <vt:lpstr>国内SDS的技术流派</vt:lpstr>
      <vt:lpstr>国内SDS方案供应商</vt:lpstr>
      <vt:lpstr>云原生存储详解：容器存储与 K8s 存储卷</vt:lpstr>
      <vt:lpstr>Backup</vt:lpstr>
      <vt:lpstr>测试工具小结</vt:lpstr>
      <vt:lpstr>Understanding Storage Performance - IOPS and Latency</vt:lpstr>
      <vt:lpstr> librados</vt:lpstr>
      <vt:lpstr>Ceph Cluster Installation Steps</vt:lpstr>
      <vt:lpstr>RADOS (Reliable Autonomic Distributed Object Store)</vt:lpstr>
      <vt:lpstr>References</vt:lpstr>
      <vt:lpstr>RBAC：基于角色的权限管理模型</vt:lpstr>
      <vt:lpstr>Kubernetes 下零信任安全架构分析 - 1</vt:lpstr>
      <vt:lpstr>Kubernetes 下零信任安全架构分析 - 2</vt:lpstr>
      <vt:lpstr>Kubernetes 下零信任安全架构分析 - 3</vt:lpstr>
      <vt:lpstr>Quick guide on Kdump</vt:lpstr>
      <vt:lpstr>PowerPoint Presentation</vt:lpstr>
      <vt:lpstr>Remove VG &amp; LV in Linux</vt:lpstr>
      <vt:lpstr>How to Uninstall Ceph Cluster completely</vt:lpstr>
      <vt:lpstr>Trouble Shooting</vt:lpstr>
      <vt:lpstr>Trouble-shooting</vt:lpstr>
      <vt:lpstr>Trouble-shooting</vt:lpstr>
      <vt:lpstr>Role-Base Access Control </vt:lpstr>
      <vt:lpstr>Kubernetes CSI简介</vt:lpstr>
      <vt:lpstr>Kubernetes CSI架构</vt:lpstr>
      <vt:lpstr>Kubernetes CSI架构 – Kubernetes External Component</vt:lpstr>
      <vt:lpstr>Kubernetes CSI架构 – Storage Vendor external component</vt:lpstr>
      <vt:lpstr>Kubernetes CSI架构 – 开发CSI Driver</vt:lpstr>
      <vt:lpstr>Kubernetes CSI架构 – 部署CSI组件</vt:lpstr>
      <vt:lpstr>Introduction to the Container Storage Interface (CSI) of Kubernetes</vt:lpstr>
      <vt:lpstr>Workflow</vt:lpstr>
      <vt:lpstr>PowerPoint Presentation</vt:lpstr>
      <vt:lpstr>PowerPoint Presentation</vt:lpstr>
      <vt:lpstr>CEPHFS CLIENT CAPABILITIES</vt:lpstr>
      <vt:lpstr>盘点软件定义存储领域的专有名词</vt:lpstr>
      <vt:lpstr>Rook</vt:lpstr>
      <vt:lpstr>Rook架构</vt:lpstr>
      <vt:lpstr>Kubernetes Extensions</vt:lpstr>
      <vt:lpstr>选择扩展的判断流程图</vt:lpstr>
      <vt:lpstr>HDFS 及其组成框架</vt:lpstr>
      <vt:lpstr>Redhat 10 billion objects performance test</vt:lpstr>
      <vt:lpstr>RBD - Concept Explanation</vt:lpstr>
      <vt:lpstr>OSD - Concept Explanation</vt:lpstr>
      <vt:lpstr>Ceph Orchestrator</vt:lpstr>
      <vt:lpstr>Compare Top Kubernetes Storage Solutions: OpenEBS, Portworx, Rook, &amp; Gluster</vt:lpstr>
      <vt:lpstr>需求维度分析</vt:lpstr>
      <vt:lpstr>Features of HDFS</vt:lpstr>
      <vt:lpstr>Features of Gluster</vt:lpstr>
      <vt:lpstr>DRBD (Distributed Replicated Block Device) 架构</vt:lpstr>
      <vt:lpstr>RAID vs LVM vs ZFS Comparison</vt:lpstr>
      <vt:lpstr>PowerPoint Presentation</vt:lpstr>
      <vt:lpstr>PowerPoint Presentation</vt:lpstr>
      <vt:lpstr>Best Storage Solutions for Kubernetes &amp; Docker Containers</vt:lpstr>
      <vt:lpstr>MongoDB、ES、Redis、HBase四种数据库</vt:lpstr>
      <vt:lpstr>Useful Commands</vt:lpstr>
      <vt:lpstr>Rook是什么，要解决什么问题</vt:lpstr>
      <vt:lpstr>Rook部署分布式集群</vt:lpstr>
      <vt:lpstr>PowerPoint Presentation</vt:lpstr>
      <vt:lpstr>PowerPoint Presentation</vt:lpstr>
      <vt:lpstr>PowerPoint Presentation</vt:lpstr>
      <vt:lpstr>Redhat Ceph Cluster网络配置样本</vt:lpstr>
      <vt:lpstr>Kubernetes Operator</vt:lpstr>
      <vt:lpstr>混沌方程与分形</vt:lpstr>
      <vt:lpstr>dbus的解释 https://www.cnblogs.com/klb561/p/9058282.html</vt:lpstr>
      <vt:lpstr>Deep Inside</vt:lpstr>
      <vt:lpstr>PowerPoint Presentation</vt:lpstr>
      <vt:lpstr>Introduction to Linux interfaces for virtual networking - 1</vt:lpstr>
      <vt:lpstr>Virtual Network Interface Types - 2</vt:lpstr>
      <vt:lpstr>Virtual Network Interface Types - 3</vt:lpstr>
      <vt:lpstr>PowerPoint Presentation</vt:lpstr>
      <vt:lpstr>详解容器网络的发展 - 1</vt:lpstr>
      <vt:lpstr>详解容器网络的发展 - 2</vt:lpstr>
      <vt:lpstr>详解容器网络的发展 - 3</vt:lpstr>
      <vt:lpstr>详解容器网络的发展 - 4</vt:lpstr>
      <vt:lpstr>PowerPoint Presentation</vt:lpstr>
      <vt:lpstr>Install Cilium via CLI</vt:lpstr>
      <vt:lpstr>Calico策略实践BGP</vt:lpstr>
      <vt:lpstr>Calico策略实践RR(Route Reflector)</vt:lpstr>
      <vt:lpstr>Calico策略实践IPIP</vt:lpstr>
      <vt:lpstr>Namespace的隔离说明</vt:lpstr>
      <vt:lpstr>如何从外部访问Kubernetes集群中的应用？</vt:lpstr>
      <vt:lpstr>Kubernetes中的基本对象</vt:lpstr>
      <vt:lpstr>StatefulSet</vt:lpstr>
      <vt:lpstr>Job和CronJob</vt:lpstr>
      <vt:lpstr>DaemonSet</vt:lpstr>
      <vt:lpstr>Kubernetes（k8s）临时存储 https://www.toutiao.com/article/7135541852706538018/?channel=&amp;source=search_tab</vt:lpstr>
      <vt:lpstr>Nginx</vt:lpstr>
      <vt:lpstr>netfilter &amp; iptables - 1 https://blog.csdn.net/weixin_44260459/article/details/121479977?spm=1001.2101.3001.6650.1&amp;utm_medium=distribute.pc_relevant.none-task-blog-2%7Edefault%7ECTRLIST%7ERate-1-121479977-blog-125645525.pc_relevant_multi_platform_whitelistv4&amp;depth_1-utm_source=distribute.pc_relevant.none-task-blog-2%7Edefault%7ECTRLIST%7ERate-1-121479977-blog-125645525.pc_relevant_multi_platform_whitelistv4&amp;utm_relevant_index=2</vt:lpstr>
      <vt:lpstr>PowerPoint Presentation</vt:lpstr>
      <vt:lpstr>iptables中的表（tables）- 2</vt:lpstr>
      <vt:lpstr>iptables中的表（tables）- 3</vt:lpstr>
      <vt:lpstr>Kubernetes Service 网络概览</vt:lpstr>
      <vt:lpstr>iptables的实现</vt:lpstr>
      <vt:lpstr>IPVS 的 Service 实现</vt:lpstr>
      <vt:lpstr>eBPF Reference: https://pwl999.blog.csdn.net/article/details/82884882?spm=1001.2101.3001.6661.1&amp;utm_medium=distribute.pc_relevant_t0.none-task-blog-2%7Edefault%7ECTRLIST%7ERate-1-82884882-blog-122334791.pc_relevant_multi_platform_whitelistv3&amp;depth_1-utm_source=distribute.pc_relevant_t0.none-task-blog-2%7Edefault%7ECTRLIST%7ERate-1-82884882-blog-122334791.pc_relevant_multi_platform_whitelistv3&amp;utm_relevant_index=1</vt:lpstr>
      <vt:lpstr>PowerPoint Presentation</vt:lpstr>
      <vt:lpstr>Clang 与LLVM 以及其关系</vt:lpstr>
      <vt:lpstr>Linux kprobes调试技术 Reference: https://www.cnblogs.com/linhaostudy/p/15213582.html</vt:lpstr>
      <vt:lpstr>How to resize a qcow2 disk image on Linux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Ceph + SDS Introduction</dc:title>
  <dc:creator>Zhang, Alan</dc:creator>
  <cp:lastModifiedBy>Zhang, Alan</cp:lastModifiedBy>
  <cp:revision>153</cp:revision>
  <dcterms:created xsi:type="dcterms:W3CDTF">2022-06-21T04:45:56Z</dcterms:created>
  <dcterms:modified xsi:type="dcterms:W3CDTF">2022-11-14T03:04:43Z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